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311" r:id="rId4"/>
    <p:sldId id="312" r:id="rId5"/>
    <p:sldId id="347" r:id="rId6"/>
    <p:sldId id="328" r:id="rId7"/>
    <p:sldId id="329" r:id="rId8"/>
    <p:sldId id="343" r:id="rId9"/>
    <p:sldId id="331" r:id="rId10"/>
    <p:sldId id="332" r:id="rId11"/>
    <p:sldId id="342" r:id="rId12"/>
    <p:sldId id="344" r:id="rId13"/>
    <p:sldId id="345" r:id="rId14"/>
    <p:sldId id="346" r:id="rId15"/>
  </p:sldIdLst>
  <p:sldSz cx="10693400" cy="7561263"/>
  <p:notesSz cx="6797675" cy="9928225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97205" indent="-40005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95680" indent="-81280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492250" indent="-120650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990725" indent="-161925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orient="horz" pos="2626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909">
          <p15:clr>
            <a:srgbClr val="A4A3A4"/>
          </p15:clr>
        </p15:guide>
        <p15:guide id="5" pos="4571">
          <p15:clr>
            <a:srgbClr val="A4A3A4"/>
          </p15:clr>
        </p15:guide>
        <p15:guide id="6" pos="2880">
          <p15:clr>
            <a:srgbClr val="A4A3A4"/>
          </p15:clr>
        </p15:guide>
        <p15:guide id="7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DEF1"/>
    <a:srgbClr val="00B050"/>
    <a:srgbClr val="9BBB59"/>
    <a:srgbClr val="8064A2"/>
    <a:srgbClr val="4BACC6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58" y="451"/>
      </p:cViewPr>
      <p:guideLst>
        <p:guide orient="horz" pos="2382"/>
        <p:guide orient="horz" pos="2626"/>
        <p:guide orient="horz" pos="2160"/>
        <p:guide pos="3909"/>
        <p:guide pos="4571"/>
        <p:guide pos="2880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/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1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/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030288" y="1241425"/>
            <a:ext cx="4737100" cy="3349625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/>
          <a:lstStyle/>
          <a:p>
            <a:pPr lvl="0"/>
            <a:endParaRPr lang="ru-RU" altLang="ru-RU">
              <a:sym typeface="Arial" panose="020B0604020202020204" pitchFamily="34" charset="0"/>
            </a:endParaRPr>
          </a:p>
        </p:txBody>
      </p:sp>
      <p:sp>
        <p:nvSpPr>
          <p:cNvPr id="2054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0" y="942975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/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5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/>
          <a:lstStyle>
            <a:lvl1pPr algn="r" eaLnBrk="1" hangingPunct="1">
              <a:buClr>
                <a:srgbClr val="000000"/>
              </a:buClr>
              <a:buSzPts val="12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999C2E08-574C-4CDC-B13D-B643A0E01F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30307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97205" indent="-2476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5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5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5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5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73;p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099" name="Google Shape;74;p1:notes"/>
          <p:cNvSpPr>
            <a:spLocks noGrp="1" noRot="1" noChangeAspect="1" noTextEdit="1"/>
          </p:cNvSpPr>
          <p:nvPr>
            <p:ph type="sldImg" idx="2"/>
          </p:nvPr>
        </p:nvSpPr>
        <p:spPr/>
      </p:sp>
    </p:spTree>
    <p:extLst>
      <p:ext uri="{BB962C8B-B14F-4D97-AF65-F5344CB8AC3E}">
        <p14:creationId xmlns:p14="http://schemas.microsoft.com/office/powerpoint/2010/main" val="52552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/>
      </p:sp>
    </p:spTree>
    <p:extLst>
      <p:ext uri="{BB962C8B-B14F-4D97-AF65-F5344CB8AC3E}">
        <p14:creationId xmlns:p14="http://schemas.microsoft.com/office/powerpoint/2010/main" val="1098848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6627" name="Google Shape;121;p4:notes"/>
          <p:cNvSpPr>
            <a:spLocks noGrp="1" noRot="1" noChangeAspect="1" noTextEdit="1"/>
          </p:cNvSpPr>
          <p:nvPr>
            <p:ph type="sldImg" idx="2"/>
          </p:nvPr>
        </p:nvSpPr>
        <p:spPr/>
      </p:sp>
    </p:spTree>
    <p:extLst>
      <p:ext uri="{BB962C8B-B14F-4D97-AF65-F5344CB8AC3E}">
        <p14:creationId xmlns:p14="http://schemas.microsoft.com/office/powerpoint/2010/main" val="638984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6627" name="Google Shape;121;p4:notes"/>
          <p:cNvSpPr>
            <a:spLocks noGrp="1" noRot="1" noChangeAspect="1" noTextEdit="1"/>
          </p:cNvSpPr>
          <p:nvPr>
            <p:ph type="sldImg" idx="2"/>
          </p:nvPr>
        </p:nvSpPr>
        <p:spPr/>
      </p:sp>
    </p:spTree>
    <p:extLst>
      <p:ext uri="{BB962C8B-B14F-4D97-AF65-F5344CB8AC3E}">
        <p14:creationId xmlns:p14="http://schemas.microsoft.com/office/powerpoint/2010/main" val="389099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6627" name="Google Shape;121;p4:notes"/>
          <p:cNvSpPr>
            <a:spLocks noGrp="1" noRot="1" noChangeAspect="1" noTextEdit="1"/>
          </p:cNvSpPr>
          <p:nvPr>
            <p:ph type="sldImg" idx="2"/>
          </p:nvPr>
        </p:nvSpPr>
        <p:spPr/>
      </p:sp>
    </p:spTree>
    <p:extLst>
      <p:ext uri="{BB962C8B-B14F-4D97-AF65-F5344CB8AC3E}">
        <p14:creationId xmlns:p14="http://schemas.microsoft.com/office/powerpoint/2010/main" val="2802252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6627" name="Google Shape;121;p4:notes"/>
          <p:cNvSpPr>
            <a:spLocks noGrp="1" noRot="1" noChangeAspect="1" noTextEdit="1"/>
          </p:cNvSpPr>
          <p:nvPr>
            <p:ph type="sldImg" idx="2"/>
          </p:nvPr>
        </p:nvSpPr>
        <p:spPr/>
      </p:sp>
    </p:spTree>
    <p:extLst>
      <p:ext uri="{BB962C8B-B14F-4D97-AF65-F5344CB8AC3E}">
        <p14:creationId xmlns:p14="http://schemas.microsoft.com/office/powerpoint/2010/main" val="973818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/>
      </p:sp>
    </p:spTree>
    <p:extLst>
      <p:ext uri="{BB962C8B-B14F-4D97-AF65-F5344CB8AC3E}">
        <p14:creationId xmlns:p14="http://schemas.microsoft.com/office/powerpoint/2010/main" val="1588507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243" name="Google Shape;121;p4:notes"/>
          <p:cNvSpPr>
            <a:spLocks noGrp="1" noRot="1" noChangeAspect="1" noTextEdit="1"/>
          </p:cNvSpPr>
          <p:nvPr>
            <p:ph type="sldImg" idx="2"/>
          </p:nvPr>
        </p:nvSpPr>
        <p:spPr/>
      </p:sp>
    </p:spTree>
    <p:extLst>
      <p:ext uri="{BB962C8B-B14F-4D97-AF65-F5344CB8AC3E}">
        <p14:creationId xmlns:p14="http://schemas.microsoft.com/office/powerpoint/2010/main" val="2182897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2291" name="Google Shape;121;p4:notes"/>
          <p:cNvSpPr>
            <a:spLocks noGrp="1" noRot="1" noChangeAspect="1" noTextEdit="1"/>
          </p:cNvSpPr>
          <p:nvPr>
            <p:ph type="sldImg" idx="2"/>
          </p:nvPr>
        </p:nvSpPr>
        <p:spPr/>
      </p:sp>
    </p:spTree>
    <p:extLst>
      <p:ext uri="{BB962C8B-B14F-4D97-AF65-F5344CB8AC3E}">
        <p14:creationId xmlns:p14="http://schemas.microsoft.com/office/powerpoint/2010/main" val="2416074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2291" name="Google Shape;121;p4:notes"/>
          <p:cNvSpPr>
            <a:spLocks noGrp="1" noRot="1" noChangeAspect="1" noTextEdit="1"/>
          </p:cNvSpPr>
          <p:nvPr>
            <p:ph type="sldImg" idx="2"/>
          </p:nvPr>
        </p:nvSpPr>
        <p:spPr/>
      </p:sp>
    </p:spTree>
    <p:extLst>
      <p:ext uri="{BB962C8B-B14F-4D97-AF65-F5344CB8AC3E}">
        <p14:creationId xmlns:p14="http://schemas.microsoft.com/office/powerpoint/2010/main" val="51043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/>
      </p:sp>
    </p:spTree>
    <p:extLst>
      <p:ext uri="{BB962C8B-B14F-4D97-AF65-F5344CB8AC3E}">
        <p14:creationId xmlns:p14="http://schemas.microsoft.com/office/powerpoint/2010/main" val="1249115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8435" name="Google Shape;121;p4:notes"/>
          <p:cNvSpPr>
            <a:spLocks noGrp="1" noRot="1" noChangeAspect="1" noTextEdit="1"/>
          </p:cNvSpPr>
          <p:nvPr>
            <p:ph type="sldImg" idx="2"/>
          </p:nvPr>
        </p:nvSpPr>
        <p:spPr/>
      </p:sp>
    </p:spTree>
    <p:extLst>
      <p:ext uri="{BB962C8B-B14F-4D97-AF65-F5344CB8AC3E}">
        <p14:creationId xmlns:p14="http://schemas.microsoft.com/office/powerpoint/2010/main" val="1621453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8435" name="Google Shape;121;p4:notes"/>
          <p:cNvSpPr>
            <a:spLocks noGrp="1" noRot="1" noChangeAspect="1" noTextEdit="1"/>
          </p:cNvSpPr>
          <p:nvPr>
            <p:ph type="sldImg" idx="2"/>
          </p:nvPr>
        </p:nvSpPr>
        <p:spPr/>
      </p:sp>
    </p:spTree>
    <p:extLst>
      <p:ext uri="{BB962C8B-B14F-4D97-AF65-F5344CB8AC3E}">
        <p14:creationId xmlns:p14="http://schemas.microsoft.com/office/powerpoint/2010/main" val="29289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2531" name="Google Shape;121;p4:notes"/>
          <p:cNvSpPr>
            <a:spLocks noGrp="1" noRot="1" noChangeAspect="1" noTextEdit="1"/>
          </p:cNvSpPr>
          <p:nvPr>
            <p:ph type="sldImg" idx="2"/>
          </p:nvPr>
        </p:nvSpPr>
        <p:spPr/>
      </p:sp>
    </p:spTree>
    <p:extLst>
      <p:ext uri="{BB962C8B-B14F-4D97-AF65-F5344CB8AC3E}">
        <p14:creationId xmlns:p14="http://schemas.microsoft.com/office/powerpoint/2010/main" val="211529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6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0AA99-73D6-45AC-9457-030028D80E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D0EC-61F8-4368-A052-6EC6AC1510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8774" y="302805"/>
            <a:ext cx="2606517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227" y="302805"/>
            <a:ext cx="7641326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5EB1F-B35B-4B19-9752-F8AF29BF8B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B2630-537D-476C-A4DD-8A9EDC3CBD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5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AD4C8-6B83-4D56-A759-1801C7DC26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9226" y="1764299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81370" y="1764299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CD5C9-CE4D-40EC-BEC6-7008469215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0" indent="0">
              <a:buNone/>
              <a:defRPr sz="2200" b="1"/>
            </a:lvl2pPr>
            <a:lvl3pPr marL="995680" indent="0">
              <a:buNone/>
              <a:defRPr sz="2000" b="1"/>
            </a:lvl3pPr>
            <a:lvl4pPr marL="1493520" indent="0">
              <a:buNone/>
              <a:defRPr sz="1700" b="1"/>
            </a:lvl4pPr>
            <a:lvl5pPr marL="1991360" indent="0">
              <a:buNone/>
              <a:defRPr sz="1700" b="1"/>
            </a:lvl5pPr>
            <a:lvl6pPr marL="2489200" indent="0">
              <a:buNone/>
              <a:defRPr sz="1700" b="1"/>
            </a:lvl6pPr>
            <a:lvl7pPr marL="2987040" indent="0">
              <a:buNone/>
              <a:defRPr sz="1700" b="1"/>
            </a:lvl7pPr>
            <a:lvl8pPr marL="3484880" indent="0">
              <a:buNone/>
              <a:defRPr sz="1700" b="1"/>
            </a:lvl8pPr>
            <a:lvl9pPr marL="3982720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0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0" indent="0">
              <a:buNone/>
              <a:defRPr sz="2200" b="1"/>
            </a:lvl2pPr>
            <a:lvl3pPr marL="995680" indent="0">
              <a:buNone/>
              <a:defRPr sz="2000" b="1"/>
            </a:lvl3pPr>
            <a:lvl4pPr marL="1493520" indent="0">
              <a:buNone/>
              <a:defRPr sz="1700" b="1"/>
            </a:lvl4pPr>
            <a:lvl5pPr marL="1991360" indent="0">
              <a:buNone/>
              <a:defRPr sz="1700" b="1"/>
            </a:lvl5pPr>
            <a:lvl6pPr marL="2489200" indent="0">
              <a:buNone/>
              <a:defRPr sz="1700" b="1"/>
            </a:lvl6pPr>
            <a:lvl7pPr marL="2987040" indent="0">
              <a:buNone/>
              <a:defRPr sz="1700" b="1"/>
            </a:lvl7pPr>
            <a:lvl8pPr marL="3484880" indent="0">
              <a:buNone/>
              <a:defRPr sz="1700" b="1"/>
            </a:lvl8pPr>
            <a:lvl9pPr marL="3982720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0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F2A44-1EB9-4642-A39A-15463F0E46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CC381-53C6-4E41-BD4A-21FA868A82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8ECC1-C982-4C07-A21B-029D251052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4" y="301054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582268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0" indent="0">
              <a:buNone/>
              <a:defRPr sz="1300"/>
            </a:lvl2pPr>
            <a:lvl3pPr marL="995680" indent="0">
              <a:buNone/>
              <a:defRPr sz="1100"/>
            </a:lvl3pPr>
            <a:lvl4pPr marL="1493520" indent="0">
              <a:buNone/>
              <a:defRPr sz="1000"/>
            </a:lvl4pPr>
            <a:lvl5pPr marL="1991360" indent="0">
              <a:buNone/>
              <a:defRPr sz="1000"/>
            </a:lvl5pPr>
            <a:lvl6pPr marL="2489200" indent="0">
              <a:buNone/>
              <a:defRPr sz="1000"/>
            </a:lvl6pPr>
            <a:lvl7pPr marL="2987040" indent="0">
              <a:buNone/>
              <a:defRPr sz="1000"/>
            </a:lvl7pPr>
            <a:lvl8pPr marL="3484880" indent="0">
              <a:buNone/>
              <a:defRPr sz="1000"/>
            </a:lvl8pPr>
            <a:lvl9pPr marL="398272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B63BB-F85A-4704-9E17-88B4FF1D84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840" indent="0">
              <a:buNone/>
              <a:defRPr sz="3000"/>
            </a:lvl2pPr>
            <a:lvl3pPr marL="995680" indent="0">
              <a:buNone/>
              <a:defRPr sz="2600"/>
            </a:lvl3pPr>
            <a:lvl4pPr marL="1493520" indent="0">
              <a:buNone/>
              <a:defRPr sz="2200"/>
            </a:lvl4pPr>
            <a:lvl5pPr marL="1991360" indent="0">
              <a:buNone/>
              <a:defRPr sz="2200"/>
            </a:lvl5pPr>
            <a:lvl6pPr marL="2489200" indent="0">
              <a:buNone/>
              <a:defRPr sz="2200"/>
            </a:lvl6pPr>
            <a:lvl7pPr marL="2987040" indent="0">
              <a:buNone/>
              <a:defRPr sz="2200"/>
            </a:lvl7pPr>
            <a:lvl8pPr marL="3484880" indent="0">
              <a:buNone/>
              <a:defRPr sz="2200"/>
            </a:lvl8pPr>
            <a:lvl9pPr marL="3982720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0" indent="0">
              <a:buNone/>
              <a:defRPr sz="1300"/>
            </a:lvl2pPr>
            <a:lvl3pPr marL="995680" indent="0">
              <a:buNone/>
              <a:defRPr sz="1100"/>
            </a:lvl3pPr>
            <a:lvl4pPr marL="1493520" indent="0">
              <a:buNone/>
              <a:defRPr sz="1000"/>
            </a:lvl4pPr>
            <a:lvl5pPr marL="1991360" indent="0">
              <a:buNone/>
              <a:defRPr sz="1000"/>
            </a:lvl5pPr>
            <a:lvl6pPr marL="2489200" indent="0">
              <a:buNone/>
              <a:defRPr sz="1000"/>
            </a:lvl6pPr>
            <a:lvl7pPr marL="2987040" indent="0">
              <a:buNone/>
              <a:defRPr sz="1000"/>
            </a:lvl7pPr>
            <a:lvl8pPr marL="3484880" indent="0">
              <a:buNone/>
              <a:defRPr sz="1000"/>
            </a:lvl8pPr>
            <a:lvl9pPr marL="398272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C863B-21A1-4A12-97AB-741EB9B8BC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/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t" anchorCtr="0" compatLnSpc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3"/>
            <a:ext cx="2495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/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38" y="7008813"/>
            <a:ext cx="33877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/>
          <a:lstStyle>
            <a:lvl1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662863" y="7008813"/>
            <a:ext cx="2495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/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1F5B907-30C0-4569-B8A3-980790D46D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9784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9568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49352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99136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73380" indent="-3733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355" indent="-3111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00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805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280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20" indent="-248920" algn="l" defTabSz="995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60" indent="-248920" algn="l" defTabSz="995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00" indent="-248920" algn="l" defTabSz="995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40" indent="-248920" algn="l" defTabSz="995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8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2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6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0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4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88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2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Google Shape;76;p1"/>
          <p:cNvSpPr>
            <a:spLocks noChangeArrowheads="1"/>
          </p:cNvSpPr>
          <p:nvPr/>
        </p:nvSpPr>
        <p:spPr bwMode="auto">
          <a:xfrm>
            <a:off x="795337" y="3509169"/>
            <a:ext cx="901858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650" tIns="28311" rIns="56650" bIns="28311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</a:pP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Қазақ </a:t>
            </a:r>
            <a:r>
              <a:rPr lang="ru-RU" altLang="ru-RU" sz="2500" b="1" dirty="0" err="1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әдебиеті</a:t>
            </a:r>
            <a:r>
              <a:rPr lang="ru-RU" altLang="ru-RU" sz="25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kk-KZ" altLang="ru-RU" sz="25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№</a:t>
            </a:r>
            <a:r>
              <a:rPr lang="ru-RU" altLang="ru-RU" sz="25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19</a:t>
            </a:r>
            <a:endParaRPr lang="ru-RU" altLang="ru-RU" sz="25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</a:pPr>
            <a:r>
              <a:rPr lang="en-US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8-сынып</a:t>
            </a:r>
          </a:p>
          <a:p>
            <a:pPr algn="ctr" eaLnBrk="1" hangingPunct="1">
              <a:buClr>
                <a:srgbClr val="000000"/>
              </a:buClr>
            </a:pPr>
            <a:r>
              <a:rPr lang="en-US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III тоқсан</a:t>
            </a:r>
            <a:endParaRPr lang="ru-RU" altLang="ru-RU" sz="25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Бөлім: </a:t>
            </a: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Махаббат</a:t>
            </a: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және</a:t>
            </a: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абырой</a:t>
            </a:r>
            <a:endParaRPr lang="ru-RU" altLang="ru-RU" sz="25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М.Мақатаев</a:t>
            </a: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«Аққулар </a:t>
            </a: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ұйықтағанда</a:t>
            </a: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» </a:t>
            </a: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поэмасы</a:t>
            </a:r>
            <a:endParaRPr lang="ru-RU" altLang="ru-RU" sz="25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800" b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 panose="020B0502020202020204" pitchFamily="34" charset="0"/>
              </a:rPr>
              <a:t> </a:t>
            </a:r>
            <a:endParaRPr lang="ru-RU" altLang="ru-RU" sz="24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entury Gothic" panose="020B0502020202020204" pitchFamily="34" charset="0"/>
            </a:endParaRPr>
          </a:p>
        </p:txBody>
      </p:sp>
      <p:cxnSp>
        <p:nvCxnSpPr>
          <p:cNvPr id="3076" name="Google Shape;77;p1"/>
          <p:cNvCxnSpPr>
            <a:cxnSpLocks noChangeShapeType="1"/>
          </p:cNvCxnSpPr>
          <p:nvPr/>
        </p:nvCxnSpPr>
        <p:spPr bwMode="auto">
          <a:xfrm>
            <a:off x="1238250" y="5721350"/>
            <a:ext cx="8115300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" name="Google Shape;78;p1"/>
          <p:cNvCxnSpPr>
            <a:cxnSpLocks noChangeShapeType="1"/>
          </p:cNvCxnSpPr>
          <p:nvPr/>
        </p:nvCxnSpPr>
        <p:spPr bwMode="auto">
          <a:xfrm>
            <a:off x="1379538" y="5843588"/>
            <a:ext cx="7850187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0" y="29064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355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57DF542A-1C0F-4782-8D14-79342774BEE5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23556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7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8" name="Прямоугольник 9"/>
          <p:cNvSpPr>
            <a:spLocks noChangeArrowheads="1"/>
          </p:cNvSpPr>
          <p:nvPr/>
        </p:nvSpPr>
        <p:spPr bwMode="auto">
          <a:xfrm>
            <a:off x="3819525" y="466725"/>
            <a:ext cx="3028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Практикалық</a:t>
            </a: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9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Прямоугольник 1"/>
          <p:cNvSpPr>
            <a:spLocks noChangeArrowheads="1"/>
          </p:cNvSpPr>
          <p:nvPr/>
        </p:nvSpPr>
        <p:spPr bwMode="auto">
          <a:xfrm>
            <a:off x="915193" y="1181021"/>
            <a:ext cx="8469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 жауап: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/>
          <p:nvPr/>
        </p:nvGraphicFramePr>
        <p:xfrm>
          <a:off x="521839" y="1742065"/>
          <a:ext cx="9256020" cy="512242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75853"/>
                <a:gridCol w="8280167"/>
              </a:tblGrid>
              <a:tr h="805192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Жетім көлдің тамаша сұлу табиғаты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1307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Тәуіп шалдың айтқаны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2007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Ананың көлге келуі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1307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Ананың аққуды атуы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1307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Қарт жылқышының әңгімесі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1307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Баланың өлуі. Жетім көлге аққулардың қайта айналып келмеуі.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0" y="131989"/>
            <a:ext cx="10074274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560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9E0A9A54-F8C9-4F08-B30D-A43E12477028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25604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5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60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6378" y="2645585"/>
          <a:ext cx="9287896" cy="366613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327967"/>
                <a:gridCol w="2922815"/>
                <a:gridCol w="3037114"/>
              </a:tblGrid>
              <a:tr h="254826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Оқиға</a:t>
                      </a:r>
                    </a:p>
                  </a:txBody>
                  <a:tcPr marL="24466" marR="24466" marT="12233" marB="12233"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Эпизодтар</a:t>
                      </a:r>
                    </a:p>
                  </a:txBody>
                  <a:tcPr marL="24466" marR="24466" marT="12233" marB="12233" anchor="ctr"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Ақынның суреттеуі</a:t>
                      </a:r>
                    </a:p>
                    <a:p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66" marR="24466" marT="12233" marB="12233" anchor="ctr"/>
                </a:tc>
              </a:tr>
              <a:tr h="854902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 қайғысы</a:t>
                      </a:r>
                    </a:p>
                  </a:txBody>
                  <a:tcPr marL="24466" marR="24466" marT="12233" marB="12233" anchor="ctr"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66" marR="24466" marT="12233" marB="12233" anchor="ctr"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66" marR="24466" marT="12233" marB="12233" anchor="ctr"/>
                </a:tc>
              </a:tr>
              <a:tr h="1063965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Жетім көлге аттанған ана</a:t>
                      </a:r>
                    </a:p>
                  </a:txBody>
                  <a:tcPr marL="24466" marR="24466" marT="12233" marB="12233" anchor="ctr"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66" marR="24466" marT="12233" marB="12233" anchor="ctr"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66" marR="24466" marT="12233" marB="12233" anchor="ctr"/>
                </a:tc>
              </a:tr>
              <a:tr h="808403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Аққуды атқан ана</a:t>
                      </a:r>
                    </a:p>
                  </a:txBody>
                  <a:tcPr marL="24466" marR="24466" marT="12233" marB="12233" anchor="ctr"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66" marR="24466" marT="12233" marB="12233" anchor="ctr"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66" marR="24466" marT="12233" marB="12233" anchor="ctr"/>
                </a:tc>
              </a:tr>
            </a:tbl>
          </a:graphicData>
        </a:graphic>
      </p:graphicFrame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3639911" y="696091"/>
            <a:ext cx="3028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Практикалық</a:t>
            </a: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126" y="1300928"/>
            <a:ext cx="9642474" cy="914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4-тапсырма. Берілген оқиғаға қатысты шығармадан эпизод пен ақынның суреттеуін анықта.</a:t>
            </a:r>
            <a:endParaRPr lang="ru-RU" sz="2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19050" y="-18257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560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9E0A9A54-F8C9-4F08-B30D-A43E12477028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25604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5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60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94341" y="420826"/>
            <a:ext cx="3000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Өзіңді тексер!</a:t>
            </a:r>
            <a:endParaRPr lang="ru-RU" sz="2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5412" y="1084034"/>
          <a:ext cx="10587038" cy="649752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344165"/>
                <a:gridCol w="3420526"/>
                <a:gridCol w="4822347"/>
              </a:tblGrid>
              <a:tr h="306501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Оқиға</a:t>
                      </a:r>
                    </a:p>
                  </a:txBody>
                  <a:tcPr marL="24466" marR="24466" marT="12233" marB="12233"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Эпизодтар</a:t>
                      </a:r>
                    </a:p>
                  </a:txBody>
                  <a:tcPr marL="24466" marR="24466" marT="12233" marB="12233"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Ақынның суреттеуі</a:t>
                      </a:r>
                    </a:p>
                  </a:txBody>
                  <a:tcPr marL="24466" marR="24466" marT="12233" marB="12233" anchor="ctr"/>
                </a:tc>
              </a:tr>
              <a:tr h="1356973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 қайғысы</a:t>
                      </a:r>
                    </a:p>
                  </a:txBody>
                  <a:tcPr marL="24466" marR="24466" marT="12233" marB="12233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...Баласының ана отыр күйін бағып...</a:t>
                      </a:r>
                    </a:p>
                  </a:txBody>
                  <a:tcPr marL="24466" marR="24466" marT="12233" marB="12233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 жатыр төсекте күйіп-жанып,</a:t>
                      </a:r>
                    </a:p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Баласының ана отыр күйін бағып,</a:t>
                      </a:r>
                    </a:p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Қайдағы ой қатыгез, сұрқай ойлар,</a:t>
                      </a:r>
                    </a:p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Миын қарып барады, миын қарып,</a:t>
                      </a:r>
                    </a:p>
                  </a:txBody>
                  <a:tcPr marL="24466" marR="24466" marT="12233" marB="12233" anchor="ctr"/>
                </a:tc>
              </a:tr>
              <a:tr h="1432114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Жетім көлге аттанған ана</a:t>
                      </a:r>
                    </a:p>
                  </a:txBody>
                  <a:tcPr marL="24466" marR="24466" marT="12233" marB="12233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...Балам өлсе, бақыттың керегі не?</a:t>
                      </a:r>
                    </a:p>
                  </a:txBody>
                  <a:tcPr marL="24466" marR="24466" marT="12233" marB="12233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Жалғыз ұлдан артық па, жалған бәрі!</a:t>
                      </a:r>
                    </a:p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Балам өлсе, бақыттың керегі не</a:t>
                      </a:r>
                    </a:p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Топан су басып кетсін қалғандарын,</a:t>
                      </a:r>
                    </a:p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Перзент сұрап несіне армандадың?</a:t>
                      </a:r>
                    </a:p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Құрысын онсыз сенің жанған бағың!</a:t>
                      </a:r>
                    </a:p>
                  </a:txBody>
                  <a:tcPr marL="24466" marR="24466" marT="12233" marB="12233" anchor="ctr"/>
                </a:tc>
              </a:tr>
              <a:tr h="3401937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Аққуды атқан ана</a:t>
                      </a:r>
                    </a:p>
                  </a:txBody>
                  <a:tcPr marL="24466" marR="24466" marT="12233" marB="12233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...Жаралы аққу секілді жаттың ба,</a:t>
                      </a:r>
                    </a:p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ана?</a:t>
                      </a:r>
                    </a:p>
                  </a:txBody>
                  <a:tcPr marL="24466" marR="24466" marT="12233" marB="12233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 төсек - аппақ айдын, аққу - бала,</a:t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Жаралы аққу секілді жаттың ба, ана?..</a:t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«...Мына жатқан «Жетім көл», мына аққуды,</a:t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 қолыммен өлтірдім, аттым жаңа...</a:t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Жоқ!</a:t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 емес...</a:t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 атпадым...</a:t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Кеше гөр, кешіре гөр, жаратқаным?!»</a:t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Ғазиз ана, ербеңдеп екі қолы,</a:t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Жиылған жұртқа қарап алақтады.</a:t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Күледі, бірде жылап, зарланады,</a:t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Көкке қарап, бекерге қарманады.</a:t>
                      </a:r>
                    </a:p>
                  </a:txBody>
                  <a:tcPr marL="24466" marR="24466" marT="12233" marB="12233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0" y="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560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9E0A9A54-F8C9-4F08-B30D-A43E12477028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25604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5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60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Картинки по запросу кері байланы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" y="1143001"/>
            <a:ext cx="10074275" cy="589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0" y="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560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9E0A9A54-F8C9-4F08-B30D-A43E12477028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25604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5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60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39145" y="2500372"/>
            <a:ext cx="84398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Үйге тапсырма беру.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Шығармадан ұлттық құндылықтарды анықтау.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/>
          <p:nvPr/>
        </p:nvSpPr>
        <p:spPr bwMode="auto">
          <a:xfrm>
            <a:off x="381000" y="1684338"/>
            <a:ext cx="9801225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106916" tIns="106916" rIns="106916" bIns="106916"/>
          <a:lstStyle>
            <a:lvl1pPr marL="373380" indent="-37338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355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805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28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2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6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0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4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мақсаты: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8.1.1.1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Әдеби шығарманың жанрына байланысты сюжеттік желілерін, эпилог, прологті анықтау.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 мақсаты: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- Шығарманың жанрлық ерекшелігіне байланысты сюжеттік желісін анықтайды.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Шығарманың жанрлық ерекшелігіне байланысты сюжеттік желісі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арқылы эпилогті анықтау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- Шығарманың  сюжеттік желісі арқылы прологті анықтау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19050" y="0"/>
            <a:ext cx="10693400" cy="7597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54495518-9DD0-4C5A-A831-8803BCE86613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225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Объект 6"/>
          <p:cNvGraphicFramePr>
            <a:graphicFrameLocks noGrp="1"/>
          </p:cNvGraphicFramePr>
          <p:nvPr>
            <p:ph idx="1"/>
          </p:nvPr>
        </p:nvGraphicFramePr>
        <p:xfrm>
          <a:off x="460723" y="1459437"/>
          <a:ext cx="10081548" cy="4263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6372"/>
                <a:gridCol w="5055176"/>
              </a:tblGrid>
              <a:tr h="759066">
                <a:tc>
                  <a:txBody>
                    <a:bodyPr/>
                    <a:lstStyle/>
                    <a:p>
                      <a:pPr marR="181737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Бағалау критерийі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1737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Дескриптор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6215">
                <a:tc rowSpan="4"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Әдеби шығарманың жанрына байланысты сюжеттік желісін анықтайды;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эпилог, прологті анықтайды.</a:t>
                      </a:r>
                      <a:endParaRPr lang="ru-RU" sz="2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Шығарманың жанрлық ерекшелігін біледі.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447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С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южеттік желісін талдай алады.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7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Поэманың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прологы мен эпилогын анықтайды.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04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5"/>
          <a:srcRect l="11757" r="11484"/>
          <a:stretch>
            <a:fillRect/>
          </a:stretch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1267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FE655E-ED42-444E-8948-15B91415A232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11268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9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27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Мұқағали Мақатаев «Аққулар ұйықтағанда» [wN5hY3zK3fo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51870" y="1143004"/>
            <a:ext cx="6541529" cy="561022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15937" y="2343832"/>
            <a:ext cx="4072391" cy="292280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1-тапсырма. Шығарманың сюжеттік желісіне арқау болған қандай оқиға?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9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0" y="-18257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1267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FE655E-ED42-444E-8948-15B91415A232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11268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9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27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0838" y="1189792"/>
            <a:ext cx="54619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 жауап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49086" y="2253518"/>
            <a:ext cx="927462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М.Мақатаев «Аққулар ұйықтағанда» поэмасына халықтың ұғымындағы қастерлі, киелі болып саналатын аққу құс туралы аңызды негіз етіп алған. Поэманың бас кейіпкері – баласының жазылуы үшін барлығына дейін, тіпті ырым-тыйымнан, дәстүрден де аттауға дайын ана. Ақын кейіпкерін үлкен таңдаудың алдына әкеліп тірейді. Ақыры «хәл үстінде жатқан баланы аққумен аластасаң, жазылып кетеді»,- деген тәуіптің сөзін үміт еткен бейшара ана аққуға оқ атады. «Қиянат жасау арқылы жақсылыққа қол жеткізуге болмайды» деген өмір заңы поэманың шешіміне айналған.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536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F49AFEA2-2D72-4F1E-AEF1-578E8818EBA2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15364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5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3238099" y="413256"/>
            <a:ext cx="4059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Әдеби-теориялық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ұғым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88" y="1606143"/>
            <a:ext cx="9465348" cy="55549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741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8BCCD69E-9795-49FD-B207-2A4A7B6BE41E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17412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4" name="Прямоугольник 9"/>
          <p:cNvSpPr>
            <a:spLocks noChangeArrowheads="1"/>
          </p:cNvSpPr>
          <p:nvPr/>
        </p:nvSpPr>
        <p:spPr bwMode="auto">
          <a:xfrm>
            <a:off x="3819525" y="466725"/>
            <a:ext cx="3028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Практикалық</a:t>
            </a: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5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Google Shape;140;p35"/>
          <p:cNvSpPr txBox="1">
            <a:spLocks noChangeArrowheads="1"/>
          </p:cNvSpPr>
          <p:nvPr/>
        </p:nvSpPr>
        <p:spPr bwMode="auto">
          <a:xfrm>
            <a:off x="53179" y="1260235"/>
            <a:ext cx="105870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2-тапсырма. 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 үзінділерін эпилог және пролог бойынша сәйкестендіріңіз.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1350" y="1849755"/>
            <a:ext cx="5102225" cy="29933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Қанша ғасыр өтті екен, қанша заман?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Қанша ұрпақ кетті екен, қаншама адам?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Қанша шырша өсті екен, құлады екен,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«Жетім көлге» қараудан шаршамаған?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«Жетім көлден» су ішкен қанша марал,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Қанша киік қалды екен сай-салада?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Қанатынан үзіліп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Қаншама аққу кетті екен – аңсаған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н?</a:t>
            </a:r>
          </a:p>
          <a:p>
            <a:pPr algn="ctr"/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1350" y="5023485"/>
            <a:ext cx="5102225" cy="19386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Орнында екен «Жетім көл»,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жоғалмапты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Ортаймапты, немесе тола алмапты.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Жағалауын жауыпты жасыл жалбыз,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Қасиетті аққулар оралмапты.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48474" y="3026571"/>
            <a:ext cx="2327784" cy="9397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Эпилог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48475" y="5297491"/>
            <a:ext cx="2327783" cy="9397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Пролог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741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8BCCD69E-9795-49FD-B207-2A4A7B6BE41E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17412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4" name="Прямоугольник 9"/>
          <p:cNvSpPr>
            <a:spLocks noChangeArrowheads="1"/>
          </p:cNvSpPr>
          <p:nvPr/>
        </p:nvSpPr>
        <p:spPr bwMode="auto">
          <a:xfrm>
            <a:off x="3819525" y="466725"/>
            <a:ext cx="3028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Практикалық</a:t>
            </a: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5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Google Shape;140;p35"/>
          <p:cNvSpPr txBox="1">
            <a:spLocks noChangeArrowheads="1"/>
          </p:cNvSpPr>
          <p:nvPr/>
        </p:nvSpPr>
        <p:spPr bwMode="auto">
          <a:xfrm>
            <a:off x="1322614" y="1404938"/>
            <a:ext cx="8617630" cy="89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algn="just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Өзіңді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тексер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2300" y="2081530"/>
            <a:ext cx="5040630" cy="28257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Қанша ғасыр өтті екен, қанша заман?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Қанша ұрпақ кетті екен, қаншама адам?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Қанша шырша өсті екен, құлады екен,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«Жетім көлге» қараудан шаршамаған?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«Жетім көлден» су ішкен қанша марал,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Қанша киік қалды екен сай-салада?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Қанатынан үзіліп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н-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самалы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Қаншама аққу кетті екен – аңсаған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2300" y="5203190"/>
            <a:ext cx="5021580" cy="16789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Орнында екен «Жетім көл»,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жоғалмапты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Ортаймапты, немесе тола алмапты.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Жағалауын жауыпты жасыл жалбыз,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Қасиетті аққулар оралмапты.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48474" y="3026571"/>
            <a:ext cx="2327784" cy="9397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Эпилог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48475" y="5297491"/>
            <a:ext cx="2327783" cy="9397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Пролог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5691505" y="3632200"/>
            <a:ext cx="1129665" cy="1882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stCxn id="10" idx="3"/>
          </p:cNvCxnSpPr>
          <p:nvPr/>
        </p:nvCxnSpPr>
        <p:spPr>
          <a:xfrm flipV="1">
            <a:off x="5643880" y="3795395"/>
            <a:ext cx="1116330" cy="2247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1507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903BAD6B-816A-4322-8E53-FD92046E6E5E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21508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09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0" name="Прямоугольник 9"/>
          <p:cNvSpPr>
            <a:spLocks noChangeArrowheads="1"/>
          </p:cNvSpPr>
          <p:nvPr/>
        </p:nvSpPr>
        <p:spPr bwMode="auto">
          <a:xfrm>
            <a:off x="3819525" y="466725"/>
            <a:ext cx="3028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Практикалық</a:t>
            </a: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Google Shape;140;p35"/>
          <p:cNvSpPr txBox="1">
            <a:spLocks noChangeArrowheads="1"/>
          </p:cNvSpPr>
          <p:nvPr/>
        </p:nvSpPr>
        <p:spPr bwMode="auto">
          <a:xfrm>
            <a:off x="187325" y="1625600"/>
            <a:ext cx="10074275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3-тапсырма. Поэманың сюжеттік желісі бойынша жоспар құрыңыз.</a:t>
            </a: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Дескриптор: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Шығарманың мазмұнын түсінеді;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Шығарманың сюжеттік желісі бойынша жоспар құрады.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540</Words>
  <Application>Microsoft Office PowerPoint</Application>
  <PresentationFormat>Произвольный</PresentationFormat>
  <Paragraphs>114</Paragraphs>
  <Slides>14</Slides>
  <Notes>14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Century Gothic</vt:lpstr>
      <vt:lpstr>Times New Roman</vt:lpstr>
      <vt:lpstr>Arial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Huawei</cp:lastModifiedBy>
  <cp:revision>180</cp:revision>
  <cp:lastPrinted>2020-01-23T03:03:00Z</cp:lastPrinted>
  <dcterms:created xsi:type="dcterms:W3CDTF">2021-01-31T16:29:47Z</dcterms:created>
  <dcterms:modified xsi:type="dcterms:W3CDTF">2024-10-29T08:51:09Z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1049-11.2.0.9967</vt:lpwstr>
  </property>
</Properties>
</file>