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7" r:id="rId1"/>
  </p:sldMasterIdLst>
  <p:notesMasterIdLst>
    <p:notesMasterId r:id="rId14"/>
  </p:notesMasterIdLst>
  <p:sldIdLst>
    <p:sldId id="260" r:id="rId2"/>
    <p:sldId id="266" r:id="rId3"/>
    <p:sldId id="286" r:id="rId4"/>
    <p:sldId id="295" r:id="rId5"/>
    <p:sldId id="297" r:id="rId6"/>
    <p:sldId id="300" r:id="rId7"/>
    <p:sldId id="302" r:id="rId8"/>
    <p:sldId id="301" r:id="rId9"/>
    <p:sldId id="303" r:id="rId10"/>
    <p:sldId id="304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CCFF"/>
    <a:srgbClr val="FAFAFA"/>
    <a:srgbClr val="F9D1A5"/>
    <a:srgbClr val="17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755" autoAdjust="0"/>
  </p:normalViewPr>
  <p:slideViewPr>
    <p:cSldViewPr snapToGrid="0">
      <p:cViewPr varScale="1">
        <p:scale>
          <a:sx n="63" d="100"/>
          <a:sy n="63" d="100"/>
        </p:scale>
        <p:origin x="7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25168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5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0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6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0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7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5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3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510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 cstate="print">
            <a:alphaModFix/>
          </a:blip>
          <a:srcRect l="34028" r="11059"/>
          <a:stretch/>
        </p:blipFill>
        <p:spPr>
          <a:xfrm>
            <a:off x="5731306" y="93"/>
            <a:ext cx="6460694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055507"/>
            <a:ext cx="3891513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3159" y="682388"/>
            <a:ext cx="5056496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293750" y="2167244"/>
            <a:ext cx="9412919" cy="384760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Второй уровень</a:t>
            </a:r>
          </a:p>
          <a:p>
            <a:pPr lvl="0"/>
            <a:r>
              <a:rPr lang="ru-RU" dirty="0"/>
              <a:t>Третий уровень</a:t>
            </a:r>
          </a:p>
          <a:p>
            <a:pPr lvl="0"/>
            <a:r>
              <a:rPr lang="ru-RU" dirty="0"/>
              <a:t>Четвертый уровень</a:t>
            </a:r>
          </a:p>
          <a:p>
            <a:pPr lvl="0"/>
            <a:r>
              <a:rPr lang="ru-RU" dirty="0"/>
              <a:t>Пятый уровень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1291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93750" y="2167244"/>
            <a:ext cx="9433390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33390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8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1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8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9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  <p:sldLayoutId id="2147484314" r:id="rId17"/>
    <p:sldLayoutId id="2147484315" r:id="rId18"/>
    <p:sldLayoutId id="2147483733" r:id="rId19"/>
    <p:sldLayoutId id="2147483650" r:id="rId20"/>
    <p:sldLayoutId id="2147483721" r:id="rId21"/>
    <p:sldLayoutId id="2147484317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rgbClr val="FFCC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1946" y="516256"/>
            <a:ext cx="9253183" cy="121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ІІІ-бөлім.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Махаббат және абырой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1821" y="2275343"/>
            <a:ext cx="9553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Дулат Исабеков  </a:t>
            </a:r>
          </a:p>
          <a:p>
            <a:pPr algn="ctr"/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«Әпке» пьесасы (Екінші акт)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79938" y="5486874"/>
            <a:ext cx="2225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әдебиеті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-сынып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480" y="1522189"/>
            <a:ext cx="107209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Бақыт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келмес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ұқтым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Безбеймін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баладан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байлықтан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жардан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Мансап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жетпес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үлестіріп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Үміт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үзбей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іздейді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тыңдап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жақұтты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алыстан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іздемегін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жүректен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тап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бақытты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!»-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ақиық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Мұқағалидың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Қамажайға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бауырларына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қамқорлығын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аямаған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бақытын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жүрегінен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жан-жағына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шуақ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шашыраған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мейірімінен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бауырмалдығынан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тапқан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аяулы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3049" y="596668"/>
            <a:ext cx="2893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Өзіңді тексер!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1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973" y="869029"/>
            <a:ext cx="920769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</a:p>
          <a:p>
            <a:pPr algn="ctr" fontAlgn="base">
              <a:spcAft>
                <a:spcPts val="0"/>
              </a:spcAft>
            </a:pPr>
            <a:endParaRPr lang="kk-KZ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288"/>
              </a:spcBef>
              <a:spcAft>
                <a:spcPts val="0"/>
              </a:spcAft>
            </a:pP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kk-KZ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шығарма бойынша</a:t>
            </a:r>
            <a:r>
              <a:rPr lang="kk-K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kk-KZ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жазылған әдеби сын-пікірлерге сүйендім; </a:t>
            </a:r>
            <a:endParaRPr lang="en-US" sz="240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Bef>
                <a:spcPts val="288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kk-KZ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өзіндік сыни пікір жаздым.</a:t>
            </a:r>
            <a:endParaRPr lang="kk-K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53" y="4739409"/>
            <a:ext cx="1321617" cy="8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2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9311" y="1023815"/>
            <a:ext cx="3974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4460" y="1904832"/>
            <a:ext cx="9213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«Менің әпкем» тақырыбына эссе жазыңыз.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9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0893" y="680774"/>
            <a:ext cx="498696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мақсаттары: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6377" y="1509976"/>
            <a:ext cx="8516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Б/С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бойынша жазылған әдеби сын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пікірлерге сүйене отырып, өзіндік сыни пікір жазу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40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0440" y="1836594"/>
            <a:ext cx="8175009" cy="199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288"/>
              </a:spcBef>
              <a:spcAft>
                <a:spcPts val="0"/>
              </a:spcAft>
            </a:pPr>
            <a:r>
              <a:rPr lang="en-US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kk-KZ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шығарма бойынша</a:t>
            </a:r>
            <a:r>
              <a:rPr lang="kk-K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kk-KZ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жазылған әдеби сын-пікірлерге сүйенеді;</a:t>
            </a:r>
          </a:p>
          <a:p>
            <a:pPr algn="l">
              <a:spcBef>
                <a:spcPts val="288"/>
              </a:spcBef>
              <a:spcAft>
                <a:spcPts val="0"/>
              </a:spcAft>
            </a:pPr>
            <a:r>
              <a:rPr lang="en-US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kk-KZ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өзіндік сыни пікір жазады.</a:t>
            </a:r>
            <a:endParaRPr lang="kk-KZ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508001" y="59904"/>
            <a:ext cx="11135360" cy="206210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Ойт</a:t>
            </a:r>
            <a:r>
              <a:rPr lang="kk-KZ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үрткі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сұрағы</a:t>
            </a:r>
          </a:p>
          <a:p>
            <a:pPr algn="ctr"/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Төменде берілген М. Мақатаевтың өлеңі,  бүгінгі тақырыбымызға қандай байланысы бар?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84438" y="3536581"/>
            <a:ext cx="221750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kk-KZ" sz="4000" b="1" dirty="0">
                <a:solidFill>
                  <a:schemeClr val="bg1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Т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6AC35-8CCC-4DFB-9AEE-EDB07867FA50}"/>
              </a:ext>
            </a:extLst>
          </p:cNvPr>
          <p:cNvSpPr txBox="1"/>
          <p:nvPr/>
        </p:nvSpPr>
        <p:spPr>
          <a:xfrm>
            <a:off x="3048000" y="2413338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Пай, пай,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Өтесің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-ау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Тыясың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-ау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қуанышты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күлкіні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жарқ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еткен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найзағай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аспанның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күркірі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Пай, пай,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Өтесің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-ау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М.Мақатаев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46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003" y="605501"/>
            <a:ext cx="6714699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-тапсырма. Екі жақты түсіндірме күнделігі.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69346"/>
              </p:ext>
            </p:extLst>
          </p:nvPr>
        </p:nvGraphicFramePr>
        <p:xfrm>
          <a:off x="1132006" y="1439403"/>
          <a:ext cx="9935782" cy="23759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6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Бөліктің оң жағы.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Мәтіндегі қатты әсер еткен тұстары.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 жағы.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 әсер еткен үзінділер жайлы өз пікіріңді білдір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D2196F-D1A0-439E-8E36-DA754A3BFD67}"/>
              </a:ext>
            </a:extLst>
          </p:cNvPr>
          <p:cNvSpPr txBox="1"/>
          <p:nvPr/>
        </p:nvSpPr>
        <p:spPr>
          <a:xfrm>
            <a:off x="1819702" y="4448286"/>
            <a:ext cx="6096000" cy="1456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 ақпаратты іріктейді;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-ақпаратқа өз пікірін жазады.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7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785" y="464276"/>
            <a:ext cx="6714699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тексер! Ықтимал жауап.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96266"/>
              </p:ext>
            </p:extLst>
          </p:nvPr>
        </p:nvGraphicFramePr>
        <p:xfrm>
          <a:off x="629920" y="1054273"/>
          <a:ext cx="11104880" cy="419569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8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6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Бөліктің оң жағы.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Мәтіндегі қатты әсер еткен тұстары.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 жағы.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 әсер еткен үзінділер жайлы өз пікіріңді білдір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шығармада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Қамажай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өте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сыпайы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мейірімді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адам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жан-жақтан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келген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қыспақтардан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соңында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ауруға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шалдығады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Қабденнің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Қамажайға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жасаған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ұсынысы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тосыннан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болғандықтан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ойланбай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береді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Басты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кейіпкер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Қамажай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алдынан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қиыншылықтарды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көтере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білген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бауырларына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қамқор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айтылады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Драмада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Қамажайдың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өмірге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құштар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екенін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байқаймыз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Ата-анасынан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жастай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айырылған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өмірін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тек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бауырларына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арнаймын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өмірі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жайлы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ойлауды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қояды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оны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Қабен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атты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жігітке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Қабен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қиын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сияқты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бауырларымды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қиып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тастай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алмаймын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олар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бала,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өздігінен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өмір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сүретініне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күмәнім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бар..."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ұсынысына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кері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қайтарғанынан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білеміз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27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612" y="614909"/>
            <a:ext cx="9316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-тапсырма. 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Сыни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кейіпкерге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іріктеп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жүйелейді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дәлелді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жоққа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келтіріп,сыни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A0F233E-9008-4DC0-8557-7AA910D51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94266"/>
              </p:ext>
            </p:extLst>
          </p:nvPr>
        </p:nvGraphicFramePr>
        <p:xfrm>
          <a:off x="1503680" y="2299900"/>
          <a:ext cx="8056880" cy="33592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56880">
                  <a:extLst>
                    <a:ext uri="{9D8B030D-6E8A-4147-A177-3AD203B41FA5}">
                      <a16:colId xmlns:a16="http://schemas.microsoft.com/office/drawing/2014/main" val="2033386642"/>
                    </a:ext>
                  </a:extLst>
                </a:gridCol>
              </a:tblGrid>
              <a:tr h="664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000" b="1" i="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Өзіндік</a:t>
                      </a: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(ой, идея);</a:t>
                      </a:r>
                      <a:r>
                        <a:rPr lang="ru-RU" sz="2000" b="0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3001"/>
                  </a:ext>
                </a:extLst>
              </a:tr>
              <a:tr h="664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b="0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i="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</a:t>
                      </a: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2000" b="0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56548"/>
                  </a:ext>
                </a:extLst>
              </a:tr>
              <a:tr h="664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000" b="1" i="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пікірін</a:t>
                      </a: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айғақтайтын</a:t>
                      </a: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</a:t>
                      </a:r>
                      <a:r>
                        <a:rPr lang="ru-RU" sz="20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0781"/>
                  </a:ext>
                </a:extLst>
              </a:tr>
              <a:tr h="664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000" b="1" i="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2000" b="1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пікіріне</a:t>
                      </a:r>
                      <a:r>
                        <a:rPr lang="ru-RU" sz="2000" b="1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қарсы</a:t>
                      </a:r>
                      <a:r>
                        <a:rPr lang="ru-RU" sz="2000" b="1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</a:t>
                      </a:r>
                      <a:r>
                        <a:rPr lang="ru-RU" sz="20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US" sz="2000" b="0" i="0" dirty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485746"/>
                  </a:ext>
                </a:extLst>
              </a:tr>
              <a:tr h="664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16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EA5B62-7038-4B5B-9EFA-8EE825BFB6DF}"/>
              </a:ext>
            </a:extLst>
          </p:cNvPr>
          <p:cNvSpPr txBox="1"/>
          <p:nvPr/>
        </p:nvSpPr>
        <p:spPr>
          <a:xfrm>
            <a:off x="1224612" y="5476240"/>
            <a:ext cx="6862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endParaRPr lang="en-US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дәлелді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жоққа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келтіріп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180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6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197" y="252858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3790" y="610316"/>
            <a:ext cx="279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Өзіңді тексер!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81B13-B6B1-4329-B2C0-EA26339EF28D}"/>
              </a:ext>
            </a:extLst>
          </p:cNvPr>
          <p:cNvSpPr txBox="1"/>
          <p:nvPr/>
        </p:nvSpPr>
        <p:spPr>
          <a:xfrm>
            <a:off x="1063331" y="1228397"/>
            <a:ext cx="9834879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(ой, идея);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нәзік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бақытынан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тартқан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Көңіліне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қаяу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салған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кешіре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білуі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Қабенге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қайырылмауы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айғақтайтын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Мен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түсінемін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амалым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не?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Үйдегі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төртеуі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болмай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басымның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ойлауға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хақым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пікіріне</a:t>
            </a:r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2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бақыты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күресуге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kk-KZ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Қорытынды;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ProximaNova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шығармадан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тәлім-тәрбие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болады.Әпкесінің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Бауырларына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махаббаты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қамқорлығы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айтылады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9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949" y="405769"/>
            <a:ext cx="9931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-тапсырма.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минуттық</a:t>
            </a:r>
            <a:r>
              <a:rPr lang="ru-RU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эссе» </a:t>
            </a:r>
            <a:r>
              <a:rPr lang="ru-RU" sz="32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ru-RU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Әпкенің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Қамажайдай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бола ала </a:t>
            </a:r>
            <a:r>
              <a:rPr lang="ru-RU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1903" y="4257402"/>
            <a:ext cx="9658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effectLst/>
                <a:latin typeface="Times New Roman" panose="02020603050405020304" pitchFamily="18" charset="0"/>
              </a:rPr>
              <a:t>Дескриптор</a:t>
            </a:r>
            <a:endParaRPr lang="en-US" sz="2400" dirty="0">
              <a:effectLst/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kk-KZ" sz="2400" dirty="0">
                <a:latin typeface="Times New Roman" panose="02020603050405020304" pitchFamily="18" charset="0"/>
              </a:rPr>
              <a:t>өз ойын жүйелі жазады;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</a:rPr>
              <a:t>-</a:t>
            </a:r>
            <a:r>
              <a:rPr lang="kk-KZ" sz="2400" dirty="0">
                <a:effectLst/>
                <a:latin typeface="Times New Roman" panose="02020603050405020304" pitchFamily="18" charset="0"/>
              </a:rPr>
              <a:t>тақырыптан ауытқымайды.</a:t>
            </a:r>
          </a:p>
          <a:p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0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2882</TotalTime>
  <Words>649</Words>
  <Application>Microsoft Office PowerPoint</Application>
  <PresentationFormat>Широкоэкранный</PresentationFormat>
  <Paragraphs>70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ProximaNova</vt:lpstr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Мектеп80</cp:lastModifiedBy>
  <cp:revision>124</cp:revision>
  <dcterms:created xsi:type="dcterms:W3CDTF">2020-03-23T04:56:31Z</dcterms:created>
  <dcterms:modified xsi:type="dcterms:W3CDTF">2021-01-16T04:44:29Z</dcterms:modified>
</cp:coreProperties>
</file>