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_rels/.rels" ContentType="application/vnd.openxmlformats-package.relationship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_rels/presentation.xml.rels" ContentType="application/vnd.openxmlformats-package.relationships+xml"/>
  <Override PartName="/ppt/slideLayouts/_rels/slideLayout1.xml.rels" ContentType="application/vnd.openxmlformats-package.relationships+xml"/>
  <Override PartName="/ppt/slideLayouts/slideLayout1.xml" ContentType="application/vnd.openxmlformats-officedocument.presentationml.slideLayout+xml"/>
  <Override PartName="/ppt/media/image1.png" ContentType="image/png"/>
  <Override PartName="/ppt/media/image2.jpeg" ContentType="image/jpe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0.xml" ContentType="application/vnd.openxmlformats-officedocument.presentationml.slide+xml"/>
  <Override PartName="/ppt/slides/slide3.xml" ContentType="application/vnd.openxmlformats-officedocument.presentationml.slide+xml"/>
  <Override PartName="/ppt/slides/slide11.xml" ContentType="application/vnd.openxmlformats-officedocument.presentationml.slide+xml"/>
  <Override PartName="/ppt/slides/slide8.xml" ContentType="application/vnd.openxmlformats-officedocument.presentationml.slide+xml"/>
  <Override PartName="/ppt/slides/slide4.xml" ContentType="application/vnd.openxmlformats-officedocument.presentationml.slide+xml"/>
  <Override PartName="/ppt/slides/slide12.xml" ContentType="application/vnd.openxmlformats-officedocument.presentationml.slide+xml"/>
  <Override PartName="/ppt/slides/slide9.xml" ContentType="application/vnd.openxmlformats-officedocument.presentationml.slide+xml"/>
  <Override PartName="/ppt/slides/slide5.xml" ContentType="application/vnd.openxmlformats-officedocument.presentationml.slide+xml"/>
  <Override PartName="/ppt/slides/_rels/slide15.xml.rels" ContentType="application/vnd.openxmlformats-package.relationships+xml"/>
  <Override PartName="/ppt/slides/_rels/slide14.xml.rels" ContentType="application/vnd.openxmlformats-package.relationships+xml"/>
  <Override PartName="/ppt/slides/_rels/slide13.xml.rels" ContentType="application/vnd.openxmlformats-package.relationships+xml"/>
  <Override PartName="/ppt/slides/_rels/slide9.xml.rels" ContentType="application/vnd.openxmlformats-package.relationships+xml"/>
  <Override PartName="/ppt/slides/_rels/slide12.xml.rels" ContentType="application/vnd.openxmlformats-package.relationships+xml"/>
  <Override PartName="/ppt/slides/_rels/slide8.xml.rels" ContentType="application/vnd.openxmlformats-package.relationships+xml"/>
  <Override PartName="/ppt/slides/_rels/slide11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7.xml.rels" ContentType="application/vnd.openxmlformats-package.relationships+xml"/>
  <Override PartName="/ppt/slides/_rels/slide10.xml.rels" ContentType="application/vnd.openxmlformats-package.relationships+xml"/>
  <Override PartName="/ppt/slides/_rels/slide1.xml.rels" ContentType="application/vnd.openxmlformats-package.relationships+xml"/>
  <Override PartName="/ppt/slides/slide13.xml" ContentType="application/vnd.openxmlformats-officedocument.presentationml.slide+xml"/>
  <Override PartName="/ppt/slides/slide6.xml" ContentType="application/vnd.openxmlformats-officedocument.presentationml.slide+xml"/>
  <Override PartName="/ppt/slides/slide14.xml" ContentType="application/vnd.openxmlformats-officedocument.presentationml.slide+xml"/>
  <Override PartName="/ppt/slides/slide7.xml" ContentType="application/vnd.openxmlformats-officedocument.presentationml.slide+xml"/>
  <Override PartName="/ppt/slides/slide15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12193588" cy="6858000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AEF5016C-E2DF-4FC2-9B9D-19980A612CD9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e7e6e6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4400" strike="noStrike" u="none">
                <a:solidFill>
                  <a:srgbClr val="000000"/>
                </a:solidFill>
                <a:uFillTx/>
                <a:latin typeface="Calibri Light"/>
              </a:rPr>
              <a:t>Click to edit the title text format</a:t>
            </a:r>
            <a:endParaRPr b="0" lang="ru-RU" sz="4400" strike="noStrike" u="none">
              <a:solidFill>
                <a:srgbClr val="000000"/>
              </a:solidFill>
              <a:uFillTx/>
              <a:latin typeface="Calibri Light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838080" y="1825200"/>
            <a:ext cx="10515600" cy="4351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Click to edit the outline text format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1" marL="6858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Second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2" marL="11430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Third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3" marL="16002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Fourth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4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Fifth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5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Sixth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6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Seventh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1"/>
          </p:nvPr>
        </p:nvSpPr>
        <p:spPr>
          <a:xfrm>
            <a:off x="838080" y="6356520"/>
            <a:ext cx="274320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ru-RU" sz="1200" strike="noStrike" u="none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200" strike="noStrike" u="none">
                <a:solidFill>
                  <a:srgbClr val="898989"/>
                </a:solidFill>
                <a:uFillTx/>
                <a:latin typeface="Calibri"/>
              </a:rPr>
              <a:t>&lt;date/time&gt;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 idx="2"/>
          </p:nvPr>
        </p:nvSpPr>
        <p:spPr>
          <a:xfrm>
            <a:off x="4038480" y="6356520"/>
            <a:ext cx="411480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 idx="3"/>
          </p:nvPr>
        </p:nvSpPr>
        <p:spPr>
          <a:xfrm>
            <a:off x="8610480" y="6356520"/>
            <a:ext cx="274320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ru-RU" sz="1200" strike="noStrike" u="none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D4EE43F7-F02E-40F7-BBC8-4156641317D7}" type="slidenum">
              <a:rPr b="0" lang="ru-RU" sz="1200" strike="noStrike" u="none">
                <a:solidFill>
                  <a:srgbClr val="898989"/>
                </a:solidFill>
                <a:uFillTx/>
                <a:latin typeface="Calibri"/>
              </a:rPr>
              <a:t>&lt;number&gt;</a:t>
            </a:fld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6" name="object 2"/>
          <p:cNvSpPr/>
          <p:nvPr/>
        </p:nvSpPr>
        <p:spPr>
          <a:xfrm>
            <a:off x="-17640" y="-58680"/>
            <a:ext cx="12188880" cy="977760"/>
          </a:xfrm>
          <a:prstGeom prst="pie">
            <a:avLst/>
          </a:pr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7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cxnSp>
        <p:nvCxnSpPr>
          <p:cNvPr id="8" name="Google Shape;78;p1"/>
          <p:cNvCxnSpPr/>
          <p:nvPr/>
        </p:nvCxnSpPr>
        <p:spPr>
          <a:xfrm>
            <a:off x="752400" y="5344920"/>
            <a:ext cx="10694160" cy="35640"/>
          </a:xfrm>
          <a:prstGeom prst="straightConnector1">
            <a:avLst/>
          </a:prstGeom>
          <a:ln w="57240">
            <a:solidFill>
              <a:srgbClr val="4472c4"/>
            </a:solidFill>
            <a:miter/>
          </a:ln>
        </p:spPr>
      </p:cxnSp>
      <p:sp>
        <p:nvSpPr>
          <p:cNvPr id="9" name="TextBox 25"/>
          <p:cNvSpPr/>
          <p:nvPr/>
        </p:nvSpPr>
        <p:spPr>
          <a:xfrm>
            <a:off x="3730680" y="2230560"/>
            <a:ext cx="8307360" cy="2608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5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30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Сабақтың тақырыбы: </a:t>
            </a:r>
            <a:endParaRPr b="0" lang="ru-RU" sz="30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5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30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Жүсіп Сахиев «Айдағы жасырынбақ»  </a:t>
            </a:r>
            <a:endParaRPr b="0" lang="ru-RU" sz="30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5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30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әңгімесінің тақырыбы мен идеясы</a:t>
            </a:r>
            <a:endParaRPr b="0" lang="ru-RU" sz="30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30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                                      </a:t>
            </a:r>
            <a:endParaRPr b="0" lang="ru-RU" sz="30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0" name="TextBox 9"/>
          <p:cNvSpPr/>
          <p:nvPr/>
        </p:nvSpPr>
        <p:spPr>
          <a:xfrm>
            <a:off x="8860320" y="30240"/>
            <a:ext cx="3047040" cy="703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000" strike="noStrike" u="none">
                <a:solidFill>
                  <a:srgbClr val="ffd966"/>
                </a:solidFill>
                <a:uFillTx/>
                <a:latin typeface="Times New Roman"/>
                <a:ea typeface="Times New Roman"/>
              </a:rPr>
              <a:t>ҚАЗАҚ ӘДЕБИЕТІ </a:t>
            </a:r>
            <a:r>
              <a:rPr b="1" lang="en-US" sz="2000" strike="noStrike" u="none">
                <a:solidFill>
                  <a:srgbClr val="ffd966"/>
                </a:solidFill>
                <a:uFillTx/>
                <a:latin typeface="Times New Roman"/>
                <a:ea typeface="Times New Roman"/>
              </a:rPr>
              <a:t> </a:t>
            </a:r>
            <a:r>
              <a:rPr b="1" lang="kk-KZ" sz="2000" strike="noStrike" u="none">
                <a:solidFill>
                  <a:srgbClr val="ffd966"/>
                </a:solidFill>
                <a:uFillTx/>
                <a:latin typeface="Times New Roman"/>
                <a:ea typeface="Times New Roman"/>
              </a:rPr>
              <a:t>(Т1)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000" strike="noStrike" u="none">
                <a:solidFill>
                  <a:srgbClr val="ffd966"/>
                </a:solidFill>
                <a:uFillTx/>
                <a:latin typeface="Times New Roman"/>
                <a:ea typeface="Times New Roman"/>
              </a:rPr>
              <a:t>8-СЫНЫП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1" name="TextBox 1"/>
          <p:cNvSpPr/>
          <p:nvPr/>
        </p:nvSpPr>
        <p:spPr>
          <a:xfrm>
            <a:off x="3681360" y="992160"/>
            <a:ext cx="7954920" cy="1069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30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Бөлім  атауы: </a:t>
            </a:r>
            <a:r>
              <a:rPr b="1" lang="kk-KZ" sz="32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Қиял мен шындық</a:t>
            </a: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3200" strike="noStrike" u="none">
                <a:solidFill>
                  <a:srgbClr val="000000"/>
                </a:solidFill>
                <a:uFillTx/>
                <a:latin typeface="Calibri"/>
              </a:rPr>
              <a:t> </a:t>
            </a:r>
            <a:r>
              <a:rPr b="1" lang="kk-KZ" sz="30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</a:t>
            </a:r>
            <a:r>
              <a:rPr b="0" lang="kk-KZ" sz="30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</a:t>
            </a:r>
            <a:r>
              <a:rPr b="1" lang="kk-KZ" sz="3000" strike="noStrike" u="none">
                <a:solidFill>
                  <a:srgbClr val="000000"/>
                </a:solidFill>
                <a:uFillTx/>
                <a:latin typeface="Times New Roman"/>
                <a:ea typeface="Consolas"/>
              </a:rPr>
              <a:t>  </a:t>
            </a:r>
            <a:r>
              <a:rPr b="1" lang="kk-KZ" sz="30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</a:t>
            </a:r>
            <a:endParaRPr b="0" lang="ru-RU" sz="30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12" name="Picture 11" descr="Жүніс Сақұрпағы (Сахиев) | Литературный портал"/>
          <p:cNvPicPr/>
          <p:nvPr/>
        </p:nvPicPr>
        <p:blipFill>
          <a:blip r:embed="rId2"/>
          <a:stretch/>
        </p:blipFill>
        <p:spPr>
          <a:xfrm>
            <a:off x="527040" y="1119240"/>
            <a:ext cx="2919600" cy="3754440"/>
          </a:xfrm>
          <a:prstGeom prst="rect">
            <a:avLst/>
          </a:prstGeom>
          <a:ln w="0">
            <a:noFill/>
          </a:ln>
        </p:spPr>
      </p:pic>
    </p:spTree>
  </p:cSld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46" name="object 2"/>
          <p:cNvSpPr/>
          <p:nvPr/>
        </p:nvSpPr>
        <p:spPr>
          <a:xfrm>
            <a:off x="7920" y="-568440"/>
            <a:ext cx="12192120" cy="978120"/>
          </a:xfrm>
          <a:prstGeom prst="pie">
            <a:avLst/>
          </a:pr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7" name="Прямоугольник 73"/>
          <p:cNvSpPr/>
          <p:nvPr/>
        </p:nvSpPr>
        <p:spPr>
          <a:xfrm>
            <a:off x="6726240" y="3713040"/>
            <a:ext cx="157464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</a:rPr>
              <a:t>37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Частныхетских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сада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48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cxnSp>
        <p:nvCxnSpPr>
          <p:cNvPr id="49" name="Google Shape;78;p1"/>
          <p:cNvCxnSpPr/>
          <p:nvPr/>
        </p:nvCxnSpPr>
        <p:spPr>
          <a:xfrm>
            <a:off x="757080" y="6364080"/>
            <a:ext cx="10694160" cy="37080"/>
          </a:xfrm>
          <a:prstGeom prst="straightConnector1">
            <a:avLst/>
          </a:prstGeom>
          <a:ln w="38160">
            <a:solidFill>
              <a:srgbClr val="4472c4"/>
            </a:solidFill>
            <a:miter/>
          </a:ln>
        </p:spPr>
      </p:cxnSp>
      <p:sp>
        <p:nvSpPr>
          <p:cNvPr id="50" name="Прямоугольник 2"/>
          <p:cNvSpPr/>
          <p:nvPr/>
        </p:nvSpPr>
        <p:spPr>
          <a:xfrm>
            <a:off x="160200" y="1542960"/>
            <a:ext cx="1172844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just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000000"/>
                </a:solidFill>
                <a:uFillTx/>
                <a:latin typeface="Times New Roman"/>
              </a:rPr>
              <a:t>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just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1" name="TextBox 1"/>
          <p:cNvSpPr/>
          <p:nvPr/>
        </p:nvSpPr>
        <p:spPr>
          <a:xfrm>
            <a:off x="1093680" y="939960"/>
            <a:ext cx="9566280" cy="1496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Ықтимал жауап: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  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just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graphicFrame>
        <p:nvGraphicFramePr>
          <p:cNvPr id="52" name=""/>
          <p:cNvGraphicFramePr/>
          <p:nvPr/>
        </p:nvGraphicFramePr>
        <p:xfrm>
          <a:off x="1739880" y="1898640"/>
          <a:ext cx="8594640" cy="3422520"/>
        </p:xfrm>
        <a:graphic>
          <a:graphicData uri="http://schemas.openxmlformats.org/drawingml/2006/table">
            <a:tbl>
              <a:tblPr/>
              <a:tblGrid>
                <a:gridCol w="4297320"/>
                <a:gridCol w="4297320"/>
              </a:tblGrid>
              <a:tr h="541440">
                <a:tc>
                  <a:txBody>
                    <a:bodyPr anchor="t">
                      <a:noAutofit/>
                    </a:bodyPr>
                    <a:p>
                      <a:pPr algn="ctr"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2000" strike="noStrike" u="none">
                          <a:solidFill>
                            <a:srgbClr val="000000"/>
                          </a:solidFill>
                          <a:uFillTx/>
                          <a:latin typeface="Calibri"/>
                        </a:rPr>
                        <a:t>Шығармадан үзінді </a:t>
                      </a: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1872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2000" strike="noStrike" u="none">
                          <a:solidFill>
                            <a:srgbClr val="000000"/>
                          </a:solidFill>
                          <a:uFillTx/>
                          <a:latin typeface="Calibri"/>
                        </a:rPr>
                        <a:t>Прологтағы ойды түсіндір</a:t>
                      </a: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1872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5"/>
                    </a:solidFill>
                  </a:tcPr>
                </a:tc>
              </a:tr>
              <a:tr h="2881080">
                <a:tc>
                  <a:txBody>
                    <a:bodyPr lIns="114480" rIns="114480" tIns="0" bIns="0" anchor="t">
                      <a:noAutofit/>
                    </a:bodyPr>
                    <a:p>
                      <a:pPr>
                        <a:lnSpc>
                          <a:spcPct val="150000"/>
                        </a:lnSpc>
                        <a:spcAft>
                          <a:spcPts val="1001"/>
                        </a:spcAft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Calibri"/>
                        </a:rPr>
                        <a:t>Жаңа оқу жылының алғашқы қоңырауы... Айнадай таза, кең де жарық класс бөлмесі көңілімізді сергітіп жіберді. Жазғы ұзақ каникулдан кейін бір-бірімізді кәдімгідей-ақ сағынып қалыппыз. Бір кезде есік ашылып, Гүләйім апай кіріп келді.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114480" marR="11448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1872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5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Бұл үзіндінің пролог болу себебі, шығармадағы басты ойдың енді басталатынын аңғаруға болады. Жазғы демалыста  қызықты оқиға   болғанын және баяндалатынын түсіндіріп тұрғандай.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1872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</a:tr>
            </a:tbl>
          </a:graphicData>
        </a:graphic>
      </p:graphicFrame>
    </p:spTree>
  </p:cSld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3" name=""/>
          <p:cNvGraphicFramePr/>
          <p:nvPr/>
        </p:nvGraphicFramePr>
        <p:xfrm>
          <a:off x="909720" y="2084400"/>
          <a:ext cx="10449000" cy="3200400"/>
        </p:xfrm>
        <a:graphic>
          <a:graphicData uri="http://schemas.openxmlformats.org/drawingml/2006/table">
            <a:tbl>
              <a:tblPr/>
              <a:tblGrid>
                <a:gridCol w="5292720"/>
                <a:gridCol w="5156280"/>
              </a:tblGrid>
              <a:tr h="366120"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1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Шығармадан үзінді 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1872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1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                           </a:t>
                      </a:r>
                      <a:r>
                        <a:rPr b="1" lang="kk-KZ" sz="1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Сіздің пікіріңіз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1872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5"/>
                    </a:solidFill>
                  </a:tcPr>
                </a:tc>
              </a:tr>
              <a:tr h="283428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5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0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Табиғаттың болашақ тазалығы сендердің  қолдарыңда, - деді сол кезде көкем Сартай екеуміздің сөзімізді тыңдап болып, - достарыңа да түсіндіріңдер мұны ...</a:t>
                      </a: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1872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1872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</a:tr>
            </a:tbl>
          </a:graphicData>
        </a:graphic>
      </p:graphicFrame>
      <p:sp>
        <p:nvSpPr>
          <p:cNvPr id="54" name="TextBox 2"/>
          <p:cNvSpPr/>
          <p:nvPr/>
        </p:nvSpPr>
        <p:spPr>
          <a:xfrm>
            <a:off x="885960" y="385920"/>
            <a:ext cx="10567800" cy="241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0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3- тапсырма. 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0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Шығарма эпилогі екенін дәлелдеп  жазыңыз. Мына сұрақтарға жауап беріңіз.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0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</a:t>
            </a:r>
            <a:r>
              <a:rPr b="1" lang="kk-KZ" sz="20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Әңгіменің  соңы немен бітті? 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0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</a:t>
            </a:r>
            <a:r>
              <a:rPr b="1" lang="kk-KZ" sz="20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Планетолог Ертілестің әңгімесі оқырманына нендей ой салды?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Calibri"/>
              </a:rPr>
              <a:t> 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56" name="object 2"/>
          <p:cNvSpPr/>
          <p:nvPr/>
        </p:nvSpPr>
        <p:spPr>
          <a:xfrm>
            <a:off x="7920" y="-568440"/>
            <a:ext cx="12192120" cy="978120"/>
          </a:xfrm>
          <a:prstGeom prst="pie">
            <a:avLst/>
          </a:pr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7" name="Прямоугольник 73"/>
          <p:cNvSpPr/>
          <p:nvPr/>
        </p:nvSpPr>
        <p:spPr>
          <a:xfrm>
            <a:off x="6726240" y="3713040"/>
            <a:ext cx="157464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</a:rPr>
              <a:t>37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Частныхетских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сада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58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cxnSp>
        <p:nvCxnSpPr>
          <p:cNvPr id="59" name="Google Shape;78;p1"/>
          <p:cNvCxnSpPr/>
          <p:nvPr/>
        </p:nvCxnSpPr>
        <p:spPr>
          <a:xfrm>
            <a:off x="757080" y="6364080"/>
            <a:ext cx="10694160" cy="37080"/>
          </a:xfrm>
          <a:prstGeom prst="straightConnector1">
            <a:avLst/>
          </a:prstGeom>
          <a:ln w="38160">
            <a:solidFill>
              <a:srgbClr val="4472c4"/>
            </a:solidFill>
            <a:miter/>
          </a:ln>
        </p:spPr>
      </p:cxnSp>
      <p:sp>
        <p:nvSpPr>
          <p:cNvPr id="60" name="Прямоугольник 2"/>
          <p:cNvSpPr/>
          <p:nvPr/>
        </p:nvSpPr>
        <p:spPr>
          <a:xfrm>
            <a:off x="77760" y="1495440"/>
            <a:ext cx="1172844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just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000000"/>
                </a:solidFill>
                <a:uFillTx/>
                <a:latin typeface="Times New Roman"/>
              </a:rPr>
              <a:t>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just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61" name="TextBox 2"/>
          <p:cNvSpPr/>
          <p:nvPr/>
        </p:nvSpPr>
        <p:spPr>
          <a:xfrm>
            <a:off x="554040" y="507960"/>
            <a:ext cx="7986600" cy="398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Ықтимал жауап:</a:t>
            </a:r>
            <a:r>
              <a:rPr b="1" lang="kk-KZ" sz="20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   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graphicFrame>
        <p:nvGraphicFramePr>
          <p:cNvPr id="62" name=""/>
          <p:cNvGraphicFramePr/>
          <p:nvPr/>
        </p:nvGraphicFramePr>
        <p:xfrm>
          <a:off x="990720" y="1539720"/>
          <a:ext cx="9510480" cy="3200400"/>
        </p:xfrm>
        <a:graphic>
          <a:graphicData uri="http://schemas.openxmlformats.org/drawingml/2006/table">
            <a:tbl>
              <a:tblPr/>
              <a:tblGrid>
                <a:gridCol w="4713120"/>
                <a:gridCol w="4797360"/>
              </a:tblGrid>
              <a:tr h="366120"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1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Шығармадан үзінді 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1872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1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                           </a:t>
                      </a:r>
                      <a:r>
                        <a:rPr b="1" lang="kk-KZ" sz="1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Сіздің пікіріңіз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1872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5"/>
                    </a:solidFill>
                  </a:tcPr>
                </a:tc>
              </a:tr>
              <a:tr h="283428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5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0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Табиғаттың болашақ тазалығы сендердің  қолдарыңда, - деді сол кезде көкем Сартай екеуміздің сөзімізді тыңдап болып, - достарыңа да түсіндіріңдер мұны ...</a:t>
                      </a: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1872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5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800" strike="noStrike" u="none">
                          <a:solidFill>
                            <a:srgbClr val="202122"/>
                          </a:solidFill>
                          <a:uFillTx/>
                          <a:latin typeface="Times New Roman"/>
                        </a:rPr>
                        <a:t>Эпилог екенін бірден байқадым, себебі </a:t>
                      </a:r>
                      <a:r>
                        <a:rPr b="0" lang="kk-KZ" sz="1800" strike="noStrike" u="none">
                          <a:solidFill>
                            <a:srgbClr val="202122"/>
                          </a:solidFill>
                          <a:uFillTx/>
                          <a:latin typeface="Calibri"/>
                        </a:rPr>
                        <a:t>«</a:t>
                      </a:r>
                      <a:r>
                        <a:rPr b="0" lang="kk-KZ" sz="1800" strike="noStrike" u="none">
                          <a:solidFill>
                            <a:srgbClr val="202122"/>
                          </a:solidFill>
                          <a:uFillTx/>
                          <a:latin typeface="Times New Roman"/>
                        </a:rPr>
                        <a:t>Айдағы жасырынбақ</a:t>
                      </a:r>
                      <a:r>
                        <a:rPr b="0" lang="kk-KZ" sz="1800" strike="noStrike" u="none">
                          <a:solidFill>
                            <a:srgbClr val="202122"/>
                          </a:solidFill>
                          <a:uFillTx/>
                          <a:latin typeface="Calibri"/>
                        </a:rPr>
                        <a:t>»</a:t>
                      </a:r>
                      <a:r>
                        <a:rPr b="0" lang="kk-KZ" sz="1800" strike="noStrike" u="none">
                          <a:solidFill>
                            <a:srgbClr val="202122"/>
                          </a:solidFill>
                          <a:uFillTx/>
                          <a:latin typeface="Times New Roman"/>
                        </a:rPr>
                        <a:t> әңгімесінің шешімін беріп тұр.</a:t>
                      </a:r>
                      <a:r>
                        <a:rPr b="0" lang="kk-KZ" sz="1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Әке әңгімесі қоршаған ортаға деген көзқарасының өзгеруі арқылы табиғатты қорғауға үндеу тастайды.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1872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</a:tr>
            </a:tbl>
          </a:graphicData>
        </a:graphic>
      </p:graphicFrame>
    </p:spTree>
  </p:cSld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64" name="object 2"/>
          <p:cNvSpPr/>
          <p:nvPr/>
        </p:nvSpPr>
        <p:spPr>
          <a:xfrm>
            <a:off x="9360" y="14400"/>
            <a:ext cx="12190680" cy="977760"/>
          </a:xfrm>
          <a:prstGeom prst="pie">
            <a:avLst/>
          </a:pr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65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cxnSp>
        <p:nvCxnSpPr>
          <p:cNvPr id="66" name="Google Shape;78;p1"/>
          <p:cNvCxnSpPr/>
          <p:nvPr/>
        </p:nvCxnSpPr>
        <p:spPr>
          <a:xfrm>
            <a:off x="757080" y="6364080"/>
            <a:ext cx="10694160" cy="37080"/>
          </a:xfrm>
          <a:prstGeom prst="straightConnector1">
            <a:avLst/>
          </a:prstGeom>
          <a:ln w="38160">
            <a:solidFill>
              <a:srgbClr val="4472c4"/>
            </a:solidFill>
            <a:miter/>
          </a:ln>
        </p:spPr>
      </p:cxnSp>
      <p:sp>
        <p:nvSpPr>
          <p:cNvPr id="67" name="Прямоугольник 2"/>
          <p:cNvSpPr/>
          <p:nvPr/>
        </p:nvSpPr>
        <p:spPr>
          <a:xfrm>
            <a:off x="1044720" y="992160"/>
            <a:ext cx="11147400" cy="1666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15000"/>
              </a:lnSpc>
              <a:spcAft>
                <a:spcPts val="100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800" strike="noStrike" u="none">
                <a:solidFill>
                  <a:srgbClr val="000000"/>
                </a:solidFill>
                <a:uFillTx/>
                <a:latin typeface="Times New Roman"/>
              </a:rPr>
              <a:t>Сабақты қорытындылау.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15000"/>
              </a:lnSpc>
              <a:spcAft>
                <a:spcPts val="100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800" strike="noStrike" u="none">
                <a:solidFill>
                  <a:srgbClr val="000000"/>
                </a:solidFill>
                <a:uFillTx/>
                <a:latin typeface="Times New Roman"/>
              </a:rPr>
              <a:t>Кері байланыс: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15000"/>
              </a:lnSpc>
              <a:spcAft>
                <a:spcPts val="100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6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15000"/>
              </a:lnSpc>
              <a:spcAft>
                <a:spcPts val="100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graphicFrame>
        <p:nvGraphicFramePr>
          <p:cNvPr id="68" name=""/>
          <p:cNvGraphicFramePr/>
          <p:nvPr/>
        </p:nvGraphicFramePr>
        <p:xfrm>
          <a:off x="1703520" y="2262240"/>
          <a:ext cx="8127720" cy="2603520"/>
        </p:xfrm>
        <a:graphic>
          <a:graphicData uri="http://schemas.openxmlformats.org/drawingml/2006/table">
            <a:tbl>
              <a:tblPr/>
              <a:tblGrid>
                <a:gridCol w="8127720"/>
              </a:tblGrid>
              <a:tr h="2603520">
                <a:tc>
                  <a:txBody>
                    <a:bodyPr lIns="114480" rIns="11448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Calibri"/>
                        </a:rPr>
                        <a:t>Оқушылар төмендегі сұрақтарға жауап береді:</a:t>
                      </a:r>
                      <a:endParaRPr b="0" lang="ru-RU" sz="2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Wingdings" charset="2"/>
                        <a:buChar char=""/>
                        <a:tabLst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Calibri"/>
                        </a:rPr>
                        <a:t>Мен нені үйрендім?</a:t>
                      </a:r>
                      <a:endParaRPr b="0" lang="ru-RU" sz="2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Wingdings" charset="2"/>
                        <a:buChar char=""/>
                        <a:tabLst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Calibri"/>
                        </a:rPr>
                        <a:t>Маған не жеңіл болды?</a:t>
                      </a:r>
                      <a:endParaRPr b="0" lang="ru-RU" sz="2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Wingdings" charset="2"/>
                        <a:buChar char=""/>
                        <a:tabLst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Calibri"/>
                        </a:rPr>
                        <a:t>Маған не қиын болып көрінді?</a:t>
                      </a:r>
                      <a:endParaRPr b="0" lang="ru-RU" sz="2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Wingdings" charset="2"/>
                        <a:buChar char=""/>
                        <a:tabLst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Calibri"/>
                        </a:rPr>
                        <a:t>Келесі сабақта нені білгім келеді?</a:t>
                      </a:r>
                      <a:endParaRPr b="0" lang="ru-RU" sz="2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114480" marR="11448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</a:tbl>
          </a:graphicData>
        </a:graphic>
      </p:graphicFrame>
    </p:spTree>
  </p:cSld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70" name="object 2"/>
          <p:cNvSpPr/>
          <p:nvPr/>
        </p:nvSpPr>
        <p:spPr>
          <a:xfrm>
            <a:off x="1440" y="0"/>
            <a:ext cx="12190680" cy="977760"/>
          </a:xfrm>
          <a:prstGeom prst="pie">
            <a:avLst/>
          </a:pr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71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cxnSp>
        <p:nvCxnSpPr>
          <p:cNvPr id="72" name="Google Shape;78;p1"/>
          <p:cNvCxnSpPr/>
          <p:nvPr/>
        </p:nvCxnSpPr>
        <p:spPr>
          <a:xfrm>
            <a:off x="757080" y="6364080"/>
            <a:ext cx="10694160" cy="37080"/>
          </a:xfrm>
          <a:prstGeom prst="straightConnector1">
            <a:avLst/>
          </a:prstGeom>
          <a:ln w="38160">
            <a:solidFill>
              <a:srgbClr val="4472c4"/>
            </a:solidFill>
            <a:miter/>
          </a:ln>
        </p:spPr>
      </p:cxnSp>
      <p:sp>
        <p:nvSpPr>
          <p:cNvPr id="73" name="Прямоугольник 1"/>
          <p:cNvSpPr/>
          <p:nvPr/>
        </p:nvSpPr>
        <p:spPr>
          <a:xfrm>
            <a:off x="447840" y="1382760"/>
            <a:ext cx="11629800" cy="423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74" name="Прямоугольник 1"/>
          <p:cNvSpPr/>
          <p:nvPr/>
        </p:nvSpPr>
        <p:spPr>
          <a:xfrm>
            <a:off x="447840" y="1309680"/>
            <a:ext cx="11182320" cy="514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15000"/>
              </a:lnSpc>
              <a:spcAft>
                <a:spcPts val="100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Calibri"/>
              </a:rPr>
              <a:t>       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75" name="TextBox 1"/>
          <p:cNvSpPr/>
          <p:nvPr/>
        </p:nvSpPr>
        <p:spPr>
          <a:xfrm>
            <a:off x="1090440" y="2014560"/>
            <a:ext cx="9987120" cy="1191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Қосымша тапсырма: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«Айдағы жасырынбақ» әңгімесінің  кейіпкерлеріне  сипаттама беріп, өздерің қалаған кейіпкерлерге класстер құрастырыңдар.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77" name="object 2"/>
          <p:cNvSpPr/>
          <p:nvPr/>
        </p:nvSpPr>
        <p:spPr>
          <a:xfrm>
            <a:off x="-17640" y="533520"/>
            <a:ext cx="12188880" cy="446040"/>
          </a:xfrm>
          <a:prstGeom prst="pie">
            <a:avLst/>
          </a:pr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78" name="Прямоугольник 73"/>
          <p:cNvSpPr/>
          <p:nvPr/>
        </p:nvSpPr>
        <p:spPr>
          <a:xfrm>
            <a:off x="4349880" y="1343160"/>
            <a:ext cx="1573200" cy="276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79" name="Прямоугольник 74"/>
          <p:cNvSpPr/>
          <p:nvPr/>
        </p:nvSpPr>
        <p:spPr>
          <a:xfrm>
            <a:off x="212760" y="979560"/>
            <a:ext cx="11709360" cy="276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80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sp>
        <p:nvSpPr>
          <p:cNvPr id="81" name="Прямоугольник 1"/>
          <p:cNvSpPr/>
          <p:nvPr/>
        </p:nvSpPr>
        <p:spPr>
          <a:xfrm>
            <a:off x="652320" y="1425600"/>
            <a:ext cx="1102068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Calibri"/>
              </a:rPr>
              <a:t>            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82" name="TextBox 2"/>
          <p:cNvSpPr/>
          <p:nvPr/>
        </p:nvSpPr>
        <p:spPr>
          <a:xfrm>
            <a:off x="1968480" y="1893960"/>
            <a:ext cx="7924680" cy="1069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32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Назар салып тындағандарыңызға рахмет!</a:t>
            </a: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32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Сау болыңыздар!</a:t>
            </a: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14" name="object 2"/>
          <p:cNvSpPr/>
          <p:nvPr/>
        </p:nvSpPr>
        <p:spPr>
          <a:xfrm>
            <a:off x="73080" y="-22320"/>
            <a:ext cx="12190320" cy="978120"/>
          </a:xfrm>
          <a:prstGeom prst="pie">
            <a:avLst/>
          </a:pr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15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cxnSp>
        <p:nvCxnSpPr>
          <p:cNvPr id="16" name="Google Shape;78;p1"/>
          <p:cNvCxnSpPr/>
          <p:nvPr/>
        </p:nvCxnSpPr>
        <p:spPr>
          <a:xfrm>
            <a:off x="730080" y="3703320"/>
            <a:ext cx="10694160" cy="37080"/>
          </a:xfrm>
          <a:prstGeom prst="straightConnector1">
            <a:avLst/>
          </a:prstGeom>
          <a:ln w="38160">
            <a:solidFill>
              <a:srgbClr val="4472c4"/>
            </a:solidFill>
            <a:miter/>
          </a:ln>
        </p:spPr>
      </p:cxnSp>
      <p:sp>
        <p:nvSpPr>
          <p:cNvPr id="17" name="TextBox 8"/>
          <p:cNvSpPr/>
          <p:nvPr/>
        </p:nvSpPr>
        <p:spPr>
          <a:xfrm>
            <a:off x="1127160" y="1434960"/>
            <a:ext cx="9882000" cy="862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Оқу мақсаты: </a:t>
            </a: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Т/Ж 1  Әдеби шығарманың жанрына байланысты сюжеттік желілерін, эпилог, прологтарды анықтау.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8" name="TextBox 1"/>
          <p:cNvSpPr/>
          <p:nvPr/>
        </p:nvSpPr>
        <p:spPr>
          <a:xfrm>
            <a:off x="447840" y="4003560"/>
            <a:ext cx="11080440" cy="2228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Сабақ мақсаты: 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•</a:t>
            </a: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	</a:t>
            </a: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Әдеби шығарманың жанрына байланысты сюжеттік желілерін талдайды;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      </a:t>
            </a: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Шығарманың  эпилог, прологтарын анықтайды.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20" name="object 2"/>
          <p:cNvSpPr/>
          <p:nvPr/>
        </p:nvSpPr>
        <p:spPr>
          <a:xfrm>
            <a:off x="1440" y="-12600"/>
            <a:ext cx="12190680" cy="977760"/>
          </a:xfrm>
          <a:prstGeom prst="pie">
            <a:avLst/>
          </a:pr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21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cxnSp>
        <p:nvCxnSpPr>
          <p:cNvPr id="22" name="Google Shape;78;p1"/>
          <p:cNvCxnSpPr/>
          <p:nvPr/>
        </p:nvCxnSpPr>
        <p:spPr>
          <a:xfrm>
            <a:off x="757080" y="6364080"/>
            <a:ext cx="10694160" cy="37080"/>
          </a:xfrm>
          <a:prstGeom prst="straightConnector1">
            <a:avLst/>
          </a:prstGeom>
          <a:ln w="38160">
            <a:solidFill>
              <a:srgbClr val="4472c4"/>
            </a:solidFill>
            <a:miter/>
          </a:ln>
        </p:spPr>
      </p:cxnSp>
      <p:sp>
        <p:nvSpPr>
          <p:cNvPr id="23" name="TextBox 8"/>
          <p:cNvSpPr/>
          <p:nvPr/>
        </p:nvSpPr>
        <p:spPr>
          <a:xfrm>
            <a:off x="1282680" y="1992240"/>
            <a:ext cx="184320" cy="370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4" name="TextBox 9"/>
          <p:cNvSpPr/>
          <p:nvPr/>
        </p:nvSpPr>
        <p:spPr>
          <a:xfrm>
            <a:off x="652320" y="1852560"/>
            <a:ext cx="10882440" cy="1829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36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Бағалау </a:t>
            </a:r>
            <a:r>
              <a:rPr b="1" lang="kk-KZ" sz="36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критерийі: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36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</a:t>
            </a:r>
            <a:r>
              <a:rPr b="1" lang="kk-KZ" sz="36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әңгіменің  сюжеттік  желілерін талдайды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36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</a:t>
            </a:r>
            <a:r>
              <a:rPr b="1" lang="kk-KZ" sz="36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шығарманың эпилог пен прологін анықтайды 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26" name="object 2"/>
          <p:cNvSpPr/>
          <p:nvPr/>
        </p:nvSpPr>
        <p:spPr>
          <a:xfrm>
            <a:off x="1440" y="0"/>
            <a:ext cx="12190680" cy="977760"/>
          </a:xfrm>
          <a:prstGeom prst="pie">
            <a:avLst/>
          </a:pr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27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cxnSp>
        <p:nvCxnSpPr>
          <p:cNvPr id="28" name="Google Shape;78;p1"/>
          <p:cNvCxnSpPr/>
          <p:nvPr/>
        </p:nvCxnSpPr>
        <p:spPr>
          <a:xfrm>
            <a:off x="757080" y="6364080"/>
            <a:ext cx="10694160" cy="37080"/>
          </a:xfrm>
          <a:prstGeom prst="straightConnector1">
            <a:avLst/>
          </a:prstGeom>
          <a:ln w="38160">
            <a:solidFill>
              <a:srgbClr val="4472c4"/>
            </a:solidFill>
            <a:miter/>
          </a:ln>
        </p:spPr>
      </p:cxnSp>
      <p:sp>
        <p:nvSpPr>
          <p:cNvPr id="29" name="TextBox 9"/>
          <p:cNvSpPr/>
          <p:nvPr/>
        </p:nvSpPr>
        <p:spPr>
          <a:xfrm>
            <a:off x="1324080" y="1295280"/>
            <a:ext cx="9289800" cy="3709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90000"/>
              </a:lnSpc>
              <a:spcBef>
                <a:spcPts val="10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</a:t>
            </a:r>
            <a:r>
              <a:rPr b="1" lang="kk-KZ" sz="24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Балалар, қазір «Айдағы жасырынбақ» әңгімесінің  мазмұны бойынша мына сұрақтарға жауап  беріңдер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Times New Roman"/>
              <a:buAutoNum type="arabicPeriod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Автор шығарманың идеясы арқылы қандай ой айтқысы келді?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Times New Roman"/>
              <a:buAutoNum type="arabicPeriod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Шығарманың тақырыбы қандай болды?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Times New Roman"/>
              <a:buAutoNum type="arabicPeriod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Times New Roman"/>
              <a:buAutoNum type="arabicPeriod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Не себепті автор әңгімені  «Айдағы жасырынбақ» деп атаған?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Прямоугольник 3"/>
          <p:cNvSpPr/>
          <p:nvPr/>
        </p:nvSpPr>
        <p:spPr>
          <a:xfrm>
            <a:off x="2435400" y="476280"/>
            <a:ext cx="7350120" cy="398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0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</a:t>
            </a:r>
            <a:r>
              <a:rPr b="1" lang="kk-KZ" sz="20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Шығарманың тақырыбы мен идеясы  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graphicFrame>
        <p:nvGraphicFramePr>
          <p:cNvPr id="31" name=""/>
          <p:cNvGraphicFramePr/>
          <p:nvPr/>
        </p:nvGraphicFramePr>
        <p:xfrm>
          <a:off x="1084320" y="1633680"/>
          <a:ext cx="9794880" cy="2989080"/>
        </p:xfrm>
        <a:graphic>
          <a:graphicData uri="http://schemas.openxmlformats.org/drawingml/2006/table">
            <a:tbl>
              <a:tblPr/>
              <a:tblGrid>
                <a:gridCol w="4897440"/>
                <a:gridCol w="4897440"/>
              </a:tblGrid>
              <a:tr h="541080">
                <a:tc>
                  <a:txBody>
                    <a:bodyPr anchor="t">
                      <a:noAutofit/>
                    </a:bodyPr>
                    <a:p>
                      <a:pPr algn="ctr"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2000" strike="noStrike" u="none">
                          <a:solidFill>
                            <a:srgbClr val="000000"/>
                          </a:solidFill>
                          <a:uFillTx/>
                          <a:latin typeface="Calibri"/>
                        </a:rPr>
                        <a:t>Шығарманың  тақырыбы </a:t>
                      </a: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1872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2000" strike="noStrike" u="none">
                          <a:solidFill>
                            <a:srgbClr val="000000"/>
                          </a:solidFill>
                          <a:uFillTx/>
                          <a:latin typeface="Calibri"/>
                        </a:rPr>
                        <a:t>Шығарманың  идеясы </a:t>
                      </a: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1872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5"/>
                    </a:solidFill>
                  </a:tcPr>
                </a:tc>
              </a:tr>
              <a:tr h="2448000">
                <a:tc>
                  <a:txBody>
                    <a:bodyPr lIns="114480" rIns="114480" tIns="0" bIns="0" anchor="t">
                      <a:noAutofit/>
                    </a:bodyPr>
                    <a:p>
                      <a:pPr algn="just">
                        <a:lnSpc>
                          <a:spcPct val="102000"/>
                        </a:lnSpc>
                        <a:spcAft>
                          <a:spcPts val="1001"/>
                        </a:spcAft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 algn="just">
                        <a:lnSpc>
                          <a:spcPct val="102000"/>
                        </a:lnSpc>
                        <a:spcAft>
                          <a:spcPts val="1001"/>
                        </a:spcAft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400" strike="noStrike" u="none">
                          <a:solidFill>
                            <a:srgbClr val="000000"/>
                          </a:solidFill>
                          <a:uFillTx/>
                          <a:latin typeface="Calibri"/>
                        </a:rPr>
                        <a:t>Айдағы тіршілік, табиғат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114480" marR="11448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1872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 algn="ctr"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400" strike="noStrike" u="none">
                          <a:solidFill>
                            <a:srgbClr val="000000"/>
                          </a:solidFill>
                          <a:uFillTx/>
                          <a:latin typeface="Calibri"/>
                        </a:rPr>
                        <a:t>Қоршаған ортыны қорғау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1872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" name=""/>
          <p:cNvGraphicFramePr/>
          <p:nvPr/>
        </p:nvGraphicFramePr>
        <p:xfrm>
          <a:off x="509760" y="1231920"/>
          <a:ext cx="10856880" cy="5135400"/>
        </p:xfrm>
        <a:graphic>
          <a:graphicData uri="http://schemas.openxmlformats.org/drawingml/2006/table">
            <a:tbl>
              <a:tblPr/>
              <a:tblGrid>
                <a:gridCol w="7738920"/>
                <a:gridCol w="3117960"/>
              </a:tblGrid>
              <a:tr h="396720">
                <a:tc>
                  <a:txBody>
                    <a:bodyPr lIns="90000" rIns="9000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20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   </a:t>
                      </a:r>
                      <a:r>
                        <a:rPr b="1" lang="kk-KZ" sz="20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Шығармадан үзінді</a:t>
                      </a: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1872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20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Сюжет тақырыбы</a:t>
                      </a: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1872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5"/>
                    </a:solidFill>
                  </a:tcPr>
                </a:tc>
              </a:tr>
              <a:tr h="1121040">
                <a:tc>
                  <a:txBody>
                    <a:bodyPr lIns="114480" rIns="11448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6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Жаңа оқу жылының алғашқы қоңырауы... Айнадай таза, кең де жарық класс бөлмесі көңілімізді сергітіп жіберді. Жазғы ұзақ каникулдан кейін бір-бірімізді кәдімгідей-ақ сағынып қалыппыз.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114480" marR="11448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1872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 lIns="114480" rIns="11448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6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Calibri"/>
                        </a:rPr>
                        <a:t>Мергеннің айға барған сапарын әңгімелеуі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114480" marR="11448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1872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</a:tr>
              <a:tr h="1311120">
                <a:tc>
                  <a:txBody>
                    <a:bodyPr lIns="68760" rIns="68760" tIns="0" bIns="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6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</a:rPr>
                        <a:t>Ай бетіне табан тіреуге жақын қалғанымызда қараңғы дүниеден денеміз түршікті.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6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</a:rPr>
                        <a:t>Көп кешікпей кемеміз Ай бетімен жанасты. Біраз жылжып барып, ғарышайлағының алдына тоқтадық.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68760" marR="6876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 lIns="68760" rIns="6876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0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Calibri"/>
                        </a:rPr>
                        <a:t>Елге оралу және әкенің ақылы</a:t>
                      </a: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68760" marR="6876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</a:tr>
              <a:tr h="914400">
                <a:tc>
                  <a:txBody>
                    <a:bodyPr lIns="68760" rIns="68760" tIns="0" bIns="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6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</a:rPr>
                        <a:t>Жер қараңғылығы жай екен, Ай аспанындағы жұлдыздар да жымыңдайды. Айналаның бәрі бейне бір күл шаңының астында қалғандай көңіл құлазытады. Тіршіліксіздіктің нағыз көрмесі де сонда екен.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68760" marR="6876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 lIns="68760" rIns="6876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6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Calibri"/>
                        </a:rPr>
                        <a:t>Сартайдың қорқынышы және жасырынбақ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68760" marR="6876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</a:tr>
              <a:tr h="752400">
                <a:tc>
                  <a:txBody>
                    <a:bodyPr lIns="68760" rIns="68760" tIns="0" bIns="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6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</a:rPr>
                        <a:t>Мен көлеңкеден шықтым. Сартай мені жоғалтып тапқандай қатты қуанды. Шұңқыр ернеуіне шыға бергенімде  қолымнан тартып алып, құшақтай алды.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68760" marR="6876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 lIns="68760" rIns="68760" tIns="0" bIns="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6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</a:rPr>
                        <a:t>Жаңа оқу жылындағы алғашқы сабағы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68760" marR="6876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</a:tr>
              <a:tr h="639720">
                <a:tc>
                  <a:txBody>
                    <a:bodyPr lIns="68760" rIns="68760" tIns="0" bIns="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ru-RU" sz="16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</a:rPr>
                        <a:t> </a:t>
                      </a:r>
                      <a:r>
                        <a:rPr b="0" lang="kk-KZ" sz="16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</a:rPr>
                        <a:t>- Табиғаттың болашақ тазалығы сендердің қолдарыңда, - деді сол кезде көкем Сартай екеуміздің сөзімізді тыңдап болып, - достарыңа да түсіндіріңдер мұны ...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68760" marR="6876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 lIns="68760" rIns="68760" tIns="0" bIns="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6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</a:rPr>
                        <a:t>Айдағы тіршіліктің суреттелуі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68760" marR="6876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</a:tr>
            </a:tbl>
          </a:graphicData>
        </a:graphic>
      </p:graphicFrame>
      <p:sp>
        <p:nvSpPr>
          <p:cNvPr id="33" name="TextBox 2"/>
          <p:cNvSpPr/>
          <p:nvPr/>
        </p:nvSpPr>
        <p:spPr>
          <a:xfrm>
            <a:off x="1104840" y="395280"/>
            <a:ext cx="9623520" cy="398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0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1-тапсырма. Үзіндідегі сюжет желісі бойынша тақырыптарды сәйкестендір 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" name=""/>
          <p:cNvGraphicFramePr/>
          <p:nvPr/>
        </p:nvGraphicFramePr>
        <p:xfrm>
          <a:off x="206280" y="758880"/>
          <a:ext cx="11622240" cy="5241960"/>
        </p:xfrm>
        <a:graphic>
          <a:graphicData uri="http://schemas.openxmlformats.org/drawingml/2006/table">
            <a:tbl>
              <a:tblPr/>
              <a:tblGrid>
                <a:gridCol w="8285400"/>
                <a:gridCol w="3336840"/>
              </a:tblGrid>
              <a:tr h="701640">
                <a:tc>
                  <a:txBody>
                    <a:bodyPr lIns="90000" rIns="9000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20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b="1" lang="kk-KZ" sz="20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Шығармадан үзінді</a:t>
                      </a: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1872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20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Сюжет тақырыбы</a:t>
                      </a: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1872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5"/>
                    </a:solidFill>
                  </a:tcPr>
                </a:tc>
              </a:tr>
              <a:tr h="975240">
                <a:tc>
                  <a:txBody>
                    <a:bodyPr lIns="68760" rIns="68760" tIns="0" bIns="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6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Жаңа оқу жылының алғашқы қоңырауы... Айнадай таза, кең де жарық класс бөлмесі көңілімізді сергітіп жіберді. Жазғы ұзақ каникулдан кейін бір-бірімізді кәдімгідей-ақ сағынып қалыппыз.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68760" marR="6876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1872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 lIns="68760" rIns="6876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6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Calibri"/>
                        </a:rPr>
                        <a:t>Жаңа оқу жылындағы алғашқы сабақ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68760" marR="6876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1872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</a:tr>
              <a:tr h="963360">
                <a:tc>
                  <a:txBody>
                    <a:bodyPr lIns="68760" rIns="68760" tIns="0" bIns="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6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Ай бетіне табан тіреуге жақын қалғанымызда қараңғы дүниеден денеміз түршікті.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6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Көп кешікпей кемеміз Ай бетімен жанасты. Біраз жылжып барып, ғарышайлағының алдына тоқтадық.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68760" marR="6876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 lIns="68760" rIns="6876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6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Calibri"/>
                        </a:rPr>
                        <a:t>Мергеннің айға барған сапарын әңгімелеуі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68760" marR="6876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</a:tr>
              <a:tr h="975240">
                <a:tc>
                  <a:txBody>
                    <a:bodyPr lIns="68760" rIns="68760" tIns="0" bIns="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6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Жер қараңғылығы жай екен, Ай аспанындағы жұлдыздар да жымыңдайды. Айналаның бәрі бейне бір күл шаңының астында қалғандай көңіл құлазытады. Тіршіліксіздіктің нағыз көрмесі де сонда екен.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68760" marR="6876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 lIns="68760" rIns="68760" tIns="0" bIns="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6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b="0" lang="kk-KZ" sz="16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Айдағы тіршіліктің суреттелуі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68760" marR="6876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</a:tr>
              <a:tr h="1066320">
                <a:tc>
                  <a:txBody>
                    <a:bodyPr lIns="68760" rIns="68760" tIns="0" bIns="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6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Мен көлеңкеден шықтым. Сартай мені жоғалтып тапқандай қатты қуанды. Шұңқыр ернеуіне шыға бергенімде  қолымнан тартып алып, құшақтай алды.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68760" marR="6876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 lIns="68760" rIns="6876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6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Calibri"/>
                        </a:rPr>
                        <a:t>Сартайдың қорқынышы және жасырынбақ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68760" marR="6876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</a:tr>
              <a:tr h="560520">
                <a:tc>
                  <a:txBody>
                    <a:bodyPr lIns="68760" rIns="6876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6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Calibri"/>
                        </a:rPr>
                        <a:t>Табиғаттың болашақ тазалығы сендердің  қолдарыңда, - деді сол кезде көкем Сартай екеуміздің сөзімізді тыңдап болып, - достарыңа да түсіндіріңдер мұны ...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68760" marR="6876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 lIns="68760" rIns="6876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6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Calibri"/>
                        </a:rPr>
                        <a:t> </a:t>
                      </a:r>
                      <a:r>
                        <a:rPr b="0" lang="kk-KZ" sz="16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Calibri"/>
                        </a:rPr>
                        <a:t>Елге оралу және әкенің ақылы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68760" marR="6876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</a:tr>
            </a:tbl>
          </a:graphicData>
        </a:graphic>
      </p:graphicFrame>
      <p:sp>
        <p:nvSpPr>
          <p:cNvPr id="35" name="TextBox 2"/>
          <p:cNvSpPr/>
          <p:nvPr/>
        </p:nvSpPr>
        <p:spPr>
          <a:xfrm>
            <a:off x="3710520" y="279360"/>
            <a:ext cx="1776960" cy="398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0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Өзіңді тексер 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37" name="object 2"/>
          <p:cNvSpPr/>
          <p:nvPr/>
        </p:nvSpPr>
        <p:spPr>
          <a:xfrm>
            <a:off x="9360" y="14400"/>
            <a:ext cx="12190680" cy="257040"/>
          </a:xfrm>
          <a:prstGeom prst="pie">
            <a:avLst/>
          </a:pr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8" name="Прямоугольник 1"/>
          <p:cNvSpPr/>
          <p:nvPr/>
        </p:nvSpPr>
        <p:spPr>
          <a:xfrm>
            <a:off x="404640" y="1677960"/>
            <a:ext cx="11368440" cy="2232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just">
              <a:lnSpc>
                <a:spcPct val="115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000" strike="noStrike" u="none">
                <a:solidFill>
                  <a:srgbClr val="000000"/>
                </a:solidFill>
                <a:uFillTx/>
                <a:latin typeface="Times New Roman"/>
                <a:ea typeface="Calibri"/>
              </a:rPr>
              <a:t>     </a:t>
            </a:r>
            <a:r>
              <a:rPr b="0" lang="kk-KZ" sz="2200" strike="noStrike" u="none">
                <a:solidFill>
                  <a:srgbClr val="000000"/>
                </a:solidFill>
                <a:uFillTx/>
                <a:latin typeface="Times New Roman"/>
                <a:ea typeface="Calibri"/>
              </a:rPr>
              <a:t> </a:t>
            </a:r>
            <a:endParaRPr b="0" lang="ru-RU" sz="2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just">
              <a:lnSpc>
                <a:spcPct val="115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just">
              <a:lnSpc>
                <a:spcPct val="115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just">
              <a:lnSpc>
                <a:spcPct val="115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just">
              <a:lnSpc>
                <a:spcPct val="115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just">
              <a:lnSpc>
                <a:spcPct val="115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000" strike="noStrike" u="none">
                <a:solidFill>
                  <a:srgbClr val="000000"/>
                </a:solidFill>
                <a:uFillTx/>
                <a:latin typeface="Times New Roman"/>
                <a:ea typeface="Calibri"/>
              </a:rPr>
              <a:t> 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9" name="Прямоугольник 1"/>
          <p:cNvSpPr/>
          <p:nvPr/>
        </p:nvSpPr>
        <p:spPr>
          <a:xfrm>
            <a:off x="84240" y="1014480"/>
            <a:ext cx="11985480" cy="514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just">
              <a:lnSpc>
                <a:spcPct val="115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Calibri"/>
              </a:rPr>
              <a:t>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0" name="TextBox 3"/>
          <p:cNvSpPr/>
          <p:nvPr/>
        </p:nvSpPr>
        <p:spPr>
          <a:xfrm>
            <a:off x="1523880" y="762120"/>
            <a:ext cx="939024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1" name="Прямоугольник 4"/>
          <p:cNvSpPr/>
          <p:nvPr/>
        </p:nvSpPr>
        <p:spPr>
          <a:xfrm>
            <a:off x="509760" y="750960"/>
            <a:ext cx="10915560" cy="1374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Times New Roman"/>
              </a:rPr>
              <a:t>       </a:t>
            </a:r>
            <a:r>
              <a:rPr b="1" i="1" lang="ru-RU" sz="2800" strike="noStrike" u="none">
                <a:solidFill>
                  <a:srgbClr val="000000"/>
                </a:solidFill>
                <a:uFillTx/>
                <a:latin typeface="Times New Roman"/>
              </a:rPr>
              <a:t>Келесі тапсырманы орындамас бұрын, әдебиет теориясына көз жүгіртіп, пролог пен эпилогтің анықтамасын есімізге түсірейік. 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graphicFrame>
        <p:nvGraphicFramePr>
          <p:cNvPr id="42" name=""/>
          <p:cNvGraphicFramePr/>
          <p:nvPr/>
        </p:nvGraphicFramePr>
        <p:xfrm>
          <a:off x="744480" y="2030400"/>
          <a:ext cx="10709280" cy="3834000"/>
        </p:xfrm>
        <a:graphic>
          <a:graphicData uri="http://schemas.openxmlformats.org/drawingml/2006/table">
            <a:tbl>
              <a:tblPr/>
              <a:tblGrid>
                <a:gridCol w="5354640"/>
                <a:gridCol w="5354640"/>
              </a:tblGrid>
              <a:tr h="504720">
                <a:tc>
                  <a:txBody>
                    <a:bodyPr lIns="90000" rIns="90000" tIns="46800" bIns="4680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ru-RU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</a:rPr>
                        <a:t>Пролог (гр. </a:t>
                      </a:r>
                      <a:r>
                        <a:rPr b="1" lang="en-US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</a:rPr>
                        <a:t>prologos – </a:t>
                      </a:r>
                      <a:r>
                        <a:rPr b="1" lang="ru-RU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</a:rPr>
                        <a:t>кіріспесі)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1872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 lIns="90000" rIns="90000" tIns="46800" bIns="4680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ru-RU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</a:rPr>
                        <a:t>Эпилог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1872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5"/>
                    </a:solidFill>
                  </a:tcPr>
                </a:tc>
              </a:tr>
              <a:tr h="3329280">
                <a:tc>
                  <a:txBody>
                    <a:bodyPr lIns="90000" rIns="90000" tIns="46800" bIns="4680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ru-RU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</a:rPr>
                        <a:t>Көркем шығарманың оқиға мазмұнымен мәнін оқырманға таныстыратын кіріспе бөлімі. Ол шығарма  идеясын  дұрыс түсіндіру.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1872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 lIns="90000" rIns="90000" tIns="46800" bIns="4680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ru-RU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</a:rPr>
                        <a:t>Көркем шығарманы қорытындылайтын компонент. Эпилог негізгі оқиға желісінен бөлек тұрса да авторлық идеяны толықтыра түсіп, шығарманың басты кейіпкерлері жайында қысқаша мәлімет береді, олардың кейінгі іс-әрекеттерінің жалғасын көрсетеді. 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1872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</a:tr>
            </a:tbl>
          </a:graphicData>
        </a:graphic>
      </p:graphicFrame>
    </p:spTree>
  </p:cSld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extBox 2"/>
          <p:cNvSpPr/>
          <p:nvPr/>
        </p:nvSpPr>
        <p:spPr>
          <a:xfrm>
            <a:off x="1668240" y="1044720"/>
            <a:ext cx="8929800" cy="398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000" strike="noStrike" u="none">
                <a:solidFill>
                  <a:srgbClr val="000000"/>
                </a:solidFill>
                <a:uFillTx/>
                <a:latin typeface="Calibri"/>
              </a:rPr>
              <a:t>2- тапсырма. Шығарма прологінде айтылған ойды өз көзқарасың арқылы жаз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graphicFrame>
        <p:nvGraphicFramePr>
          <p:cNvPr id="44" name=""/>
          <p:cNvGraphicFramePr/>
          <p:nvPr/>
        </p:nvGraphicFramePr>
        <p:xfrm>
          <a:off x="1450800" y="1798560"/>
          <a:ext cx="8595000" cy="3422880"/>
        </p:xfrm>
        <a:graphic>
          <a:graphicData uri="http://schemas.openxmlformats.org/drawingml/2006/table">
            <a:tbl>
              <a:tblPr/>
              <a:tblGrid>
                <a:gridCol w="4297680"/>
                <a:gridCol w="4297320"/>
              </a:tblGrid>
              <a:tr h="541440">
                <a:tc>
                  <a:txBody>
                    <a:bodyPr anchor="t">
                      <a:noAutofit/>
                    </a:bodyPr>
                    <a:p>
                      <a:pPr algn="ctr"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1800" strike="noStrike" u="none">
                          <a:solidFill>
                            <a:srgbClr val="ffffff"/>
                          </a:solidFill>
                          <a:uFillTx/>
                          <a:latin typeface="Calibri"/>
                        </a:rPr>
                        <a:t>Шығармадан үзінді 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1872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1800" strike="noStrike" u="none">
                          <a:solidFill>
                            <a:srgbClr val="ffffff"/>
                          </a:solidFill>
                          <a:uFillTx/>
                          <a:latin typeface="Calibri"/>
                        </a:rPr>
                        <a:t>Прологтағы ойды түсіндір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1872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5"/>
                    </a:solidFill>
                  </a:tcPr>
                </a:tc>
              </a:tr>
              <a:tr h="2881440">
                <a:tc>
                  <a:txBody>
                    <a:bodyPr lIns="114480" rIns="114480" tIns="0" bIns="0" anchor="t">
                      <a:noAutofit/>
                    </a:bodyPr>
                    <a:p>
                      <a:pPr>
                        <a:lnSpc>
                          <a:spcPct val="150000"/>
                        </a:lnSpc>
                        <a:spcAft>
                          <a:spcPts val="1001"/>
                        </a:spcAft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Calibri"/>
                        </a:rPr>
                        <a:t>Жаңа оқу жылының алғашқы қоңырауы... Айнадай таза, кең де жарық класс бөлмесі көңілімізді сергітіп жіберді. Жазғы ұзақ каникулдан кейін бір-бірімізді кәдімгідей-ақ сағынып қалыппыз. Бір кезде есік ашылып, Гүләйім апай кіріп келді.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114480" marR="11448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1872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1872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7330</TotalTime>
  <Application>LibreOffice/24.8.2.1$MacOSX_AARCH64 LibreOffice_project/0f794b6e29741098670a3b95d60478a65d05ef13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2018-09-12T08:07:08Z</dcterms:created>
  <dc:creator>Жазира Асанова</dc:creator>
  <dc:description/>
  <dc:language>ru-RU</dc:language>
  <cp:lastModifiedBy>Windows User</cp:lastModifiedBy>
  <cp:lastPrinted>2020-03-24T14:36:16Z</cp:lastPrinted>
  <dcterms:modified xsi:type="dcterms:W3CDTF">2021-05-17T06:41:35Z</dcterms:modified>
  <cp:revision>595</cp:revision>
  <dc:subject/>
  <dc:title>Презентация PowerPoint</dc:title>
</cp:coreProperties>
</file>