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6" r:id="rId2"/>
    <p:sldId id="256" r:id="rId3"/>
    <p:sldId id="257" r:id="rId4"/>
    <p:sldId id="279" r:id="rId5"/>
    <p:sldId id="275" r:id="rId6"/>
    <p:sldId id="262" r:id="rId7"/>
    <p:sldId id="280" r:id="rId8"/>
    <p:sldId id="281" r:id="rId9"/>
    <p:sldId id="283" r:id="rId10"/>
    <p:sldId id="282" r:id="rId11"/>
    <p:sldId id="284" r:id="rId12"/>
    <p:sldId id="265" r:id="rId13"/>
    <p:sldId id="25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2" autoAdjust="0"/>
    <p:restoredTop sz="94660"/>
  </p:normalViewPr>
  <p:slideViewPr>
    <p:cSldViewPr>
      <p:cViewPr>
        <p:scale>
          <a:sx n="60" d="100"/>
          <a:sy n="60" d="100"/>
        </p:scale>
        <p:origin x="-1692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2E1A0-C234-4042-86F5-3F072DBDAA01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4C3324-9F0E-4B3A-9704-D73D2492BA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00628"/>
            <a:ext cx="7876356" cy="357984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kk-KZ" sz="3200" b="0" i="1" dirty="0" smtClean="0">
                <a:latin typeface="Times New Roman" pitchFamily="18" charset="0"/>
                <a:cs typeface="Times New Roman" pitchFamily="18" charset="0"/>
              </a:rPr>
              <a:t>Қазақ әдебиеті. 8-сынып. </a:t>
            </a:r>
            <a:r>
              <a:rPr lang="en-US" sz="3200" b="0" i="1" dirty="0" smtClean="0">
                <a:latin typeface="Times New Roman" pitchFamily="18" charset="0"/>
                <a:cs typeface="Times New Roman" pitchFamily="18" charset="0"/>
              </a:rPr>
              <a:t>IV </a:t>
            </a:r>
            <a:r>
              <a:rPr lang="kk-KZ" sz="3200" b="0" i="1" dirty="0" smtClean="0">
                <a:latin typeface="Times New Roman" pitchFamily="18" charset="0"/>
                <a:cs typeface="Times New Roman" pitchFamily="18" charset="0"/>
              </a:rPr>
              <a:t>тоқсан. 16-сабақ</a:t>
            </a:r>
          </a:p>
          <a:p>
            <a:pPr algn="ctr"/>
            <a:endParaRPr lang="kk-KZ" sz="3200" b="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0" i="1" dirty="0" smtClean="0">
                <a:latin typeface="Times New Roman" pitchFamily="18" charset="0"/>
                <a:cs typeface="Times New Roman" pitchFamily="18" charset="0"/>
              </a:rPr>
              <a:t>IV-</a:t>
            </a:r>
            <a:r>
              <a:rPr lang="ru-RU" sz="3200" b="0" i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kk-KZ" sz="3200" b="0" i="1" dirty="0" smtClean="0">
                <a:latin typeface="Times New Roman" pitchFamily="18" charset="0"/>
                <a:cs typeface="Times New Roman" pitchFamily="18" charset="0"/>
              </a:rPr>
              <a:t>өлім: Қиял мен шындық</a:t>
            </a:r>
          </a:p>
          <a:p>
            <a:pPr algn="ctr"/>
            <a:endParaRPr lang="ru-RU" sz="3200" b="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200" b="0" i="1" dirty="0" smtClean="0">
                <a:latin typeface="Times New Roman" pitchFamily="18" charset="0"/>
                <a:cs typeface="Times New Roman" pitchFamily="18" charset="0"/>
              </a:rPr>
              <a:t>Сабақтың тақырыбы: Жүніс Сахиев “Айдағы жасырынбақ” әңгімесіндегі  кейіпкерлер бейнесі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496944" cy="4896544"/>
          </a:xfrm>
        </p:spPr>
        <p:txBody>
          <a:bodyPr>
            <a:normAutofit/>
          </a:bodyPr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88640"/>
            <a:ext cx="84249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4-тапсырма. 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Шығарманың тарихи және көркемдік құндылығын бағалаңыздар.</a:t>
            </a: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Тарихи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құндылықтар: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Көркемдік құндылықтар:</a:t>
            </a:r>
          </a:p>
          <a:p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endParaRPr lang="kk-KZ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Дескрипторы:</a:t>
            </a:r>
          </a:p>
          <a:p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- Шығарманың тарихи және көркемдік құндылығын бағалайды.</a:t>
            </a: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3669659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496944" cy="4896544"/>
          </a:xfrm>
        </p:spPr>
        <p:txBody>
          <a:bodyPr>
            <a:normAutofit/>
          </a:bodyPr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88640"/>
            <a:ext cx="8424936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Өзіңді тексер!</a:t>
            </a:r>
          </a:p>
          <a:p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Тарихи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құндылықтар: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Ай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ғаламшарына жүргізілген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экспедиция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нәтижесі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Айдағы тіршіліктің тоқтап қалғанын зерттеуі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деммен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оқылатын ғылыми-фантастикалық тақырыпта жазылған әңгіме;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Терең мағыналы шығарманың нақты тарихи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фактілерге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сай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Тазалықты сақтамау-ұлт тағдыры.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Көркемдік құндылықтар:</a:t>
            </a:r>
          </a:p>
          <a:p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-автор ай планетасындағы тіршілікті ерекше шеберлікпен суреттейді;</a:t>
            </a:r>
          </a:p>
          <a:p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-кейіпкерлердің іс-әрекеттері шынайы бейнеленеді;</a:t>
            </a:r>
          </a:p>
          <a:p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-ең маңызды экологиялық мәселелерді арман-мақсаттар тұрғысынан тамаша толғай біледі.</a:t>
            </a:r>
          </a:p>
          <a:p>
            <a:endParaRPr lang="ru-RU" dirty="0" smtClean="0"/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kk-KZ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3669659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620688"/>
            <a:ext cx="7992888" cy="3888432"/>
          </a:xfrm>
        </p:spPr>
        <p:txBody>
          <a:bodyPr>
            <a:normAutofit/>
          </a:bodyPr>
          <a:lstStyle/>
          <a:p>
            <a:pPr algn="ctr"/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Қорытынды</a:t>
            </a:r>
          </a:p>
          <a:p>
            <a:r>
              <a:rPr lang="kk-KZ" sz="2400" b="0" i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</a:p>
          <a:p>
            <a:r>
              <a:rPr lang="kk-KZ" sz="2400" b="0" i="1" dirty="0" smtClean="0">
                <a:latin typeface="Times New Roman" pitchFamily="18" charset="0"/>
                <a:cs typeface="Times New Roman" pitchFamily="18" charset="0"/>
              </a:rPr>
              <a:t>- көркем шығармадағы кейіпкерлерді сомдауда тура және жанама мінездеулерді ажыраттық;</a:t>
            </a:r>
          </a:p>
          <a:p>
            <a:r>
              <a:rPr lang="kk-KZ" sz="2400" b="0" i="1" dirty="0" smtClean="0">
                <a:latin typeface="Times New Roman" pitchFamily="18" charset="0"/>
                <a:cs typeface="Times New Roman" pitchFamily="18" charset="0"/>
              </a:rPr>
              <a:t> - шығарманың тақырыбы мен идеясын осы тектес басқа шығармалармен салыстырып, тарихи және көркемдік құндылығына баға бере алдық.</a:t>
            </a:r>
            <a:endParaRPr lang="ru-RU" sz="2400" b="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520940" cy="936104"/>
          </a:xfrm>
        </p:spPr>
        <p:txBody>
          <a:bodyPr/>
          <a:lstStyle/>
          <a:p>
            <a:pPr algn="ctr"/>
            <a:r>
              <a:rPr lang="kk-K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 тапсырма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352928" cy="3579849"/>
          </a:xfrm>
        </p:spPr>
        <p:txBody>
          <a:bodyPr>
            <a:noAutofit/>
          </a:bodyPr>
          <a:lstStyle/>
          <a:p>
            <a:endParaRPr lang="ru-RU" sz="2400" b="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0" i="1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2400" b="0" i="1" dirty="0" err="1" smtClean="0">
                <a:latin typeface="Times New Roman" pitchFamily="18" charset="0"/>
                <a:cs typeface="Times New Roman" pitchFamily="18" charset="0"/>
              </a:rPr>
              <a:t>«Балаларға </a:t>
            </a:r>
            <a:r>
              <a:rPr lang="ru-RU" sz="2400" b="0" i="1" dirty="0" smtClean="0">
                <a:latin typeface="Times New Roman" pitchFamily="18" charset="0"/>
                <a:cs typeface="Times New Roman" pitchFamily="18" charset="0"/>
              </a:rPr>
              <a:t>ай </a:t>
            </a:r>
            <a:r>
              <a:rPr lang="ru-RU" sz="2400" b="0" i="1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400" b="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b="0" i="1" dirty="0" err="1" smtClean="0">
                <a:latin typeface="Times New Roman" pitchFamily="18" charset="0"/>
                <a:cs typeface="Times New Roman" pitchFamily="18" charset="0"/>
              </a:rPr>
              <a:t>балаларға арналған </a:t>
            </a:r>
            <a:r>
              <a:rPr lang="ru-RU" sz="2400" b="0" i="1" dirty="0" smtClean="0">
                <a:latin typeface="Times New Roman" pitchFamily="18" charset="0"/>
                <a:cs typeface="Times New Roman" pitchFamily="18" charset="0"/>
              </a:rPr>
              <a:t>астрономия» </a:t>
            </a:r>
            <a:r>
              <a:rPr lang="ru-RU" sz="2400" b="0" i="1" dirty="0" err="1" smtClean="0">
                <a:latin typeface="Times New Roman" pitchFamily="18" charset="0"/>
                <a:cs typeface="Times New Roman" pitchFamily="18" charset="0"/>
              </a:rPr>
              <a:t>атты</a:t>
            </a:r>
            <a:r>
              <a:rPr lang="ru-RU" sz="2400" b="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i="1" dirty="0" err="1" smtClean="0">
                <a:latin typeface="Times New Roman" pitchFamily="18" charset="0"/>
                <a:cs typeface="Times New Roman" pitchFamily="18" charset="0"/>
              </a:rPr>
              <a:t>сілтемені</a:t>
            </a:r>
            <a:r>
              <a:rPr lang="ru-RU" sz="2400" b="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i="1" dirty="0" err="1" smtClean="0">
                <a:latin typeface="Times New Roman" pitchFamily="18" charset="0"/>
                <a:cs typeface="Times New Roman" pitchFamily="18" charset="0"/>
              </a:rPr>
              <a:t>тыңдау арқылы</a:t>
            </a:r>
            <a:r>
              <a:rPr lang="ru-RU" sz="2400" b="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400" b="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1" dirty="0" smtClean="0">
                <a:latin typeface="Times New Roman" pitchFamily="18" charset="0"/>
                <a:cs typeface="Times New Roman" pitchFamily="18" charset="0"/>
              </a:rPr>
              <a:t>https://youtu.be/AK1ChIBfC-A</a:t>
            </a:r>
            <a:endParaRPr lang="kk-KZ" sz="2400" b="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0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0" i="1" dirty="0" err="1" smtClean="0">
                <a:latin typeface="Times New Roman" pitchFamily="18" charset="0"/>
                <a:cs typeface="Times New Roman" pitchFamily="18" charset="0"/>
              </a:rPr>
              <a:t>және сабақта алған мәліметтерді қолдана отырып</a:t>
            </a:r>
            <a:endParaRPr lang="ru-RU" sz="2400" b="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0" i="1" dirty="0" smtClean="0">
                <a:latin typeface="Times New Roman" pitchFamily="18" charset="0"/>
                <a:cs typeface="Times New Roman" pitchFamily="18" charset="0"/>
              </a:rPr>
              <a:t>    «Айда </a:t>
            </a:r>
            <a:r>
              <a:rPr lang="ru-RU" sz="2400" b="0" i="1" dirty="0" err="1" smtClean="0">
                <a:latin typeface="Times New Roman" pitchFamily="18" charset="0"/>
                <a:cs typeface="Times New Roman" pitchFamily="18" charset="0"/>
              </a:rPr>
              <a:t>тұруға </a:t>
            </a:r>
            <a:r>
              <a:rPr lang="ru-RU" sz="2400" b="0" i="1" dirty="0" smtClean="0">
                <a:latin typeface="Times New Roman" pitchFamily="18" charset="0"/>
                <a:cs typeface="Times New Roman" pitchFamily="18" charset="0"/>
              </a:rPr>
              <a:t>бола </a:t>
            </a:r>
            <a:r>
              <a:rPr lang="ru-RU" sz="2400" b="0" i="1" dirty="0" err="1" smtClean="0"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ru-RU" sz="2400" b="0" i="1" dirty="0" smtClean="0">
                <a:latin typeface="Times New Roman" pitchFamily="18" charset="0"/>
                <a:cs typeface="Times New Roman" pitchFamily="18" charset="0"/>
              </a:rPr>
              <a:t>?»  </a:t>
            </a:r>
            <a:r>
              <a:rPr lang="ru-RU" sz="2400" b="0" i="1" dirty="0" err="1" smtClean="0">
                <a:latin typeface="Times New Roman" pitchFamily="18" charset="0"/>
                <a:cs typeface="Times New Roman" pitchFamily="18" charset="0"/>
              </a:rPr>
              <a:t>тақырыбында жоба</a:t>
            </a:r>
            <a:r>
              <a:rPr lang="ru-RU" sz="2400" b="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i="1" dirty="0" err="1" smtClean="0">
                <a:latin typeface="Times New Roman" pitchFamily="18" charset="0"/>
                <a:cs typeface="Times New Roman" pitchFamily="18" charset="0"/>
              </a:rPr>
              <a:t>жұмысын жазыңыздар</a:t>
            </a:r>
            <a:r>
              <a:rPr lang="ru-RU" sz="2400" b="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b="0" i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400" b="0" i="1" dirty="0" err="1" smtClean="0">
                <a:latin typeface="Times New Roman" pitchFamily="18" charset="0"/>
                <a:cs typeface="Times New Roman" pitchFamily="18" charset="0"/>
              </a:rPr>
              <a:t>Жазылым</a:t>
            </a:r>
            <a:r>
              <a:rPr lang="ru-RU" sz="2400" b="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i="1" dirty="0" err="1" smtClean="0">
                <a:latin typeface="Times New Roman" pitchFamily="18" charset="0"/>
                <a:cs typeface="Times New Roman" pitchFamily="18" charset="0"/>
              </a:rPr>
              <a:t>барысында</a:t>
            </a:r>
            <a:r>
              <a:rPr lang="ru-RU" sz="2400" b="0" i="1" dirty="0" smtClean="0">
                <a:latin typeface="Times New Roman" pitchFamily="18" charset="0"/>
                <a:cs typeface="Times New Roman" pitchFamily="18" charset="0"/>
              </a:rPr>
              <a:t> абзац, </a:t>
            </a:r>
            <a:r>
              <a:rPr lang="ru-RU" sz="2400" b="0" i="1" dirty="0" err="1" smtClean="0">
                <a:latin typeface="Times New Roman" pitchFamily="18" charset="0"/>
                <a:cs typeface="Times New Roman" pitchFamily="18" charset="0"/>
              </a:rPr>
              <a:t>ойды</a:t>
            </a:r>
            <a:r>
              <a:rPr lang="ru-RU" sz="2400" b="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i="1" dirty="0" err="1" smtClean="0">
                <a:latin typeface="Times New Roman" pitchFamily="18" charset="0"/>
                <a:cs typeface="Times New Roman" pitchFamily="18" charset="0"/>
              </a:rPr>
              <a:t>жүйелі жеткізуді</a:t>
            </a:r>
            <a:r>
              <a:rPr lang="ru-RU" sz="2400" b="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0" i="1" dirty="0" err="1" smtClean="0">
                <a:latin typeface="Times New Roman" pitchFamily="18" charset="0"/>
                <a:cs typeface="Times New Roman" pitchFamily="18" charset="0"/>
              </a:rPr>
              <a:t>тақырыпқа қатысты сөздерді іріктеп</a:t>
            </a:r>
            <a:r>
              <a:rPr lang="ru-RU" sz="2400" b="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i="1" dirty="0" err="1" smtClean="0">
                <a:latin typeface="Times New Roman" pitchFamily="18" charset="0"/>
                <a:cs typeface="Times New Roman" pitchFamily="18" charset="0"/>
              </a:rPr>
              <a:t>қолдануды есте</a:t>
            </a:r>
            <a:r>
              <a:rPr lang="ru-RU" sz="2400" b="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i="1" dirty="0" err="1" smtClean="0">
                <a:latin typeface="Times New Roman" pitchFamily="18" charset="0"/>
                <a:cs typeface="Times New Roman" pitchFamily="18" charset="0"/>
              </a:rPr>
              <a:t>сақтаңыздар.</a:t>
            </a:r>
            <a:endParaRPr lang="ru-RU" sz="2400" b="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3173372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424936" cy="6768752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kk-KZ" sz="3800" i="1" dirty="0" smtClean="0">
                <a:latin typeface="Times New Roman" pitchFamily="18" charset="0"/>
                <a:cs typeface="Times New Roman" pitchFamily="18" charset="0"/>
              </a:rPr>
              <a:t>Оқу  мақсаты: </a:t>
            </a:r>
          </a:p>
          <a:p>
            <a:pPr algn="ctr"/>
            <a:r>
              <a:rPr lang="kk-KZ" sz="3800" b="0" i="1" dirty="0" smtClean="0">
                <a:latin typeface="Times New Roman" pitchFamily="18" charset="0"/>
                <a:cs typeface="Times New Roman" pitchFamily="18" charset="0"/>
              </a:rPr>
              <a:t>     8.Т/Ж3. көркем шығармадағы кейіпкерлерді сомдауда тура және жанама мінездеулерді жіктеу;</a:t>
            </a:r>
          </a:p>
          <a:p>
            <a:pPr algn="ctr"/>
            <a:r>
              <a:rPr lang="kk-KZ" sz="3800" b="0" i="1" dirty="0" smtClean="0">
                <a:latin typeface="Times New Roman" pitchFamily="18" charset="0"/>
                <a:cs typeface="Times New Roman" pitchFamily="18" charset="0"/>
              </a:rPr>
              <a:t>8.Б/С1. шығарманың тақырыбы мен идеясын осы тектес басқа шығармалармен салыстырып, тарихи және көркемдік құндылығын бағалау.</a:t>
            </a:r>
          </a:p>
          <a:p>
            <a:pPr algn="ctr"/>
            <a:r>
              <a:rPr lang="kk-KZ" sz="3800" i="1" dirty="0" smtClean="0">
                <a:latin typeface="Times New Roman" pitchFamily="18" charset="0"/>
                <a:cs typeface="Times New Roman" pitchFamily="18" charset="0"/>
              </a:rPr>
              <a:t>Сабақтың мақсаты: </a:t>
            </a:r>
          </a:p>
          <a:p>
            <a:pPr algn="ctr"/>
            <a:r>
              <a:rPr lang="kk-KZ" sz="3800" b="0" i="1" dirty="0" smtClean="0">
                <a:latin typeface="Times New Roman" pitchFamily="18" charset="0"/>
                <a:cs typeface="Times New Roman" pitchFamily="18" charset="0"/>
              </a:rPr>
              <a:t> Көркем шығармадағы кейіпкерлерді сомдауда тура және жанама мінездеулерді жіктейді, шығарманың тақырыбы мен идеясын осы тектес басқа шығармалармен салыстырып, тарихи және көркемдік құндылығын бағалай алады.</a:t>
            </a:r>
          </a:p>
          <a:p>
            <a:pPr algn="ctr"/>
            <a:r>
              <a:rPr lang="kk-KZ" sz="3800" i="1" smtClean="0">
                <a:latin typeface="Times New Roman" pitchFamily="18" charset="0"/>
                <a:cs typeface="Times New Roman" pitchFamily="18" charset="0"/>
              </a:rPr>
              <a:t>Бағалау </a:t>
            </a:r>
            <a:r>
              <a:rPr lang="kk-KZ" sz="3800" i="1" smtClean="0">
                <a:latin typeface="Times New Roman" pitchFamily="18" charset="0"/>
                <a:cs typeface="Times New Roman" pitchFamily="18" charset="0"/>
              </a:rPr>
              <a:t>критерийлері</a:t>
            </a:r>
            <a:r>
              <a:rPr lang="kk-KZ" sz="38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sz="3800" b="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3800" b="0" i="1" dirty="0" smtClean="0">
                <a:latin typeface="Times New Roman" pitchFamily="18" charset="0"/>
                <a:cs typeface="Times New Roman" pitchFamily="18" charset="0"/>
              </a:rPr>
              <a:t>кейіпкердің портреттік бейнелерін тауып жазады;</a:t>
            </a:r>
            <a:endParaRPr lang="ru-RU" sz="3800" b="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800" b="0" i="1" dirty="0" smtClean="0">
                <a:latin typeface="Times New Roman" pitchFamily="18" charset="0"/>
                <a:cs typeface="Times New Roman" pitchFamily="18" charset="0"/>
              </a:rPr>
              <a:t>- кейіпкердің ең маңызды үш әрекетін анықтайды;</a:t>
            </a:r>
            <a:endParaRPr lang="ru-RU" sz="3800" b="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800" b="0" i="1" dirty="0" smtClean="0">
                <a:latin typeface="Times New Roman" pitchFamily="18" charset="0"/>
                <a:cs typeface="Times New Roman" pitchFamily="18" charset="0"/>
              </a:rPr>
              <a:t>- анықталған ақпараттар негізінде кейіпкер туралы ой қорытындысын екі сөйлеммен жеткізеді;</a:t>
            </a:r>
          </a:p>
          <a:p>
            <a:pPr algn="ctr"/>
            <a:r>
              <a:rPr lang="kk-KZ" sz="3800" b="0" i="1" dirty="0" smtClean="0">
                <a:latin typeface="Times New Roman" pitchFamily="18" charset="0"/>
                <a:cs typeface="Times New Roman" pitchFamily="18" charset="0"/>
              </a:rPr>
              <a:t>- екі шығарманы салыстырады.</a:t>
            </a:r>
            <a:endParaRPr lang="ru-RU" sz="3800" b="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b="0" i="1" dirty="0">
              <a:latin typeface="Times New Roman" pitchFamily="18" charset="0"/>
              <a:ea typeface="Malgun Gothic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2322622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67232" y="332656"/>
            <a:ext cx="83252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k-KZ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 және жанама мінездеу</a:t>
            </a:r>
          </a:p>
          <a:p>
            <a:pPr algn="ctr"/>
            <a:endParaRPr lang="kk-KZ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Тура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мінездеу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кейіпкердің мінез-құлқын айнытпай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қалпында баяндаса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жанама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мінездеу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оған қатысты құбылыстар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заттарды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суреттеу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қаһарман бейнесін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ашып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көрсетеді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Адамның сезімдік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көңіл-күйін, күйініш-сүйінішін, қимыл-әрекеті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кескін-кейпін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бейнелеу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үшін оның өз сөзі мен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өзгемен арадағы әңгімесін келтіру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сондай-ақ түрлі табиғат құбылыстарын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i="1" u="sng" dirty="0" err="1" smtClean="0">
                <a:latin typeface="Times New Roman" pitchFamily="18" charset="0"/>
                <a:cs typeface="Times New Roman" pitchFamily="18" charset="0"/>
              </a:rPr>
              <a:t>суретте</a:t>
            </a:r>
            <a:r>
              <a:rPr lang="ru-RU" sz="2400" i="1" u="sng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осының бәрі әдебиеттегі адамның ішкі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әлемін тануға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сырт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пішінін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анықтауға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аса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қажетті тәсілдер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kk-KZ" sz="1400" b="1" i="1" u="sng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18786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67232" y="332656"/>
            <a:ext cx="8325248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1-тапсырма. </a:t>
            </a: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Әңгімеден негізгі кейіпкерді сипаттайтын тұстарын тауып, портретін жинақтаңыз. Кейіпкердің әңгімедегі ең маңызды әрекеттерін анықтаңыз. Жинақталған ақпараттар негізінде кейіпкерге қатысты қорытынды жасаңыздар.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Дескрипторлары:</a:t>
            </a:r>
            <a:endParaRPr lang="ru-RU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dirty="0" smtClean="0"/>
              <a:t>-</a:t>
            </a: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кейіпкердің портреттік бейнелерін тауып жазады;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- кейіпкердің ең маңызды үш әрекетін анықтайды;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 анықталған ақпараттар негізінде кейіпкер туралы ой қорытындысын екі сөйлеммен жеткізеді.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1400" b="1" i="1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6" y="2060848"/>
          <a:ext cx="8280920" cy="234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0230"/>
                <a:gridCol w="2070230"/>
                <a:gridCol w="2070230"/>
                <a:gridCol w="2070230"/>
              </a:tblGrid>
              <a:tr h="1152128">
                <a:tc>
                  <a:txBody>
                    <a:bodyPr/>
                    <a:lstStyle/>
                    <a:p>
                      <a:r>
                        <a:rPr lang="kk-KZ" sz="18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Кейіпкер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Әңгімедегі портреті (тура не жанама мінездеу)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Кейіпкердің ең маңызды үш әрекеті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Өз көзқарасым (2 сөйлем)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518786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67232" y="332656"/>
            <a:ext cx="8325248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Өзіңді тексер!</a:t>
            </a:r>
            <a:endParaRPr lang="kk-KZ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1400" b="1" i="1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95536" y="908720"/>
          <a:ext cx="8424936" cy="583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6234"/>
                <a:gridCol w="2106234"/>
                <a:gridCol w="2106234"/>
                <a:gridCol w="2106234"/>
              </a:tblGrid>
              <a:tr h="1080120">
                <a:tc>
                  <a:txBody>
                    <a:bodyPr/>
                    <a:lstStyle/>
                    <a:p>
                      <a:r>
                        <a:rPr lang="kk-KZ" sz="18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Кейіпкер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Әңгімедегі портреті (тура не жанама мінездеу)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Кейіпкердің ең маңызды үш әрекеті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Өз көзқарасым (2 сөйлем)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49821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1. Мерген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kk-KZ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endParaRPr lang="kk-KZ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endParaRPr lang="kk-KZ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endParaRPr lang="kk-KZ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endParaRPr lang="kk-KZ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endParaRPr lang="kk-KZ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endParaRPr lang="kk-KZ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endParaRPr lang="kk-KZ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2. Сартай 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тура:</a:t>
                      </a:r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байқампаз, алғыр, ақылды,зерек,</a:t>
                      </a:r>
                      <a:r>
                        <a:rPr lang="kk-KZ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есте сақтау қабілеті жоғары, туған жерін жақсы көретін бала.</a:t>
                      </a:r>
                      <a:endParaRPr lang="kk-KZ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kk-KZ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kk-KZ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жанама: “</a:t>
                      </a:r>
                      <a:r>
                        <a:rPr lang="kk-KZ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маған бір жағдай болғанда қол ұшын беруге әзір”, көлеңкеге</a:t>
                      </a:r>
                      <a:r>
                        <a:rPr lang="kk-KZ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енген бойда зым-зия болдың”(қамқор,жанашыр).</a:t>
                      </a:r>
                      <a:endParaRPr lang="ru-RU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1. әңгімесін бастады</a:t>
                      </a:r>
                    </a:p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2. шұңқырға түсті</a:t>
                      </a:r>
                    </a:p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3. жүрексінді,</a:t>
                      </a:r>
                      <a:r>
                        <a:rPr lang="kk-KZ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қорықты</a:t>
                      </a:r>
                      <a:endParaRPr lang="kk-KZ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kk-KZ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kk-KZ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kk-KZ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kk-KZ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1. қол ұшын беруге әзір</a:t>
                      </a:r>
                    </a:p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2. қатты қуанды</a:t>
                      </a:r>
                    </a:p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3. жасырынбақ ойнайық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1. Менің ойымша, Мерген әкесі сияқты мықты жүректі бала.2.Болашақта елге қажет маман иесі болып шығатынына се</a:t>
                      </a:r>
                    </a:p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немін.</a:t>
                      </a:r>
                    </a:p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1.Сартай -досқа адал жан. 2. “Жүз теңгең болғанша,</a:t>
                      </a:r>
                      <a:r>
                        <a:rPr lang="kk-KZ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жүз досың болсын</a:t>
                      </a:r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”.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518786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496944" cy="4896544"/>
          </a:xfrm>
        </p:spPr>
        <p:txBody>
          <a:bodyPr>
            <a:normAutofit/>
          </a:bodyPr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88640"/>
            <a:ext cx="842493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2-тапсырма. Жүніс Сахиевтің “Айдағы жасырынбақ” және “Дабыл” 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шығармаларының ұқсастығы мен айырмашылығын ”Венн диаграммасы” арқылы салыстырыңыздар.</a:t>
            </a:r>
          </a:p>
          <a:p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Дескрипторы:</a:t>
            </a:r>
          </a:p>
          <a:p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- екі шығарманы салыстырады.</a:t>
            </a:r>
          </a:p>
          <a:p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/>
              <a:t/>
            </a:r>
            <a:br>
              <a:rPr lang="kk-KZ" dirty="0" smtClean="0"/>
            </a:b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83568" y="1397000"/>
          <a:ext cx="7848873" cy="1959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291"/>
                <a:gridCol w="2616291"/>
                <a:gridCol w="2616291"/>
              </a:tblGrid>
              <a:tr h="979996"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“Айдағы жасырынбақ”шығармасы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Ұқсастықтары</a:t>
                      </a:r>
                      <a:r>
                        <a:rPr lang="kk-KZ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мен айырмашылықтары</a:t>
                      </a:r>
                      <a:endParaRPr lang="ru-RU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“Дабыл”  шығармасы</a:t>
                      </a:r>
                      <a:endParaRPr lang="ru-RU" dirty="0"/>
                    </a:p>
                  </a:txBody>
                  <a:tcPr/>
                </a:tc>
              </a:tr>
              <a:tr h="979996">
                <a:tc>
                  <a:txBody>
                    <a:bodyPr/>
                    <a:lstStyle/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83669659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496944" cy="4896544"/>
          </a:xfrm>
        </p:spPr>
        <p:txBody>
          <a:bodyPr>
            <a:normAutofit/>
          </a:bodyPr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88640"/>
            <a:ext cx="84249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Өзіңді тексер!</a:t>
            </a:r>
            <a:endParaRPr lang="kk-KZ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83568" y="1397000"/>
          <a:ext cx="7848873" cy="3251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291"/>
                <a:gridCol w="2616291"/>
                <a:gridCol w="2616291"/>
              </a:tblGrid>
              <a:tr h="1239912"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“Айдағы жасырынбақ”шығармасы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Ұқсастықтары</a:t>
                      </a:r>
                      <a:r>
                        <a:rPr lang="kk-KZ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мен айырмашылықтары</a:t>
                      </a:r>
                      <a:endParaRPr lang="ru-RU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“Дабыл”  шығармасы</a:t>
                      </a:r>
                      <a:endParaRPr lang="ru-RU" dirty="0"/>
                    </a:p>
                  </a:txBody>
                  <a:tcPr/>
                </a:tc>
              </a:tr>
              <a:tr h="1601533">
                <a:tc>
                  <a:txBody>
                    <a:bodyPr/>
                    <a:lstStyle/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1. Айды</a:t>
                      </a:r>
                      <a:r>
                        <a:rPr lang="kk-KZ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суреттеу</a:t>
                      </a:r>
                      <a:endParaRPr lang="kk-KZ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2. Айда өте</a:t>
                      </a:r>
                      <a:r>
                        <a:rPr lang="kk-KZ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суық</a:t>
                      </a:r>
                      <a:endParaRPr lang="kk-KZ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3. Тығылмақ ойнау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Tx/>
                        <a:buChar char="-"/>
                      </a:pPr>
                      <a:r>
                        <a:rPr lang="kk-KZ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ғарыш туралы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kk-KZ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өзге ғаламшар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kk-KZ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ғылыми-фантастикалық шығармалар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endParaRPr lang="kk-KZ" i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1.Ғарыштан келген  үлкен тас</a:t>
                      </a:r>
                    </a:p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2.Туған</a:t>
                      </a:r>
                      <a:r>
                        <a:rPr lang="kk-KZ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жер туралы</a:t>
                      </a:r>
                      <a:endParaRPr lang="kk-KZ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i="1" dirty="0" smtClean="0">
                          <a:latin typeface="Times New Roman" pitchFamily="18" charset="0"/>
                          <a:cs typeface="Times New Roman" pitchFamily="18" charset="0"/>
                        </a:rPr>
                        <a:t>3. Айдан келген қонақтар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83669659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496944" cy="4896544"/>
          </a:xfrm>
        </p:spPr>
        <p:txBody>
          <a:bodyPr>
            <a:normAutofit/>
          </a:bodyPr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88640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3-тапсырма. 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“Суреттер алаңы” әдісі арқылы әңгіме құрастырыңыздар.</a:t>
            </a: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Roza\Desktop\117083542_large_KROVAVAYA_LUN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052736"/>
            <a:ext cx="2565888" cy="1565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Roza\Desktop\cGthmT0b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1052736"/>
            <a:ext cx="2568967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Roza\Desktop\half-moon-wallpapers-38969-8683161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1052736"/>
            <a:ext cx="2641891" cy="1575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Roza\Desktop\maxresdefault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2996952"/>
            <a:ext cx="2592288" cy="1397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Roza\Desktop\an-eclipse-is-seen-in-tokyo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1" y="4869160"/>
            <a:ext cx="2592287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C:\Users\Roza\Desktop\mesyac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12160" y="2996952"/>
            <a:ext cx="2736304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C:\Users\Roza\Desktop\CIC6TNzUAAE9ksA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203848" y="2996952"/>
            <a:ext cx="252028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C:\Users\Roza\Desktop\20161111144936.jpg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03848" y="4869160"/>
            <a:ext cx="2520280" cy="1616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C:\Users\Roza\Desktop\4e0a66f3fc34155f8d91d383568616fc.jpg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084168" y="4941168"/>
            <a:ext cx="2664296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983669659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496944" cy="4896544"/>
          </a:xfrm>
        </p:spPr>
        <p:txBody>
          <a:bodyPr>
            <a:normAutofit/>
          </a:bodyPr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836712"/>
            <a:ext cx="842493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Өзіңді тексер!</a:t>
            </a:r>
          </a:p>
          <a:p>
            <a:pPr algn="ctr"/>
            <a:endParaRPr lang="kk-KZ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қиял-ғажайып тақырыптағы шығармаларды оқығанды қатты ұнатамын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жайлы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көп ойлағандықтан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ба?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Білмеймін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бүгін қызық түс көрдім.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Түсімде ғарыш әлемінде ұшып жүр екенмін,қызық болды.Әр түрлі планеталарға саяхат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жасадым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Кенеттен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есікті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көріп қалдым.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Есікті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ашып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қарасам, айдың үстінде тұр екенмін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Жанымда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ешкім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жоқ.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Ай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жап-жарық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толған ай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Кенеттен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кішірейіп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қараңғылық орнай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бастады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. Мен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тезірек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есігіме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қарай беттедім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де,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есіктен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шыққанымда анам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оятып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жіберді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kk-KZ" sz="20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3669659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1268</TotalTime>
  <Words>666</Words>
  <Application>Microsoft Office PowerPoint</Application>
  <PresentationFormat>Экран (4:3)</PresentationFormat>
  <Paragraphs>186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Углы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Қосымша тапсырма            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Roza</cp:lastModifiedBy>
  <cp:revision>72</cp:revision>
  <dcterms:created xsi:type="dcterms:W3CDTF">2020-08-25T03:59:58Z</dcterms:created>
  <dcterms:modified xsi:type="dcterms:W3CDTF">2021-05-04T04:21:22Z</dcterms:modified>
</cp:coreProperties>
</file>