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jpeg" ContentType="image/jpe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01523063-051E-440C-B811-E3D200A1E482}"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29F40903-8AE3-4B6C-A391-D3382C764C4B}"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7640" y="-58680"/>
            <a:ext cx="12188880" cy="97776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7" name="Google Shape;77;p1"/>
          <p:cNvCxnSpPr/>
          <p:nvPr/>
        </p:nvCxnSpPr>
        <p:spPr>
          <a:xfrm>
            <a:off x="212400" y="6621120"/>
            <a:ext cx="11729160" cy="26280"/>
          </a:xfrm>
          <a:prstGeom prst="straightConnector1">
            <a:avLst/>
          </a:prstGeom>
          <a:ln w="57240">
            <a:solidFill>
              <a:srgbClr val="33cccc"/>
            </a:solidFill>
            <a:miter/>
          </a:ln>
        </p:spPr>
      </p:cxnSp>
      <p:cxnSp>
        <p:nvCxnSpPr>
          <p:cNvPr id="8" name="Google Shape;78;p1"/>
          <p:cNvCxnSpPr/>
          <p:nvPr/>
        </p:nvCxnSpPr>
        <p:spPr>
          <a:xfrm>
            <a:off x="752400" y="5344920"/>
            <a:ext cx="10694160" cy="35640"/>
          </a:xfrm>
          <a:prstGeom prst="straightConnector1">
            <a:avLst/>
          </a:prstGeom>
          <a:ln w="57240">
            <a:solidFill>
              <a:srgbClr val="4472c4"/>
            </a:solidFill>
            <a:miter/>
          </a:ln>
        </p:spPr>
      </p:cxnSp>
      <p:sp>
        <p:nvSpPr>
          <p:cNvPr id="9" name="TextBox 25"/>
          <p:cNvSpPr/>
          <p:nvPr/>
        </p:nvSpPr>
        <p:spPr>
          <a:xfrm>
            <a:off x="996840" y="3578400"/>
            <a:ext cx="10449000" cy="1922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000" strike="noStrike" u="none">
                <a:solidFill>
                  <a:srgbClr val="000000"/>
                </a:solidFill>
                <a:uFillTx/>
                <a:latin typeface="Times New Roman"/>
                <a:ea typeface="Times New Roman"/>
              </a:rPr>
              <a:t>Сабақтың тақырыбы: Т.Ахтанов «Күй аңызы»  әңгімесінің</a:t>
            </a:r>
            <a:endParaRPr b="0" lang="ru-RU" sz="3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000" strike="noStrike" u="none">
                <a:solidFill>
                  <a:srgbClr val="000000"/>
                </a:solidFill>
                <a:uFillTx/>
                <a:latin typeface="Times New Roman"/>
                <a:ea typeface="Times New Roman"/>
              </a:rPr>
              <a:t>                                          </a:t>
            </a:r>
            <a:r>
              <a:rPr b="1" lang="ru-RU" sz="3000" strike="noStrike" u="none">
                <a:solidFill>
                  <a:srgbClr val="000000"/>
                </a:solidFill>
                <a:uFillTx/>
                <a:latin typeface="Times New Roman"/>
                <a:ea typeface="Times New Roman"/>
              </a:rPr>
              <a:t>тақырыбы мен идеясы</a:t>
            </a:r>
            <a:endParaRPr b="0" lang="ru-RU" sz="3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000" strike="noStrike" u="none">
                <a:solidFill>
                  <a:srgbClr val="000000"/>
                </a:solidFill>
                <a:uFillTx/>
                <a:latin typeface="Times New Roman"/>
                <a:ea typeface="Times New Roman"/>
              </a:rPr>
              <a:t>                                       </a:t>
            </a:r>
            <a:endParaRPr b="0" lang="ru-RU" sz="3000" strike="noStrike" u="none">
              <a:solidFill>
                <a:srgbClr val="000000"/>
              </a:solidFill>
              <a:uFillTx/>
              <a:latin typeface="Calibri"/>
            </a:endParaRPr>
          </a:p>
        </p:txBody>
      </p:sp>
      <p:sp>
        <p:nvSpPr>
          <p:cNvPr id="10" name="TextBox 9"/>
          <p:cNvSpPr/>
          <p:nvPr/>
        </p:nvSpPr>
        <p:spPr>
          <a:xfrm>
            <a:off x="8860320" y="30240"/>
            <a:ext cx="3047040" cy="7038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d966"/>
                </a:solidFill>
                <a:uFillTx/>
                <a:latin typeface="Times New Roman"/>
                <a:ea typeface="Times New Roman"/>
              </a:rPr>
              <a:t>ҚАЗАҚ ӘДЕБИЕТІ </a:t>
            </a:r>
            <a:r>
              <a:rPr b="1" lang="en-US" sz="2000" strike="noStrike" u="none">
                <a:solidFill>
                  <a:srgbClr val="ffd966"/>
                </a:solidFill>
                <a:uFillTx/>
                <a:latin typeface="Times New Roman"/>
                <a:ea typeface="Times New Roman"/>
              </a:rPr>
              <a:t> </a:t>
            </a:r>
            <a:r>
              <a:rPr b="1" lang="kk-KZ" sz="2000" strike="noStrike" u="none">
                <a:solidFill>
                  <a:srgbClr val="ffd966"/>
                </a:solidFill>
                <a:uFillTx/>
                <a:latin typeface="Times New Roman"/>
                <a:ea typeface="Times New Roman"/>
              </a:rPr>
              <a:t>(Т1)</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d966"/>
                </a:solidFill>
                <a:uFillTx/>
                <a:latin typeface="Times New Roman"/>
                <a:ea typeface="Times New Roman"/>
              </a:rPr>
              <a:t>8-СЫНЫП</a:t>
            </a:r>
            <a:endParaRPr b="0" lang="ru-RU" sz="2000" strike="noStrike" u="none">
              <a:solidFill>
                <a:srgbClr val="000000"/>
              </a:solidFill>
              <a:uFillTx/>
              <a:latin typeface="Calibri"/>
            </a:endParaRPr>
          </a:p>
        </p:txBody>
      </p:sp>
      <p:sp>
        <p:nvSpPr>
          <p:cNvPr id="11" name="TextBox 1"/>
          <p:cNvSpPr/>
          <p:nvPr/>
        </p:nvSpPr>
        <p:spPr>
          <a:xfrm>
            <a:off x="3681360" y="992160"/>
            <a:ext cx="795492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000" strike="noStrike" u="none">
                <a:solidFill>
                  <a:srgbClr val="000000"/>
                </a:solidFill>
                <a:uFillTx/>
                <a:latin typeface="Times New Roman"/>
                <a:ea typeface="Times New Roman"/>
              </a:rPr>
              <a:t>Бөлім  атауы: </a:t>
            </a:r>
            <a:r>
              <a:rPr b="1" lang="kk-KZ" sz="3200" strike="noStrike" u="none">
                <a:solidFill>
                  <a:srgbClr val="000000"/>
                </a:solidFill>
                <a:uFillTx/>
                <a:latin typeface="Times New Roman"/>
                <a:ea typeface="Times New Roman"/>
              </a:rPr>
              <a:t>Қиял мен шындық</a:t>
            </a:r>
            <a:endParaRPr b="0" lang="ru-RU" sz="32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Calibri"/>
              </a:rPr>
              <a:t> </a:t>
            </a:r>
            <a:r>
              <a:rPr b="1" lang="kk-KZ" sz="3000" strike="noStrike" u="none">
                <a:solidFill>
                  <a:srgbClr val="000000"/>
                </a:solidFill>
                <a:uFillTx/>
                <a:latin typeface="Times New Roman"/>
                <a:ea typeface="Times New Roman"/>
              </a:rPr>
              <a:t> </a:t>
            </a:r>
            <a:r>
              <a:rPr b="0" lang="kk-KZ" sz="3000" strike="noStrike" u="none">
                <a:solidFill>
                  <a:srgbClr val="000000"/>
                </a:solidFill>
                <a:uFillTx/>
                <a:latin typeface="Times New Roman"/>
                <a:ea typeface="Times New Roman"/>
              </a:rPr>
              <a:t> </a:t>
            </a:r>
            <a:r>
              <a:rPr b="1" lang="kk-KZ" sz="3000" strike="noStrike" u="none">
                <a:solidFill>
                  <a:srgbClr val="000000"/>
                </a:solidFill>
                <a:uFillTx/>
                <a:latin typeface="Times New Roman"/>
                <a:ea typeface="Consolas"/>
              </a:rPr>
              <a:t>  </a:t>
            </a:r>
            <a:r>
              <a:rPr b="1" lang="kk-KZ" sz="3000" strike="noStrike" u="none">
                <a:solidFill>
                  <a:srgbClr val="000000"/>
                </a:solidFill>
                <a:uFillTx/>
                <a:latin typeface="Times New Roman"/>
                <a:ea typeface="Times New Roman"/>
              </a:rPr>
              <a:t> </a:t>
            </a:r>
            <a:endParaRPr b="0" lang="ru-RU" sz="3000" strike="noStrike" u="none">
              <a:solidFill>
                <a:srgbClr val="000000"/>
              </a:solidFill>
              <a:uFillTx/>
              <a:latin typeface="Calibri"/>
            </a:endParaRPr>
          </a:p>
        </p:txBody>
      </p:sp>
      <p:pic>
        <p:nvPicPr>
          <p:cNvPr id="12" name="Picture 13" descr="Қайсар талант"/>
          <p:cNvPicPr/>
          <p:nvPr/>
        </p:nvPicPr>
        <p:blipFill>
          <a:blip r:embed="rId2"/>
          <a:stretch/>
        </p:blipFill>
        <p:spPr>
          <a:xfrm>
            <a:off x="836640" y="990720"/>
            <a:ext cx="1895400" cy="2568600"/>
          </a:xfrm>
          <a:prstGeom prst="rect">
            <a:avLst/>
          </a:prstGeom>
          <a:ln w="0">
            <a:noFill/>
          </a:ln>
        </p:spPr>
      </p:pic>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49" name=""/>
          <p:cNvGraphicFramePr/>
          <p:nvPr/>
        </p:nvGraphicFramePr>
        <p:xfrm>
          <a:off x="588960" y="2075040"/>
          <a:ext cx="10449000" cy="3200400"/>
        </p:xfrm>
        <a:graphic>
          <a:graphicData uri="http://schemas.openxmlformats.org/drawingml/2006/table">
            <a:tbl>
              <a:tblPr/>
              <a:tblGrid>
                <a:gridCol w="6184800"/>
                <a:gridCol w="4264200"/>
              </a:tblGrid>
              <a:tr h="366120">
                <a:tc>
                  <a:txBody>
                    <a:bodyPr anchor="t">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c000"/>
                          </a:solidFill>
                          <a:uFillTx/>
                          <a:latin typeface="Calibri"/>
                        </a:rPr>
                        <a:t>Шығармадан үзінді </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c000"/>
                          </a:solidFill>
                          <a:uFillTx/>
                          <a:latin typeface="Calibri"/>
                        </a:rPr>
                        <a:t>                           </a:t>
                      </a:r>
                      <a:r>
                        <a:rPr b="1" lang="kk-KZ" sz="1800" strike="noStrike" u="none">
                          <a:solidFill>
                            <a:srgbClr val="ffc000"/>
                          </a:solidFill>
                          <a:uFillTx/>
                          <a:latin typeface="Calibri"/>
                        </a:rPr>
                        <a:t>Сіздің пікіріңіз</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283428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7030a0"/>
                          </a:solidFill>
                          <a:uFillTx/>
                          <a:latin typeface="Calibri"/>
                        </a:rPr>
                        <a:t>Біз қайдан білейік, ел «Нар идірген» күйі осылай туыпты десед</a:t>
                      </a:r>
                      <a:r>
                        <a:rPr b="0" lang="kk-KZ" sz="1800" strike="noStrike" u="none">
                          <a:solidFill>
                            <a:srgbClr val="7030a0"/>
                          </a:solidFill>
                          <a:uFillTx/>
                          <a:latin typeface="Calibri"/>
                        </a:rPr>
                        <a:t>і.</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
        <p:nvSpPr>
          <p:cNvPr id="50" name="TextBox 2"/>
          <p:cNvSpPr/>
          <p:nvPr/>
        </p:nvSpPr>
        <p:spPr>
          <a:xfrm>
            <a:off x="1195560" y="385920"/>
            <a:ext cx="9555120" cy="201420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3- тапсырма .Шығарма эпилогі екенін дәлелдеп  жазыңыз. Мына сұрақтарға жауап беріңіз.</a:t>
            </a:r>
            <a:endParaRPr b="0" lang="ru-RU" sz="1800" strike="noStrike" u="none">
              <a:solidFill>
                <a:srgbClr val="000000"/>
              </a:solidFill>
              <a:uFillTx/>
              <a:latin typeface="Calibri"/>
            </a:endParaRPr>
          </a:p>
          <a:p>
            <a:pPr>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Әңгіменің  соңы немен бітті? </a:t>
            </a:r>
            <a:endParaRPr b="0" lang="ru-RU" sz="1800" strike="noStrike" u="none">
              <a:solidFill>
                <a:srgbClr val="000000"/>
              </a:solidFill>
              <a:uFillTx/>
              <a:latin typeface="Calibri"/>
            </a:endParaRPr>
          </a:p>
          <a:p>
            <a:pPr>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Күйші Еспембеттің тағдыры оқырманына нендей ой салып кетті?</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1" name="Рисунок 48" descr=""/>
          <p:cNvPicPr/>
          <p:nvPr/>
        </p:nvPicPr>
        <p:blipFill>
          <a:blip r:embed="rId1"/>
          <a:stretch/>
        </p:blipFill>
        <p:spPr>
          <a:xfrm>
            <a:off x="652320" y="7978680"/>
            <a:ext cx="200160" cy="203400"/>
          </a:xfrm>
          <a:prstGeom prst="rect">
            <a:avLst/>
          </a:prstGeom>
          <a:ln w="0">
            <a:noFill/>
          </a:ln>
        </p:spPr>
      </p:pic>
      <p:sp>
        <p:nvSpPr>
          <p:cNvPr id="52" name="object 2"/>
          <p:cNvSpPr/>
          <p:nvPr/>
        </p:nvSpPr>
        <p:spPr>
          <a:xfrm>
            <a:off x="7920" y="-568440"/>
            <a:ext cx="12192120" cy="97812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3" name="Прямоугольник 73"/>
          <p:cNvSpPr/>
          <p:nvPr/>
        </p:nvSpPr>
        <p:spPr>
          <a:xfrm>
            <a:off x="6726240" y="3713040"/>
            <a:ext cx="157464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cxnSp>
        <p:nvCxnSpPr>
          <p:cNvPr id="54" name="Google Shape;77;p1"/>
          <p:cNvCxnSpPr/>
          <p:nvPr/>
        </p:nvCxnSpPr>
        <p:spPr>
          <a:xfrm>
            <a:off x="212400" y="6621120"/>
            <a:ext cx="11729160" cy="26280"/>
          </a:xfrm>
          <a:prstGeom prst="straightConnector1">
            <a:avLst/>
          </a:prstGeom>
          <a:ln w="57240">
            <a:solidFill>
              <a:srgbClr val="33cccc"/>
            </a:solidFill>
            <a:miter/>
          </a:ln>
        </p:spPr>
      </p:cxnSp>
      <p:cxnSp>
        <p:nvCxnSpPr>
          <p:cNvPr id="55" name="Google Shape;78;p1"/>
          <p:cNvCxnSpPr/>
          <p:nvPr/>
        </p:nvCxnSpPr>
        <p:spPr>
          <a:xfrm>
            <a:off x="757080" y="6364080"/>
            <a:ext cx="10694160" cy="37080"/>
          </a:xfrm>
          <a:prstGeom prst="straightConnector1">
            <a:avLst/>
          </a:prstGeom>
          <a:ln w="38160">
            <a:solidFill>
              <a:srgbClr val="4472c4"/>
            </a:solidFill>
            <a:miter/>
          </a:ln>
        </p:spPr>
      </p:cxnSp>
      <p:sp>
        <p:nvSpPr>
          <p:cNvPr id="56" name="Прямоугольник 2"/>
          <p:cNvSpPr/>
          <p:nvPr/>
        </p:nvSpPr>
        <p:spPr>
          <a:xfrm>
            <a:off x="77760" y="1495440"/>
            <a:ext cx="11728440" cy="8254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rPr>
              <a:t>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57" name="TextBox 2"/>
          <p:cNvSpPr/>
          <p:nvPr/>
        </p:nvSpPr>
        <p:spPr>
          <a:xfrm>
            <a:off x="771480" y="1657440"/>
            <a:ext cx="11207880" cy="18622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Ықтимал жауап:</a:t>
            </a:r>
            <a:endParaRPr b="0" lang="ru-RU" sz="1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Үзіндіден түйін екенін білуге болады. Аңыз әңгімеге жататынын байқадым.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Эпилог екенін бірден байқадым, себебі «Күй аңызы» әңгімесінің шешімін беріп тұр.</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8" name="Рисунок 48" descr=""/>
          <p:cNvPicPr/>
          <p:nvPr/>
        </p:nvPicPr>
        <p:blipFill>
          <a:blip r:embed="rId1"/>
          <a:stretch/>
        </p:blipFill>
        <p:spPr>
          <a:xfrm>
            <a:off x="652320" y="7978680"/>
            <a:ext cx="200160" cy="203400"/>
          </a:xfrm>
          <a:prstGeom prst="rect">
            <a:avLst/>
          </a:prstGeom>
          <a:ln w="0">
            <a:noFill/>
          </a:ln>
        </p:spPr>
      </p:pic>
      <p:sp>
        <p:nvSpPr>
          <p:cNvPr id="59" name="object 2"/>
          <p:cNvSpPr/>
          <p:nvPr/>
        </p:nvSpPr>
        <p:spPr>
          <a:xfrm>
            <a:off x="9360" y="144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60" name="Google Shape;77;p1"/>
          <p:cNvCxnSpPr/>
          <p:nvPr/>
        </p:nvCxnSpPr>
        <p:spPr>
          <a:xfrm>
            <a:off x="212400" y="6621120"/>
            <a:ext cx="11729160" cy="26280"/>
          </a:xfrm>
          <a:prstGeom prst="straightConnector1">
            <a:avLst/>
          </a:prstGeom>
          <a:ln w="57240">
            <a:solidFill>
              <a:srgbClr val="33cccc"/>
            </a:solidFill>
            <a:miter/>
          </a:ln>
        </p:spPr>
      </p:cxnSp>
      <p:cxnSp>
        <p:nvCxnSpPr>
          <p:cNvPr id="61" name="Google Shape;78;p1"/>
          <p:cNvCxnSpPr/>
          <p:nvPr/>
        </p:nvCxnSpPr>
        <p:spPr>
          <a:xfrm>
            <a:off x="757080" y="6364080"/>
            <a:ext cx="10694160" cy="37080"/>
          </a:xfrm>
          <a:prstGeom prst="straightConnector1">
            <a:avLst/>
          </a:prstGeom>
          <a:ln w="38160">
            <a:solidFill>
              <a:srgbClr val="4472c4"/>
            </a:solidFill>
            <a:miter/>
          </a:ln>
        </p:spPr>
      </p:cxnSp>
      <p:sp>
        <p:nvSpPr>
          <p:cNvPr id="62" name="Прямоугольник 2"/>
          <p:cNvSpPr/>
          <p:nvPr/>
        </p:nvSpPr>
        <p:spPr>
          <a:xfrm>
            <a:off x="1044720" y="992160"/>
            <a:ext cx="11147400" cy="166608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Сабақты қорытындылау.</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Кері байланыс:</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p:txBody>
      </p:sp>
      <p:graphicFrame>
        <p:nvGraphicFramePr>
          <p:cNvPr id="63" name=""/>
          <p:cNvGraphicFramePr/>
          <p:nvPr/>
        </p:nvGraphicFramePr>
        <p:xfrm>
          <a:off x="1703520" y="2262240"/>
          <a:ext cx="8127720" cy="2603520"/>
        </p:xfrm>
        <a:graphic>
          <a:graphicData uri="http://schemas.openxmlformats.org/drawingml/2006/table">
            <a:tbl>
              <a:tblPr/>
              <a:tblGrid>
                <a:gridCol w="8127720"/>
              </a:tblGrid>
              <a:tr h="2603520">
                <a:tc>
                  <a:txBody>
                    <a:bodyPr lIns="114480" rIns="11448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Calibri"/>
                        </a:rPr>
                        <a:t>Оқушылар төмендегі сұрақтарға жауап береді:</a:t>
                      </a: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Calibri"/>
                        </a:rPr>
                        <a:t>Мен нені үйрендім?</a:t>
                      </a: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Calibri"/>
                        </a:rPr>
                        <a:t>Маған не жеңіл болды?</a:t>
                      </a: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Calibri"/>
                        </a:rPr>
                        <a:t>Маған не қиын болып көрінді?</a:t>
                      </a: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Calibri"/>
                        </a:rPr>
                        <a:t>келесі сабақта нені білгім келеді?</a:t>
                      </a:r>
                      <a:endParaRPr b="0" lang="ru-RU" sz="2800" strike="noStrike" u="none">
                        <a:solidFill>
                          <a:srgbClr val="000000"/>
                        </a:solidFill>
                        <a:uFillTx/>
                        <a:latin typeface="Calibri"/>
                      </a:endParaRPr>
                    </a:p>
                  </a:txBody>
                  <a:tcPr anchor="t" marL="114480" marR="114480">
                    <a:lnL>
                      <a:noFill/>
                    </a:lnL>
                    <a:lnR>
                      <a:noFill/>
                    </a:lnR>
                    <a:lnT>
                      <a:noFill/>
                    </a:lnT>
                    <a:lnB>
                      <a:noFill/>
                    </a:lnB>
                    <a:noFill/>
                  </a:tcPr>
                </a:tc>
              </a:tr>
            </a:tbl>
          </a:graphicData>
        </a:graphic>
      </p:graphicFrame>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4" name="Рисунок 48" descr=""/>
          <p:cNvPicPr/>
          <p:nvPr/>
        </p:nvPicPr>
        <p:blipFill>
          <a:blip r:embed="rId1"/>
          <a:stretch/>
        </p:blipFill>
        <p:spPr>
          <a:xfrm>
            <a:off x="652320" y="7978680"/>
            <a:ext cx="200160" cy="203400"/>
          </a:xfrm>
          <a:prstGeom prst="rect">
            <a:avLst/>
          </a:prstGeom>
          <a:ln w="0">
            <a:noFill/>
          </a:ln>
        </p:spPr>
      </p:pic>
      <p:sp>
        <p:nvSpPr>
          <p:cNvPr id="65"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66" name="Google Shape;77;p1"/>
          <p:cNvCxnSpPr/>
          <p:nvPr/>
        </p:nvCxnSpPr>
        <p:spPr>
          <a:xfrm>
            <a:off x="212400" y="6621120"/>
            <a:ext cx="11729160" cy="26280"/>
          </a:xfrm>
          <a:prstGeom prst="straightConnector1">
            <a:avLst/>
          </a:prstGeom>
          <a:ln w="57240">
            <a:solidFill>
              <a:srgbClr val="33cccc"/>
            </a:solidFill>
            <a:miter/>
          </a:ln>
        </p:spPr>
      </p:cxnSp>
      <p:cxnSp>
        <p:nvCxnSpPr>
          <p:cNvPr id="67" name="Google Shape;78;p1"/>
          <p:cNvCxnSpPr/>
          <p:nvPr/>
        </p:nvCxnSpPr>
        <p:spPr>
          <a:xfrm>
            <a:off x="757080" y="6364080"/>
            <a:ext cx="10694160" cy="37080"/>
          </a:xfrm>
          <a:prstGeom prst="straightConnector1">
            <a:avLst/>
          </a:prstGeom>
          <a:ln w="38160">
            <a:solidFill>
              <a:srgbClr val="4472c4"/>
            </a:solidFill>
            <a:miter/>
          </a:ln>
        </p:spPr>
      </p:cxnSp>
      <p:sp>
        <p:nvSpPr>
          <p:cNvPr id="68" name="Прямоугольник 1"/>
          <p:cNvSpPr/>
          <p:nvPr/>
        </p:nvSpPr>
        <p:spPr>
          <a:xfrm>
            <a:off x="447840" y="1382760"/>
            <a:ext cx="11629800" cy="42300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p:txBody>
      </p:sp>
      <p:sp>
        <p:nvSpPr>
          <p:cNvPr id="69" name="Прямоугольник 1"/>
          <p:cNvSpPr/>
          <p:nvPr/>
        </p:nvSpPr>
        <p:spPr>
          <a:xfrm>
            <a:off x="447840" y="1309680"/>
            <a:ext cx="11182320" cy="514440"/>
          </a:xfrm>
          <a:prstGeom prst="rect">
            <a:avLst/>
          </a:prstGeom>
          <a:noFill/>
          <a:ln w="0">
            <a:noFill/>
          </a:ln>
        </p:spPr>
        <p:style>
          <a:lnRef idx="0"/>
          <a:fillRef idx="0"/>
          <a:effectRef idx="0"/>
          <a:fontRef idx="minor"/>
        </p:style>
        <p:txBody>
          <a:bodyPr lIns="90000" rIns="90000" tIns="46800" bIns="46800" anchor="t">
            <a:sp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p:txBody>
      </p:sp>
      <p:sp>
        <p:nvSpPr>
          <p:cNvPr id="70" name="TextBox 1"/>
          <p:cNvSpPr/>
          <p:nvPr/>
        </p:nvSpPr>
        <p:spPr>
          <a:xfrm>
            <a:off x="1090440" y="2014560"/>
            <a:ext cx="9987120" cy="11912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Қосымша тапсырма:</a:t>
            </a:r>
            <a:endParaRPr b="0" lang="ru-RU" sz="24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«Күй аңызы» әңгімесінің  кейіпкерлеріне  сипаттама беріп, өздерің қалаған кейіпкерлерге класстер құрастырыңыз</a:t>
            </a:r>
            <a:endParaRPr b="0" lang="ru-RU" sz="2400" strike="noStrike" u="none">
              <a:solidFill>
                <a:srgbClr val="000000"/>
              </a:solidFill>
              <a:uFillTx/>
              <a:latin typeface="Calibri"/>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1" name="Рисунок 48" descr=""/>
          <p:cNvPicPr/>
          <p:nvPr/>
        </p:nvPicPr>
        <p:blipFill>
          <a:blip r:embed="rId1"/>
          <a:stretch/>
        </p:blipFill>
        <p:spPr>
          <a:xfrm>
            <a:off x="652320" y="7978680"/>
            <a:ext cx="200160" cy="203400"/>
          </a:xfrm>
          <a:prstGeom prst="rect">
            <a:avLst/>
          </a:prstGeom>
          <a:ln w="0">
            <a:noFill/>
          </a:ln>
        </p:spPr>
      </p:pic>
      <p:sp>
        <p:nvSpPr>
          <p:cNvPr id="72" name="object 2"/>
          <p:cNvSpPr/>
          <p:nvPr/>
        </p:nvSpPr>
        <p:spPr>
          <a:xfrm>
            <a:off x="-17640" y="533520"/>
            <a:ext cx="12188880" cy="44604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3" name="Прямоугольник 73"/>
          <p:cNvSpPr/>
          <p:nvPr/>
        </p:nvSpPr>
        <p:spPr>
          <a:xfrm>
            <a:off x="4349880" y="1343160"/>
            <a:ext cx="1573200" cy="2761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endParaRPr b="0" lang="ru-RU" sz="1800" strike="noStrike" u="none">
              <a:solidFill>
                <a:srgbClr val="000000"/>
              </a:solidFill>
              <a:uFillTx/>
              <a:latin typeface="Calibri"/>
            </a:endParaRPr>
          </a:p>
        </p:txBody>
      </p:sp>
      <p:sp>
        <p:nvSpPr>
          <p:cNvPr id="74" name="Прямоугольник 74"/>
          <p:cNvSpPr/>
          <p:nvPr/>
        </p:nvSpPr>
        <p:spPr>
          <a:xfrm>
            <a:off x="212760" y="979560"/>
            <a:ext cx="11709360" cy="2761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endParaRPr b="0" lang="ru-RU" sz="1800" strike="noStrike" u="none">
              <a:solidFill>
                <a:srgbClr val="000000"/>
              </a:solidFill>
              <a:uFillTx/>
              <a:latin typeface="Calibri"/>
            </a:endParaRPr>
          </a:p>
        </p:txBody>
      </p:sp>
      <p:cxnSp>
        <p:nvCxnSpPr>
          <p:cNvPr id="75" name="Google Shape;77;p1"/>
          <p:cNvCxnSpPr/>
          <p:nvPr/>
        </p:nvCxnSpPr>
        <p:spPr>
          <a:xfrm>
            <a:off x="212400" y="6621120"/>
            <a:ext cx="11729160" cy="26280"/>
          </a:xfrm>
          <a:prstGeom prst="straightConnector1">
            <a:avLst/>
          </a:prstGeom>
          <a:ln w="57240">
            <a:solidFill>
              <a:srgbClr val="33cccc"/>
            </a:solidFill>
            <a:miter/>
          </a:ln>
        </p:spPr>
      </p:cxnSp>
      <p:sp>
        <p:nvSpPr>
          <p:cNvPr id="76" name="Прямоугольник 1"/>
          <p:cNvSpPr/>
          <p:nvPr/>
        </p:nvSpPr>
        <p:spPr>
          <a:xfrm>
            <a:off x="652320" y="1425600"/>
            <a:ext cx="1102068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p:txBody>
      </p:sp>
      <p:sp>
        <p:nvSpPr>
          <p:cNvPr id="77" name="TextBox 2"/>
          <p:cNvSpPr/>
          <p:nvPr/>
        </p:nvSpPr>
        <p:spPr>
          <a:xfrm>
            <a:off x="1968480" y="1893960"/>
            <a:ext cx="7924680" cy="10695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Назар салып тындағандарыңызға рахмет!</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Сау болыңыздар!</a:t>
            </a:r>
            <a:endParaRPr b="0" lang="ru-RU" sz="32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 name="Рисунок 48" descr=""/>
          <p:cNvPicPr/>
          <p:nvPr/>
        </p:nvPicPr>
        <p:blipFill>
          <a:blip r:embed="rId1"/>
          <a:stretch/>
        </p:blipFill>
        <p:spPr>
          <a:xfrm>
            <a:off x="652320" y="7978680"/>
            <a:ext cx="200160" cy="203400"/>
          </a:xfrm>
          <a:prstGeom prst="rect">
            <a:avLst/>
          </a:prstGeom>
          <a:ln w="0">
            <a:noFill/>
          </a:ln>
        </p:spPr>
      </p:pic>
      <p:sp>
        <p:nvSpPr>
          <p:cNvPr id="14" name="object 2"/>
          <p:cNvSpPr/>
          <p:nvPr/>
        </p:nvSpPr>
        <p:spPr>
          <a:xfrm>
            <a:off x="73080" y="-22320"/>
            <a:ext cx="12190320" cy="97812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15" name="Google Shape;77;p1"/>
          <p:cNvCxnSpPr/>
          <p:nvPr/>
        </p:nvCxnSpPr>
        <p:spPr>
          <a:xfrm>
            <a:off x="212400" y="6621120"/>
            <a:ext cx="11729160" cy="26280"/>
          </a:xfrm>
          <a:prstGeom prst="straightConnector1">
            <a:avLst/>
          </a:prstGeom>
          <a:ln w="57240">
            <a:solidFill>
              <a:srgbClr val="33cccc"/>
            </a:solidFill>
            <a:miter/>
          </a:ln>
        </p:spPr>
      </p:cxnSp>
      <p:cxnSp>
        <p:nvCxnSpPr>
          <p:cNvPr id="16" name="Google Shape;78;p1"/>
          <p:cNvCxnSpPr/>
          <p:nvPr/>
        </p:nvCxnSpPr>
        <p:spPr>
          <a:xfrm>
            <a:off x="730080" y="3703320"/>
            <a:ext cx="10694160" cy="37080"/>
          </a:xfrm>
          <a:prstGeom prst="straightConnector1">
            <a:avLst/>
          </a:prstGeom>
          <a:ln w="38160">
            <a:solidFill>
              <a:srgbClr val="4472c4"/>
            </a:solidFill>
            <a:miter/>
          </a:ln>
        </p:spPr>
      </p:cxnSp>
      <p:sp>
        <p:nvSpPr>
          <p:cNvPr id="17" name="TextBox 8"/>
          <p:cNvSpPr/>
          <p:nvPr/>
        </p:nvSpPr>
        <p:spPr>
          <a:xfrm>
            <a:off x="1127160" y="1434960"/>
            <a:ext cx="9882000" cy="75204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Оқу мақсаты: </a:t>
            </a:r>
            <a:r>
              <a:rPr b="0" lang="kk-KZ" sz="2400" strike="noStrike" u="none">
                <a:solidFill>
                  <a:srgbClr val="000000"/>
                </a:solidFill>
                <a:uFillTx/>
                <a:latin typeface="Times New Roman"/>
                <a:ea typeface="Times New Roman"/>
              </a:rPr>
              <a:t> Т/Ж 1  Әдеби шығарманың жанрына байланысты сюжеттік желілерін, эпилог, прологтарды анықтау.</a:t>
            </a:r>
            <a:endParaRPr b="0" lang="ru-RU" sz="2400" strike="noStrike" u="none">
              <a:solidFill>
                <a:srgbClr val="000000"/>
              </a:solidFill>
              <a:uFillTx/>
              <a:latin typeface="Calibri"/>
            </a:endParaRPr>
          </a:p>
        </p:txBody>
      </p:sp>
      <p:sp>
        <p:nvSpPr>
          <p:cNvPr id="18" name="TextBox 1"/>
          <p:cNvSpPr/>
          <p:nvPr/>
        </p:nvSpPr>
        <p:spPr>
          <a:xfrm>
            <a:off x="579600" y="4135320"/>
            <a:ext cx="10736280" cy="1557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Сабақ мақсаты: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Әдеби шығарманың жанрына байланысты сюжеттік желілерін талдайды;</a:t>
            </a:r>
            <a:endParaRPr b="0" lang="ru-RU" sz="2400" strike="noStrike" u="none">
              <a:solidFill>
                <a:srgbClr val="000000"/>
              </a:solidFill>
              <a:uFillTx/>
              <a:latin typeface="Calibri"/>
            </a:endParaRPr>
          </a:p>
          <a:p>
            <a:pPr>
              <a:lnSpc>
                <a:spcPct val="10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Шығарманың  эпилог, прологтарын анықтайды.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9" name="Рисунок 48" descr=""/>
          <p:cNvPicPr/>
          <p:nvPr/>
        </p:nvPicPr>
        <p:blipFill>
          <a:blip r:embed="rId1"/>
          <a:stretch/>
        </p:blipFill>
        <p:spPr>
          <a:xfrm>
            <a:off x="652320" y="7978680"/>
            <a:ext cx="200160" cy="203400"/>
          </a:xfrm>
          <a:prstGeom prst="rect">
            <a:avLst/>
          </a:prstGeom>
          <a:ln w="0">
            <a:noFill/>
          </a:ln>
        </p:spPr>
      </p:pic>
      <p:sp>
        <p:nvSpPr>
          <p:cNvPr id="20"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21" name="Google Shape;77;p1"/>
          <p:cNvCxnSpPr/>
          <p:nvPr/>
        </p:nvCxnSpPr>
        <p:spPr>
          <a:xfrm>
            <a:off x="212400" y="6621120"/>
            <a:ext cx="11729160" cy="26280"/>
          </a:xfrm>
          <a:prstGeom prst="straightConnector1">
            <a:avLst/>
          </a:prstGeom>
          <a:ln w="57240">
            <a:solidFill>
              <a:srgbClr val="33cccc"/>
            </a:solidFill>
            <a:miter/>
          </a:ln>
        </p:spPr>
      </p:cxnSp>
      <p:cxnSp>
        <p:nvCxnSpPr>
          <p:cNvPr id="22" name="Google Shape;78;p1"/>
          <p:cNvCxnSpPr/>
          <p:nvPr/>
        </p:nvCxnSpPr>
        <p:spPr>
          <a:xfrm>
            <a:off x="757080" y="6364080"/>
            <a:ext cx="10694160" cy="37080"/>
          </a:xfrm>
          <a:prstGeom prst="straightConnector1">
            <a:avLst/>
          </a:prstGeom>
          <a:ln w="38160">
            <a:solidFill>
              <a:srgbClr val="4472c4"/>
            </a:solidFill>
            <a:miter/>
          </a:ln>
        </p:spPr>
      </p:cxnSp>
      <p:sp>
        <p:nvSpPr>
          <p:cNvPr id="23"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4" name="TextBox 9"/>
          <p:cNvSpPr/>
          <p:nvPr/>
        </p:nvSpPr>
        <p:spPr>
          <a:xfrm>
            <a:off x="652320" y="1852560"/>
            <a:ext cx="10882440" cy="182988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600" strike="noStrike" u="none">
                <a:solidFill>
                  <a:srgbClr val="000000"/>
                </a:solidFill>
                <a:uFillTx/>
                <a:latin typeface="Times New Roman"/>
                <a:ea typeface="Times New Roman"/>
              </a:rPr>
              <a:t>Бағалау </a:t>
            </a:r>
            <a:r>
              <a:rPr b="1" lang="kk-KZ" sz="3600" strike="noStrike" u="none">
                <a:solidFill>
                  <a:srgbClr val="000000"/>
                </a:solidFill>
                <a:uFillTx/>
                <a:latin typeface="Times New Roman"/>
                <a:ea typeface="Times New Roman"/>
              </a:rPr>
              <a:t>критерийі:</a:t>
            </a:r>
            <a:endParaRPr b="0" lang="ru-RU" sz="36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000000"/>
                </a:solidFill>
                <a:uFillTx/>
                <a:latin typeface="Times New Roman"/>
                <a:ea typeface="Times New Roman"/>
              </a:rPr>
              <a:t> </a:t>
            </a:r>
            <a:r>
              <a:rPr b="1" lang="kk-KZ" sz="3600" strike="noStrike" u="none">
                <a:solidFill>
                  <a:srgbClr val="000000"/>
                </a:solidFill>
                <a:uFillTx/>
                <a:latin typeface="Times New Roman"/>
                <a:ea typeface="Times New Roman"/>
              </a:rPr>
              <a:t>әңгіменің  сюжеттік  желілерін талдайды</a:t>
            </a:r>
            <a:endParaRPr b="0" lang="ru-RU" sz="36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000000"/>
                </a:solidFill>
                <a:uFillTx/>
                <a:latin typeface="Times New Roman"/>
                <a:ea typeface="Times New Roman"/>
              </a:rPr>
              <a:t> </a:t>
            </a:r>
            <a:r>
              <a:rPr b="1" lang="kk-KZ" sz="3600" strike="noStrike" u="none">
                <a:solidFill>
                  <a:srgbClr val="000000"/>
                </a:solidFill>
                <a:uFillTx/>
                <a:latin typeface="Times New Roman"/>
                <a:ea typeface="Times New Roman"/>
              </a:rPr>
              <a:t>шығарманың эпилог пен прологін анықтайды </a:t>
            </a:r>
            <a:endParaRPr b="0" lang="ru-RU" sz="36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5" name="Рисунок 48" descr=""/>
          <p:cNvPicPr/>
          <p:nvPr/>
        </p:nvPicPr>
        <p:blipFill>
          <a:blip r:embed="rId1"/>
          <a:stretch/>
        </p:blipFill>
        <p:spPr>
          <a:xfrm>
            <a:off x="652320" y="7978680"/>
            <a:ext cx="200160" cy="203400"/>
          </a:xfrm>
          <a:prstGeom prst="rect">
            <a:avLst/>
          </a:prstGeom>
          <a:ln w="0">
            <a:noFill/>
          </a:ln>
        </p:spPr>
      </p:pic>
      <p:sp>
        <p:nvSpPr>
          <p:cNvPr id="26"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27" name="Google Shape;77;p1"/>
          <p:cNvCxnSpPr/>
          <p:nvPr/>
        </p:nvCxnSpPr>
        <p:spPr>
          <a:xfrm>
            <a:off x="212400" y="6621120"/>
            <a:ext cx="11729160" cy="26280"/>
          </a:xfrm>
          <a:prstGeom prst="straightConnector1">
            <a:avLst/>
          </a:prstGeom>
          <a:ln w="57240">
            <a:solidFill>
              <a:srgbClr val="33cccc"/>
            </a:solidFill>
            <a:miter/>
          </a:ln>
        </p:spPr>
      </p:cxnSp>
      <p:cxnSp>
        <p:nvCxnSpPr>
          <p:cNvPr id="28" name="Google Shape;78;p1"/>
          <p:cNvCxnSpPr/>
          <p:nvPr/>
        </p:nvCxnSpPr>
        <p:spPr>
          <a:xfrm>
            <a:off x="757080" y="6364080"/>
            <a:ext cx="10694160" cy="37080"/>
          </a:xfrm>
          <a:prstGeom prst="straightConnector1">
            <a:avLst/>
          </a:prstGeom>
          <a:ln w="38160">
            <a:solidFill>
              <a:srgbClr val="4472c4"/>
            </a:solidFill>
            <a:miter/>
          </a:ln>
        </p:spPr>
      </p:cxnSp>
      <p:sp>
        <p:nvSpPr>
          <p:cNvPr id="29" name="TextBox 9"/>
          <p:cNvSpPr/>
          <p:nvPr/>
        </p:nvSpPr>
        <p:spPr>
          <a:xfrm>
            <a:off x="2181240" y="1955880"/>
            <a:ext cx="7210440" cy="3118320"/>
          </a:xfrm>
          <a:prstGeom prst="rect">
            <a:avLst/>
          </a:prstGeom>
          <a:noFill/>
          <a:ln w="0">
            <a:noFill/>
          </a:ln>
        </p:spPr>
        <p:style>
          <a:lnRef idx="0"/>
          <a:fillRef idx="0"/>
          <a:effectRef idx="0"/>
          <a:fontRef idx="minor"/>
        </p:style>
        <p:txBody>
          <a:bodyPr lIns="90000" rIns="90000" tIns="46800" bIns="46800" anchor="t">
            <a:spAutoFit/>
          </a:bodyPr>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Балалар, қазір «Күй аңызы» әңгімесінің видео мазмұнын тындап, сұрақтарға жауап беріңіздер</a:t>
            </a:r>
            <a:endParaRPr b="0" lang="ru-RU" sz="2400" strike="noStrike" u="none">
              <a:solidFill>
                <a:srgbClr val="000000"/>
              </a:solidFill>
              <a:uFillTx/>
              <a:latin typeface="Calibri"/>
            </a:endParaRPr>
          </a:p>
          <a:p>
            <a:pPr>
              <a:lnSpc>
                <a:spcPct val="90000"/>
              </a:lnSpc>
              <a:spcBef>
                <a:spcPts val="1001"/>
              </a:spcBef>
              <a:buClr>
                <a:srgbClr val="00000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Автор шығарманың идеясы арқылы қандай ой айтқысы келді?</a:t>
            </a:r>
            <a:endParaRPr b="0" lang="ru-RU" sz="2400" strike="noStrike" u="none">
              <a:solidFill>
                <a:srgbClr val="000000"/>
              </a:solidFill>
              <a:uFillTx/>
              <a:latin typeface="Calibri"/>
            </a:endParaRPr>
          </a:p>
          <a:p>
            <a:pPr>
              <a:lnSpc>
                <a:spcPct val="90000"/>
              </a:lnSpc>
              <a:spcBef>
                <a:spcPts val="1001"/>
              </a:spcBef>
              <a:buClr>
                <a:srgbClr val="00000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Қандай тақырып қозғалды?</a:t>
            </a:r>
            <a:endParaRPr b="0" lang="ru-RU" sz="2400" strike="noStrike" u="none">
              <a:solidFill>
                <a:srgbClr val="000000"/>
              </a:solidFill>
              <a:uFillTx/>
              <a:latin typeface="Calibri"/>
            </a:endParaRPr>
          </a:p>
          <a:p>
            <a:pPr>
              <a:lnSpc>
                <a:spcPct val="90000"/>
              </a:lnSpc>
              <a:spcBef>
                <a:spcPts val="1001"/>
              </a:spcBef>
              <a:buClr>
                <a:srgbClr val="00000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Не себепті автор әңгімені  «Күй аңызы» деп атаған?</a:t>
            </a:r>
            <a:endParaRPr b="0" lang="ru-RU" sz="2400" strike="noStrike" u="none">
              <a:solidFill>
                <a:srgbClr val="000000"/>
              </a:solidFill>
              <a:uFillTx/>
              <a:latin typeface="Calibri"/>
            </a:endParaRPr>
          </a:p>
          <a:p>
            <a:pPr algn="ct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30" name=""/>
          <p:cNvGraphicFramePr/>
          <p:nvPr/>
        </p:nvGraphicFramePr>
        <p:xfrm>
          <a:off x="500040" y="477720"/>
          <a:ext cx="10856880" cy="5862600"/>
        </p:xfrm>
        <a:graphic>
          <a:graphicData uri="http://schemas.openxmlformats.org/drawingml/2006/table">
            <a:tbl>
              <a:tblPr/>
              <a:tblGrid>
                <a:gridCol w="7738920"/>
                <a:gridCol w="3117960"/>
              </a:tblGrid>
              <a:tr h="371520">
                <a:tc>
                  <a:txBody>
                    <a:bodyPr lIns="90000" rIns="900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00"/>
                          </a:solidFill>
                          <a:uFillTx/>
                          <a:latin typeface="Times New Roman"/>
                          <a:ea typeface="Times New Roman"/>
                        </a:rPr>
                        <a:t>   </a:t>
                      </a:r>
                      <a:r>
                        <a:rPr b="1" lang="kk-KZ" sz="1800" strike="noStrike" u="none">
                          <a:solidFill>
                            <a:srgbClr val="ffff00"/>
                          </a:solidFill>
                          <a:uFillTx/>
                          <a:latin typeface="Times New Roman"/>
                          <a:ea typeface="Times New Roman"/>
                        </a:rPr>
                        <a:t>Шығармадан үзінді</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00"/>
                          </a:solidFill>
                          <a:uFillTx/>
                          <a:latin typeface="Times New Roman"/>
                          <a:ea typeface="Times New Roman"/>
                        </a:rPr>
                        <a:t>Сюжет тақырыбы</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05156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7030a0"/>
                          </a:solidFill>
                          <a:uFillTx/>
                          <a:latin typeface="Times New Roman"/>
                          <a:ea typeface="Arial"/>
                        </a:rPr>
                        <a:t>– </a:t>
                      </a:r>
                      <a:r>
                        <a:rPr b="0" lang="ru-RU" sz="1200" strike="noStrike" u="none">
                          <a:solidFill>
                            <a:srgbClr val="7030a0"/>
                          </a:solidFill>
                          <a:uFillTx/>
                          <a:latin typeface="Times New Roman"/>
                          <a:ea typeface="Arial"/>
                        </a:rPr>
                        <a:t>Ақсақал, сіз де елде жоқ қолқа салып отырсыз. Мен де елде жоқ қолқа салайын. Осы күнге дейін жар сүймей келе жатыр едім…</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Arial"/>
                        </a:rPr>
                        <a:t>Шал Естеместің қолқасын түсініп төмен қарап, ойланып қалды.</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Arial"/>
                        </a:rPr>
                        <a:t>– </a:t>
                      </a:r>
                      <a:r>
                        <a:rPr b="0" lang="kk-KZ" sz="1200" strike="noStrike" u="none">
                          <a:solidFill>
                            <a:srgbClr val="7030a0"/>
                          </a:solidFill>
                          <a:uFillTx/>
                          <a:latin typeface="Times New Roman"/>
                          <a:ea typeface="Arial"/>
                        </a:rPr>
                        <a:t>Апырым-ай, мынауың шынында да елде жоқ қолқа екен, – деді ол сәлден кейін. – Ай, бірақ сен де бір азаматсың ғой. </a:t>
                      </a:r>
                      <a:r>
                        <a:rPr b="0" lang="ru-RU" sz="1200" strike="noStrike" u="none">
                          <a:solidFill>
                            <a:srgbClr val="7030a0"/>
                          </a:solidFill>
                          <a:uFillTx/>
                          <a:latin typeface="Times New Roman"/>
                          <a:ea typeface="Arial"/>
                        </a:rPr>
                        <a:t>Баламды қор қылмассың. Сөзім сөз. Өнерің жетсе, тілегіңді бердім, қарағым.</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7030a0"/>
                          </a:solidFill>
                          <a:uFillTx/>
                          <a:latin typeface="Times New Roman"/>
                          <a:ea typeface="Times New Roman"/>
                        </a:rPr>
                        <a:t>Жалғыз нардың кезігуі, аруананың зары</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31148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7030a0"/>
                          </a:solidFill>
                          <a:uFillTx/>
                          <a:latin typeface="Times New Roman"/>
                          <a:ea typeface="Arial"/>
                        </a:rPr>
                        <a:t>– </a:t>
                      </a:r>
                      <a:r>
                        <a:rPr b="0" lang="ru-RU" sz="1200" strike="noStrike" u="none">
                          <a:solidFill>
                            <a:srgbClr val="7030a0"/>
                          </a:solidFill>
                          <a:uFillTx/>
                          <a:latin typeface="Times New Roman"/>
                          <a:ea typeface="Arial"/>
                        </a:rPr>
                        <a:t>Ботасы өлген боз іңген, – деп күбірледі Естемес атын тебініп қозғала беріп. Ойынан енді ғана сергіп, Оразымбетке бұрылды.</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Calibri"/>
                        </a:rPr>
                        <a:t>  </a:t>
                      </a:r>
                      <a:r>
                        <a:rPr b="0" lang="ru-RU" sz="1200" strike="noStrike" u="none">
                          <a:solidFill>
                            <a:srgbClr val="7030a0"/>
                          </a:solidFill>
                          <a:uFillTx/>
                          <a:latin typeface="Times New Roman"/>
                          <a:ea typeface="Arial"/>
                        </a:rPr>
                        <a:t>– </a:t>
                      </a:r>
                      <a:r>
                        <a:rPr b="0" lang="ru-RU" sz="1200" strike="noStrike" u="none">
                          <a:solidFill>
                            <a:srgbClr val="7030a0"/>
                          </a:solidFill>
                          <a:uFillTx/>
                          <a:latin typeface="Times New Roman"/>
                          <a:ea typeface="Arial"/>
                        </a:rPr>
                        <a:t>Көрмейсің бе, ботасы өлген ғой аруананың. Зары қандай ащы еді. Түйе деген жануар баласын адамнан артық жоқтайды.</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Calibri"/>
                        </a:rPr>
                        <a:t>  </a:t>
                      </a:r>
                      <a:r>
                        <a:rPr b="0" lang="ru-RU" sz="1200" strike="noStrike" u="none">
                          <a:solidFill>
                            <a:srgbClr val="7030a0"/>
                          </a:solidFill>
                          <a:uFillTx/>
                          <a:latin typeface="Times New Roman"/>
                          <a:ea typeface="Arial"/>
                        </a:rPr>
                        <a:t>– </a:t>
                      </a:r>
                      <a:r>
                        <a:rPr b="0" lang="ru-RU" sz="1200" strike="noStrike" u="none">
                          <a:solidFill>
                            <a:srgbClr val="7030a0"/>
                          </a:solidFill>
                          <a:uFillTx/>
                          <a:latin typeface="Times New Roman"/>
                          <a:ea typeface="Arial"/>
                        </a:rPr>
                        <a:t>Мен қорқып қалдым, – деп Оразымбет шынын айтты. – Киелі шығар жануар...</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Екі күйшінің жолға шығуы, </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күйшілер әңгімесі.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91440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Arial"/>
                        </a:rPr>
                        <a:t>– </a:t>
                      </a:r>
                      <a:r>
                        <a:rPr b="0" lang="kk-KZ" sz="1200" strike="noStrike" u="none">
                          <a:solidFill>
                            <a:srgbClr val="7030a0"/>
                          </a:solidFill>
                          <a:uFillTx/>
                          <a:latin typeface="Times New Roman"/>
                          <a:ea typeface="Arial"/>
                        </a:rPr>
                        <a:t>Ар жағын сен тарт! – деп саңқ етіп, домбыраны Оразымбетке тастай берді.Оразымбет домбыраны қағып алып, жалғастырып тарта жөнелгенде, нардың сүті де шелекке сауылдап құйыла берді.</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Calibri"/>
                        </a:rPr>
                        <a:t> </a:t>
                      </a:r>
                      <a:r>
                        <a:rPr b="0" lang="kk-KZ" sz="1200" strike="noStrike" u="none">
                          <a:solidFill>
                            <a:srgbClr val="7030a0"/>
                          </a:solidFill>
                          <a:uFillTx/>
                          <a:latin typeface="Times New Roman"/>
                          <a:ea typeface="Arial"/>
                        </a:rPr>
                        <a:t>Біз қайдан білейік, ел «Нар идірген» күйі осылай туыпты деседі.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Шал мен Естеместің бір-біріне қолқа салуы. </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752400">
                <a:tc>
                  <a:txBody>
                    <a:bodyPr lIns="114480" rIns="114480" tIns="0" bIns="0" anchor="t">
                      <a:noAutofit/>
                    </a:bodyPr>
                    <a:p>
                      <a:pPr algn="just">
                        <a:lnSpc>
                          <a:spcPct val="103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Arial"/>
                        </a:rPr>
                        <a:t>Нардың түрі жүдеу, бүйірі солып, өркеші қамшылар жағына қисая бастаған. Тамыры қураған ағаштай семіп, кішірейіп бара жатқан ірі тұлғасы, күйіс қайырмай, қыбыр етпей тұрған мүсәпір бейнесі, әсіресе телміре қараған жасқа толы үлкен мөлдір көзі екі күйшіге қатты әсер етті.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Жолаушылардың жалғыз қараша үйге  келуі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63972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7030a0"/>
                          </a:solidFill>
                          <a:uFillTx/>
                          <a:latin typeface="Times New Roman"/>
                          <a:ea typeface="Times New Roman"/>
                        </a:rPr>
                        <a:t> </a:t>
                      </a:r>
                      <a:r>
                        <a:rPr b="0" lang="kk-KZ" sz="1200" strike="noStrike" u="none">
                          <a:solidFill>
                            <a:srgbClr val="7030a0"/>
                          </a:solidFill>
                          <a:uFillTx/>
                          <a:latin typeface="Times New Roman"/>
                          <a:ea typeface="Times New Roman"/>
                        </a:rPr>
                        <a:t>Естемес Жаңылға енді бір қарағанда, сығымдап қысқан сүйріктей ақ саусақтың арасынан шым-шымдап сүт тамып барады.</a:t>
                      </a:r>
                      <a:endParaRPr b="0" lang="ru-RU" sz="12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Күйшінің жолын жас жігітке беруі немесе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нардың июі. “Нар идірген” күйінің өмірге келуі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821520">
                <a:tc>
                  <a:txBody>
                    <a:bodyPr lIns="114480" rIns="114480" tIns="0" bIns="0" anchor="t">
                      <a:noAutofit/>
                    </a:bodyPr>
                    <a:p>
                      <a:pPr algn="just">
                        <a:lnSpc>
                          <a:spcPct val="101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Arial"/>
                        </a:rPr>
                        <a:t>...Түндігі бүркеулі қаракөлеңке үйдің ішінде жалғыз шалдан басқа адам жоқ екен. Ол орнынан тұрып қонақтардың сәлемін алып, екі күйшіні төрге отырғызды.</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Жаңа күйдің пайда болуы. нардың иіп,  сүт шығуы</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bl>
          </a:graphicData>
        </a:graphic>
      </p:graphicFrame>
      <p:sp>
        <p:nvSpPr>
          <p:cNvPr id="31" name="TextBox 2"/>
          <p:cNvSpPr/>
          <p:nvPr/>
        </p:nvSpPr>
        <p:spPr>
          <a:xfrm>
            <a:off x="1066680" y="0"/>
            <a:ext cx="8358480" cy="3682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5b9bd5"/>
                </a:solidFill>
                <a:uFillTx/>
                <a:latin typeface="Times New Roman"/>
                <a:ea typeface="Times New Roman"/>
              </a:rPr>
              <a:t>1-тапсырма. Үзіндідегі сюжет желісі бойынша тақырыптарды сәйкестендір </a:t>
            </a: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32" name=""/>
          <p:cNvGraphicFramePr/>
          <p:nvPr/>
        </p:nvGraphicFramePr>
        <p:xfrm>
          <a:off x="206280" y="758880"/>
          <a:ext cx="11622240" cy="5222880"/>
        </p:xfrm>
        <a:graphic>
          <a:graphicData uri="http://schemas.openxmlformats.org/drawingml/2006/table">
            <a:tbl>
              <a:tblPr/>
              <a:tblGrid>
                <a:gridCol w="8285400"/>
                <a:gridCol w="3336840"/>
              </a:tblGrid>
              <a:tr h="640440">
                <a:tc>
                  <a:txBody>
                    <a:bodyPr lIns="90000" rIns="900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00"/>
                          </a:solidFill>
                          <a:uFillTx/>
                          <a:latin typeface="Times New Roman"/>
                          <a:ea typeface="Times New Roman"/>
                        </a:rPr>
                        <a:t> </a:t>
                      </a:r>
                      <a:r>
                        <a:rPr b="1" lang="kk-KZ" sz="1800" strike="noStrike" u="none">
                          <a:solidFill>
                            <a:srgbClr val="ffff00"/>
                          </a:solidFill>
                          <a:uFillTx/>
                          <a:latin typeface="Times New Roman"/>
                          <a:ea typeface="Times New Roman"/>
                        </a:rPr>
                        <a:t>Шығармадан үзінді</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00"/>
                          </a:solidFill>
                          <a:uFillTx/>
                          <a:latin typeface="Times New Roman"/>
                          <a:ea typeface="Times New Roman"/>
                        </a:rPr>
                        <a:t>Сюжет тақырыбы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73224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Times New Roman"/>
                        </a:rPr>
                        <a:t>Нардың түрі жүдеу, бүйірі солып, өркеші қамшылар жағына қисая бастаған. Тамыры қураған ағаштай семіп, кішірейіп бара жатқан ірі тұлғасы, күйіс қайырмай, қыбыр етпей тұрған мүсәпір бейнесі, әсіресе телміре қараған жасқа толы үлкен мөлдір көзі екі күйшіге қатты әсер етті</a:t>
                      </a:r>
                      <a:endParaRPr b="0" lang="ru-RU" sz="1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7030a0"/>
                          </a:solidFill>
                          <a:uFillTx/>
                          <a:latin typeface="Times New Roman"/>
                          <a:ea typeface="Times New Roman"/>
                        </a:rPr>
                        <a:t>Жалғыз нардың кезігуі, аруананың зары</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31076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Ботасы өлген боз іңген, – деп күбірледі Естемес атын тебініп қозғала беріп. Ойынан енді ғана сергіп, Оразымбетке бұрылды.</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Calibri"/>
                        </a:rPr>
                        <a:t>  </a:t>
                      </a: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Көрмейсің бе, ботасы өлген ғой аруананың. Зары қандай ащы еді. Түйе деген жануар баласын адамнан артық жоқтайды.</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Calibri"/>
                        </a:rPr>
                        <a:t>  </a:t>
                      </a: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Мен қорқып қалдым, – деп Оразымбет шынын айтты. – Киелі шығар жануар...</a:t>
                      </a:r>
                      <a:endParaRPr b="0" lang="ru-RU" sz="14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Екі күйшінің жолға шығуы, </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күйшілер әңгімесі.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822600">
                <a:tc>
                  <a:txBody>
                    <a:bodyPr lIns="114480" rIns="114480" tIns="0" bIns="0" anchor="t">
                      <a:noAutofit/>
                    </a:bodyPr>
                    <a:p>
                      <a:pPr algn="just">
                        <a:lnSpc>
                          <a:spcPct val="101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...Түндігі бүркеулі қаракөлеңке үйдің ішінде жалғыз шалдан басқа адам жоқ екен. Ол орнынан тұрып қонақтардың сәлемін алып, екі күйшіні төрге отырғызды.</a:t>
                      </a:r>
                      <a:endParaRPr b="0" lang="ru-RU" sz="14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Жолаушылардың жалғыз қараша үйге  келуі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122652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Ақсақал, сіз де елде жоқ қолқа салып отырсыз. </a:t>
                      </a:r>
                      <a:r>
                        <a:rPr b="0" lang="ru-RU" sz="1400" strike="noStrike" u="none">
                          <a:solidFill>
                            <a:srgbClr val="7030a0"/>
                          </a:solidFill>
                          <a:uFillTx/>
                          <a:latin typeface="Times New Roman"/>
                          <a:ea typeface="Arial"/>
                        </a:rPr>
                        <a:t>Мен де елде жоқ қолқа салайын. Осы күнге дейін жар сүймей келе жатыр едім…</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Шал Естеместің қолқасын түсініп төмен қарап, ойланып қалды.</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Апырым-ай, мынауың шынында да елде жоқ қолқа екен, – деді ол сәлден кейін. – Ай, бірақ сен де бір азаматсың ғой. Баламды қор қылмассың. Сөзім сөз. Өнерің жетсе, тілегіңді бердім, қарағым.</a:t>
                      </a:r>
                      <a:endParaRPr b="0" lang="ru-RU" sz="14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Шал мен Естеместің бір-біріне қолқа салуы. </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49068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Ар жағын сен тарт! – деп саңқ етіп, домбыраны Оразымбетке тастай берді.Оразымбет домбыраны қағып алып, жалғастырып тарта жөнелгенде, нардың сүті де шелекке сауылдап құйыла берді.</a:t>
                      </a:r>
                      <a:endParaRPr b="0" lang="ru-RU" sz="14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Күйшінің жолын жас жігітке беруі немесе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нардың июі. “Нар идірген” күйінің өмірге келуі </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bl>
          </a:graphicData>
        </a:graphic>
      </p:graphicFrame>
      <p:sp>
        <p:nvSpPr>
          <p:cNvPr id="33" name="TextBox 2"/>
          <p:cNvSpPr/>
          <p:nvPr/>
        </p:nvSpPr>
        <p:spPr>
          <a:xfrm>
            <a:off x="3889440" y="279360"/>
            <a:ext cx="1848960" cy="36828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5b9bd5"/>
                </a:solidFill>
                <a:uFillTx/>
                <a:latin typeface="Times New Roman"/>
                <a:ea typeface="Times New Roman"/>
              </a:rPr>
              <a:t>Ықтимал жауап: </a:t>
            </a: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4" name="Рисунок 48" descr=""/>
          <p:cNvPicPr/>
          <p:nvPr/>
        </p:nvPicPr>
        <p:blipFill>
          <a:blip r:embed="rId1"/>
          <a:stretch/>
        </p:blipFill>
        <p:spPr>
          <a:xfrm>
            <a:off x="652320" y="7978680"/>
            <a:ext cx="200160" cy="203400"/>
          </a:xfrm>
          <a:prstGeom prst="rect">
            <a:avLst/>
          </a:prstGeom>
          <a:ln w="0">
            <a:noFill/>
          </a:ln>
        </p:spPr>
      </p:pic>
      <p:sp>
        <p:nvSpPr>
          <p:cNvPr id="35" name="object 2"/>
          <p:cNvSpPr/>
          <p:nvPr/>
        </p:nvSpPr>
        <p:spPr>
          <a:xfrm>
            <a:off x="9360" y="14400"/>
            <a:ext cx="12190680" cy="25704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36" name="Прямоугольник 1"/>
          <p:cNvSpPr/>
          <p:nvPr/>
        </p:nvSpPr>
        <p:spPr>
          <a:xfrm>
            <a:off x="404640" y="1677960"/>
            <a:ext cx="11368440" cy="223236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     </a:t>
            </a:r>
            <a:r>
              <a:rPr b="0" lang="kk-KZ" sz="2200" strike="noStrike" u="none">
                <a:solidFill>
                  <a:srgbClr val="000000"/>
                </a:solidFill>
                <a:uFillTx/>
                <a:latin typeface="Times New Roman"/>
                <a:ea typeface="Calibri"/>
              </a:rPr>
              <a:t> </a:t>
            </a:r>
            <a:endParaRPr b="0" lang="ru-RU" sz="22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 </a:t>
            </a:r>
            <a:endParaRPr b="0" lang="ru-RU" sz="2000" strike="noStrike" u="none">
              <a:solidFill>
                <a:srgbClr val="000000"/>
              </a:solidFill>
              <a:uFillTx/>
              <a:latin typeface="Calibri"/>
            </a:endParaRPr>
          </a:p>
        </p:txBody>
      </p:sp>
      <p:sp>
        <p:nvSpPr>
          <p:cNvPr id="37" name="Прямоугольник 1"/>
          <p:cNvSpPr/>
          <p:nvPr/>
        </p:nvSpPr>
        <p:spPr>
          <a:xfrm>
            <a:off x="84240" y="1014480"/>
            <a:ext cx="11985480" cy="51444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p:txBody>
      </p:sp>
      <p:sp>
        <p:nvSpPr>
          <p:cNvPr id="38" name="TextBox 3"/>
          <p:cNvSpPr/>
          <p:nvPr/>
        </p:nvSpPr>
        <p:spPr>
          <a:xfrm>
            <a:off x="1523880" y="762120"/>
            <a:ext cx="9390240" cy="36972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9" name="Прямоугольник 4"/>
          <p:cNvSpPr/>
          <p:nvPr/>
        </p:nvSpPr>
        <p:spPr>
          <a:xfrm>
            <a:off x="1395360" y="750960"/>
            <a:ext cx="9272520" cy="56444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Times New Roman"/>
              </a:rPr>
              <a:t>       </a:t>
            </a:r>
            <a:r>
              <a:rPr b="0" lang="ru-RU" sz="2800" strike="noStrike" u="none">
                <a:solidFill>
                  <a:srgbClr val="000000"/>
                </a:solidFill>
                <a:uFillTx/>
                <a:latin typeface="Times New Roman"/>
              </a:rPr>
              <a:t>Келесі тапсырманы орындамас бұрын,әдебиет теориясына көз жүгіртіп, эпилог пен прологтің анықтамасын есімізге түсірсек.</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0000"/>
                </a:solidFill>
                <a:uFillTx/>
                <a:latin typeface="Times New Roman"/>
              </a:rPr>
              <a:t>Эпилог</a:t>
            </a:r>
            <a:r>
              <a:rPr b="0" lang="ru-RU" sz="2800" strike="noStrike" u="none">
                <a:solidFill>
                  <a:srgbClr val="000000"/>
                </a:solidFill>
                <a:uFillTx/>
                <a:latin typeface="Times New Roman"/>
              </a:rPr>
              <a:t> – көркем шығарманы қорытындылайтын компонент. Эпилог негізгі оқиға желісінен бөлек тұрса да авторлық идеяны толықтыра түсіп, шығарманың басты кейіпкерлері жайында қысқаша мәлімет береді, олардың кейінгі іс-әрекеттерінің жалғасын көрсетеді. </a:t>
            </a:r>
            <a:endParaRPr b="0" lang="ru-RU" sz="2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0000"/>
                </a:solidFill>
                <a:uFillTx/>
                <a:latin typeface="Times New Roman"/>
              </a:rPr>
              <a:t>Пролог (гр. </a:t>
            </a:r>
            <a:r>
              <a:rPr b="1" lang="en-US" sz="2800" strike="noStrike" u="none">
                <a:solidFill>
                  <a:srgbClr val="000000"/>
                </a:solidFill>
                <a:uFillTx/>
                <a:latin typeface="Times New Roman"/>
              </a:rPr>
              <a:t>prologos – </a:t>
            </a:r>
            <a:r>
              <a:rPr b="1" lang="ru-RU" sz="2800" strike="noStrike" u="none">
                <a:solidFill>
                  <a:srgbClr val="000000"/>
                </a:solidFill>
                <a:uFillTx/>
                <a:latin typeface="Times New Roman"/>
              </a:rPr>
              <a:t>кіріспесі) </a:t>
            </a:r>
            <a:r>
              <a:rPr b="0" lang="ru-RU" sz="2800" strike="noStrike" u="none">
                <a:solidFill>
                  <a:srgbClr val="000000"/>
                </a:solidFill>
                <a:uFillTx/>
                <a:latin typeface="Times New Roman"/>
              </a:rPr>
              <a:t>көркем шығарманың оқиға мазмұнымен мәнін оқырманға таныстыратын кіріспе бөлімі. Ол шығарма  идеясын  дұрыс түсіндіру. </a:t>
            </a:r>
            <a:endParaRPr b="0" lang="ru-RU" sz="28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TextBox 2"/>
          <p:cNvSpPr/>
          <p:nvPr/>
        </p:nvSpPr>
        <p:spPr>
          <a:xfrm>
            <a:off x="1802880" y="1224000"/>
            <a:ext cx="7786080" cy="3682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5b9bd5"/>
                </a:solidFill>
                <a:uFillTx/>
                <a:latin typeface="Calibri"/>
              </a:rPr>
              <a:t>2- тапсырма. Шығарма прологінде айтылған ойды өз көзқарасың арқылы жаз</a:t>
            </a:r>
            <a:endParaRPr b="0" lang="ru-RU" sz="1800" strike="noStrike" u="none">
              <a:solidFill>
                <a:srgbClr val="000000"/>
              </a:solidFill>
              <a:uFillTx/>
              <a:latin typeface="Calibri"/>
            </a:endParaRPr>
          </a:p>
        </p:txBody>
      </p:sp>
      <p:graphicFrame>
        <p:nvGraphicFramePr>
          <p:cNvPr id="41" name=""/>
          <p:cNvGraphicFramePr/>
          <p:nvPr/>
        </p:nvGraphicFramePr>
        <p:xfrm>
          <a:off x="1535040" y="2109960"/>
          <a:ext cx="8594640" cy="2989080"/>
        </p:xfrm>
        <a:graphic>
          <a:graphicData uri="http://schemas.openxmlformats.org/drawingml/2006/table">
            <a:tbl>
              <a:tblPr/>
              <a:tblGrid>
                <a:gridCol w="4297320"/>
                <a:gridCol w="4297320"/>
              </a:tblGrid>
              <a:tr h="541080">
                <a:tc>
                  <a:txBody>
                    <a:bodyPr anchor="t">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Шығармадан үзінді </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Прологтағы ойды түсіндір</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2448000">
                <a:tc>
                  <a:txBody>
                    <a:bodyPr lIns="114480" rIns="114480" tIns="0" bIns="0" anchor="t">
                      <a:noAutofit/>
                    </a:bodyPr>
                    <a:p>
                      <a:pPr algn="just">
                        <a:lnSpc>
                          <a:spcPct val="102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7030a0"/>
                          </a:solidFill>
                          <a:uFillTx/>
                          <a:latin typeface="Times New Roman"/>
                          <a:ea typeface="Arial"/>
                        </a:rPr>
                        <a:t>Екі салт атты адырдың басына желе-жортып шықты да, аттарының басын­іркіп, алақан астынан алысты шолды. Төмен қарай көлбеп бара жатқан­ кең жазықтың шетінде мұнартып оқшау тұрған жалаңаш тау көрінді.</a:t>
                      </a:r>
                      <a:endParaRPr b="0" lang="ru-RU" sz="20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2" name="Рисунок 48" descr=""/>
          <p:cNvPicPr/>
          <p:nvPr/>
        </p:nvPicPr>
        <p:blipFill>
          <a:blip r:embed="rId1"/>
          <a:stretch/>
        </p:blipFill>
        <p:spPr>
          <a:xfrm>
            <a:off x="652320" y="7978680"/>
            <a:ext cx="200160" cy="203400"/>
          </a:xfrm>
          <a:prstGeom prst="rect">
            <a:avLst/>
          </a:prstGeom>
          <a:ln w="0">
            <a:noFill/>
          </a:ln>
        </p:spPr>
      </p:pic>
      <p:sp>
        <p:nvSpPr>
          <p:cNvPr id="43" name="object 2"/>
          <p:cNvSpPr/>
          <p:nvPr/>
        </p:nvSpPr>
        <p:spPr>
          <a:xfrm>
            <a:off x="7920" y="-568440"/>
            <a:ext cx="12192120" cy="97812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4" name="Прямоугольник 73"/>
          <p:cNvSpPr/>
          <p:nvPr/>
        </p:nvSpPr>
        <p:spPr>
          <a:xfrm>
            <a:off x="6726240" y="3713040"/>
            <a:ext cx="157464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cxnSp>
        <p:nvCxnSpPr>
          <p:cNvPr id="45" name="Google Shape;77;p1"/>
          <p:cNvCxnSpPr/>
          <p:nvPr/>
        </p:nvCxnSpPr>
        <p:spPr>
          <a:xfrm>
            <a:off x="212400" y="6621120"/>
            <a:ext cx="11729160" cy="26280"/>
          </a:xfrm>
          <a:prstGeom prst="straightConnector1">
            <a:avLst/>
          </a:prstGeom>
          <a:ln w="57240">
            <a:solidFill>
              <a:srgbClr val="33cccc"/>
            </a:solidFill>
            <a:miter/>
          </a:ln>
        </p:spPr>
      </p:cxnSp>
      <p:cxnSp>
        <p:nvCxnSpPr>
          <p:cNvPr id="46" name="Google Shape;78;p1"/>
          <p:cNvCxnSpPr/>
          <p:nvPr/>
        </p:nvCxnSpPr>
        <p:spPr>
          <a:xfrm>
            <a:off x="757080" y="6364080"/>
            <a:ext cx="10694160" cy="37080"/>
          </a:xfrm>
          <a:prstGeom prst="straightConnector1">
            <a:avLst/>
          </a:prstGeom>
          <a:ln w="38160">
            <a:solidFill>
              <a:srgbClr val="4472c4"/>
            </a:solidFill>
            <a:miter/>
          </a:ln>
        </p:spPr>
      </p:cxnSp>
      <p:sp>
        <p:nvSpPr>
          <p:cNvPr id="47" name="Прямоугольник 2"/>
          <p:cNvSpPr/>
          <p:nvPr/>
        </p:nvSpPr>
        <p:spPr>
          <a:xfrm>
            <a:off x="160200" y="1542960"/>
            <a:ext cx="11728440" cy="8254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rPr>
              <a:t>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48" name="TextBox 1"/>
          <p:cNvSpPr/>
          <p:nvPr/>
        </p:nvSpPr>
        <p:spPr>
          <a:xfrm>
            <a:off x="1254240" y="1816200"/>
            <a:ext cx="9566280" cy="27774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Ықтимал жауап:</a:t>
            </a:r>
            <a:endParaRPr b="0" lang="ru-RU" sz="2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Бұл үзіндінің пролог болу себебі, шығарманың басы ойдың енді басталатынын аңғаруға болады.Тамаша табиғи көріністе  салт аттылардың тау бөктерінің артында бір оқиғаның куәсі болатынын түсіндіріп тұрғандай.</a:t>
            </a:r>
            <a:endParaRPr b="0" lang="ru-RU" sz="2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7243</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user</cp:lastModifiedBy>
  <cp:lastPrinted>2020-03-24T14:36:16Z</cp:lastPrinted>
  <dcterms:modified xsi:type="dcterms:W3CDTF">2021-03-30T13:02:39Z</dcterms:modified>
  <cp:revision>568</cp:revision>
  <dc:subject/>
  <dc:title>Презентация PowerPoint</dc:title>
</cp:coreProperties>
</file>