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_rels/presentation.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media/image1.png" ContentType="image/png"/>
  <Override PartName="/ppt/media/image4.jpeg" ContentType="image/jpeg"/>
  <Override PartName="/ppt/media/image2.jpeg" ContentType="image/jpeg"/>
  <Override PartName="/ppt/media/image3.png" ContentType="image/png"/>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4.xml.rels" ContentType="application/vnd.openxmlformats-package.relationships+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3C099F4C-A9ED-4127-9F23-8FA618028941}"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1"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
        <p:nvSpPr>
          <p:cNvPr id="2" name="PlaceHolder 3"/>
          <p:cNvSpPr>
            <a:spLocks noGrp="1"/>
          </p:cNvSpPr>
          <p:nvPr>
            <p:ph type="dt" idx="1"/>
          </p:nvPr>
        </p:nvSpPr>
        <p:spPr>
          <a:xfrm>
            <a:off x="838080" y="6356520"/>
            <a:ext cx="2743200" cy="365040"/>
          </a:xfrm>
          <a:prstGeom prst="rect">
            <a:avLst/>
          </a:prstGeom>
          <a:noFill/>
          <a:ln w="0">
            <a:noFill/>
          </a:ln>
        </p:spPr>
        <p:txBody>
          <a:bodyPr lIns="90000" rIns="90000" tIns="46800" bIns="4680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898989"/>
                </a:solidFill>
                <a:uFillTx/>
                <a:latin typeface="Calibri"/>
              </a:rPr>
              <a:t>&lt;date/time&gt;</a:t>
            </a:r>
            <a:endParaRPr b="0" lang="ru-RU" sz="1200" strike="noStrike" u="none">
              <a:solidFill>
                <a:srgbClr val="000000"/>
              </a:solidFill>
              <a:uFillTx/>
              <a:latin typeface="Calibri"/>
            </a:endParaRPr>
          </a:p>
        </p:txBody>
      </p:sp>
      <p:sp>
        <p:nvSpPr>
          <p:cNvPr id="3" name="PlaceHolder 4"/>
          <p:cNvSpPr>
            <a:spLocks noGrp="1"/>
          </p:cNvSpPr>
          <p:nvPr>
            <p:ph type="ftr" idx="2"/>
          </p:nvPr>
        </p:nvSpPr>
        <p:spPr>
          <a:xfrm>
            <a:off x="4038480" y="6356520"/>
            <a:ext cx="41148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 name="PlaceHolder 5"/>
          <p:cNvSpPr>
            <a:spLocks noGrp="1"/>
          </p:cNvSpPr>
          <p:nvPr>
            <p:ph type="sldNum" idx="3"/>
          </p:nvPr>
        </p:nvSpPr>
        <p:spPr>
          <a:xfrm>
            <a:off x="8610480" y="6356520"/>
            <a:ext cx="2743200" cy="365040"/>
          </a:xfrm>
          <a:prstGeom prst="rect">
            <a:avLst/>
          </a:prstGeom>
          <a:noFill/>
          <a:ln w="0">
            <a:noFill/>
          </a:ln>
        </p:spPr>
        <p:txBody>
          <a:bodyPr lIns="90000" rIns="90000" tIns="46800" bIns="4680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67BBAED-1AD5-4A99-8DE2-6BCBB133822E}" type="slidenum">
              <a:rPr b="0" lang="ru-RU" sz="1200" strike="noStrike" u="none">
                <a:solidFill>
                  <a:srgbClr val="898989"/>
                </a:solidFill>
                <a:uFillTx/>
                <a:latin typeface="Calibri"/>
              </a:rPr>
              <a:t>&lt;number&gt;</a:t>
            </a:fld>
            <a:endParaRPr b="0" lang="ru-RU" sz="12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jpeg"/><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png"/><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4.jpeg"/><Relationship Id="rId3"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 name="Рисунок 48" descr=""/>
          <p:cNvPicPr/>
          <p:nvPr/>
        </p:nvPicPr>
        <p:blipFill>
          <a:blip r:embed="rId1"/>
          <a:stretch/>
        </p:blipFill>
        <p:spPr>
          <a:xfrm>
            <a:off x="652320" y="7978680"/>
            <a:ext cx="200160" cy="203400"/>
          </a:xfrm>
          <a:prstGeom prst="rect">
            <a:avLst/>
          </a:prstGeom>
          <a:ln w="0">
            <a:noFill/>
          </a:ln>
        </p:spPr>
      </p:pic>
      <p:sp>
        <p:nvSpPr>
          <p:cNvPr id="6"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9" name="Google Shape;77;p1"/>
          <p:cNvCxnSpPr/>
          <p:nvPr/>
        </p:nvCxnSpPr>
        <p:spPr>
          <a:xfrm>
            <a:off x="212400" y="6621120"/>
            <a:ext cx="11729160" cy="26280"/>
          </a:xfrm>
          <a:prstGeom prst="straightConnector1">
            <a:avLst/>
          </a:prstGeom>
          <a:ln w="57240">
            <a:solidFill>
              <a:srgbClr val="33cccc"/>
            </a:solidFill>
            <a:miter/>
          </a:ln>
        </p:spPr>
      </p:cxnSp>
      <p:cxnSp>
        <p:nvCxnSpPr>
          <p:cNvPr id="10" name="Google Shape;78;p1"/>
          <p:cNvCxnSpPr/>
          <p:nvPr/>
        </p:nvCxnSpPr>
        <p:spPr>
          <a:xfrm>
            <a:off x="757080" y="3716280"/>
            <a:ext cx="10694160" cy="37440"/>
          </a:xfrm>
          <a:prstGeom prst="straightConnector1">
            <a:avLst/>
          </a:prstGeom>
          <a:ln w="57240">
            <a:solidFill>
              <a:srgbClr val="4472c4"/>
            </a:solidFill>
            <a:miter/>
          </a:ln>
        </p:spPr>
      </p:cxnSp>
      <p:sp>
        <p:nvSpPr>
          <p:cNvPr id="11" name="TextBox 25"/>
          <p:cNvSpPr/>
          <p:nvPr/>
        </p:nvSpPr>
        <p:spPr>
          <a:xfrm>
            <a:off x="873000" y="3753000"/>
            <a:ext cx="477684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000000"/>
                </a:solidFill>
                <a:uFillTx/>
                <a:latin typeface="Times New Roman"/>
                <a:ea typeface="Times New Roman"/>
              </a:rPr>
              <a:t>Сабақтың тақырыбы:</a:t>
            </a:r>
            <a:endParaRPr b="0" lang="ru-RU" sz="3200" strike="noStrike" u="none">
              <a:solidFill>
                <a:srgbClr val="000000"/>
              </a:solidFill>
              <a:uFillTx/>
              <a:latin typeface="Calibri"/>
            </a:endParaRPr>
          </a:p>
        </p:txBody>
      </p:sp>
      <p:sp>
        <p:nvSpPr>
          <p:cNvPr id="12" name="TextBox 9"/>
          <p:cNvSpPr/>
          <p:nvPr/>
        </p:nvSpPr>
        <p:spPr>
          <a:xfrm>
            <a:off x="8194320" y="0"/>
            <a:ext cx="3915360" cy="106956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ҚАЗАҚ ӘДЕБИЕТІ </a:t>
            </a:r>
            <a:endParaRPr b="0" lang="ru-RU" sz="32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8-СЫНЫП</a:t>
            </a:r>
            <a:endParaRPr b="0" lang="ru-RU" sz="3200" strike="noStrike" u="none">
              <a:solidFill>
                <a:srgbClr val="000000"/>
              </a:solidFill>
              <a:uFillTx/>
              <a:latin typeface="Calibri"/>
            </a:endParaRPr>
          </a:p>
        </p:txBody>
      </p:sp>
      <p:sp>
        <p:nvSpPr>
          <p:cNvPr id="13" name="TextBox 1"/>
          <p:cNvSpPr/>
          <p:nvPr/>
        </p:nvSpPr>
        <p:spPr>
          <a:xfrm>
            <a:off x="633240" y="210960"/>
            <a:ext cx="352944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Бөлім тақырыбы:</a:t>
            </a:r>
            <a:endParaRPr b="0" lang="ru-RU" sz="3200" strike="noStrike" u="none">
              <a:solidFill>
                <a:srgbClr val="000000"/>
              </a:solidFill>
              <a:uFillTx/>
              <a:latin typeface="Calibri"/>
            </a:endParaRPr>
          </a:p>
        </p:txBody>
      </p:sp>
      <p:sp>
        <p:nvSpPr>
          <p:cNvPr id="14" name="TextBox 25"/>
          <p:cNvSpPr/>
          <p:nvPr/>
        </p:nvSpPr>
        <p:spPr>
          <a:xfrm>
            <a:off x="668160" y="4545000"/>
            <a:ext cx="1102680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000000"/>
                </a:solidFill>
                <a:uFillTx/>
                <a:latin typeface="Times New Roman"/>
                <a:ea typeface="Times New Roman"/>
              </a:rPr>
              <a:t>Р. Мұқанова «Мəңгілік бала бейне» әңгімесі.  Авторға хат.</a:t>
            </a:r>
            <a:endParaRPr b="0" lang="ru-RU" sz="3200" strike="noStrike" u="none">
              <a:solidFill>
                <a:srgbClr val="000000"/>
              </a:solidFill>
              <a:uFillTx/>
              <a:latin typeface="Calibri"/>
            </a:endParaRPr>
          </a:p>
        </p:txBody>
      </p:sp>
      <p:sp>
        <p:nvSpPr>
          <p:cNvPr id="15" name="TextBox 25"/>
          <p:cNvSpPr/>
          <p:nvPr/>
        </p:nvSpPr>
        <p:spPr>
          <a:xfrm>
            <a:off x="887400" y="1600200"/>
            <a:ext cx="9212400" cy="58176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000000"/>
                </a:solidFill>
                <a:uFillTx/>
                <a:latin typeface="Times New Roman"/>
                <a:ea typeface="Times New Roman"/>
              </a:rPr>
              <a:t>Қиял мен шындық</a:t>
            </a:r>
            <a:endParaRPr b="0" lang="ru-RU" sz="3200" strike="noStrike" u="none">
              <a:solidFill>
                <a:srgbClr val="000000"/>
              </a:solidFill>
              <a:uFillTx/>
              <a:latin typeface="Calibri"/>
            </a:endParaRPr>
          </a:p>
        </p:txBody>
      </p:sp>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5" name="Рисунок 48" descr=""/>
          <p:cNvPicPr/>
          <p:nvPr/>
        </p:nvPicPr>
        <p:blipFill>
          <a:blip r:embed="rId1"/>
          <a:stretch/>
        </p:blipFill>
        <p:spPr>
          <a:xfrm>
            <a:off x="652320" y="7978680"/>
            <a:ext cx="200160" cy="203400"/>
          </a:xfrm>
          <a:prstGeom prst="rect">
            <a:avLst/>
          </a:prstGeom>
          <a:ln w="0">
            <a:noFill/>
          </a:ln>
        </p:spPr>
      </p:pic>
      <p:sp>
        <p:nvSpPr>
          <p:cNvPr id="86" name="object 2"/>
          <p:cNvSpPr/>
          <p:nvPr/>
        </p:nvSpPr>
        <p:spPr>
          <a:xfrm>
            <a:off x="1440" y="-12600"/>
            <a:ext cx="12190680" cy="8445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8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8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sp>
        <p:nvSpPr>
          <p:cNvPr id="89" name="Rectangle 10"/>
          <p:cNvSpPr/>
          <p:nvPr/>
        </p:nvSpPr>
        <p:spPr>
          <a:xfrm>
            <a:off x="673200" y="752040"/>
            <a:ext cx="10982160" cy="459720"/>
          </a:xfrm>
          <a:prstGeom prst="rect">
            <a:avLst/>
          </a:prstGeom>
          <a:noFill/>
          <a:ln w="0">
            <a:noFill/>
          </a:ln>
        </p:spPr>
        <p:style>
          <a:lnRef idx="0"/>
          <a:fillRef idx="0"/>
          <a:effectRef idx="0"/>
          <a:fontRef idx="minor"/>
        </p:style>
        <p:txBody>
          <a:bodyPr lIns="90000" rIns="90000" tIns="46800" bIns="46800" anchor="ctr">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endParaRPr b="0" lang="ru-RU" sz="2400" strike="noStrike" u="none">
              <a:solidFill>
                <a:srgbClr val="000000"/>
              </a:solidFill>
              <a:uFillTx/>
              <a:latin typeface="Calibri"/>
            </a:endParaRPr>
          </a:p>
        </p:txBody>
      </p:sp>
      <p:graphicFrame>
        <p:nvGraphicFramePr>
          <p:cNvPr id="90" name=""/>
          <p:cNvGraphicFramePr/>
          <p:nvPr/>
        </p:nvGraphicFramePr>
        <p:xfrm>
          <a:off x="517680" y="1128600"/>
          <a:ext cx="11069640" cy="4754520"/>
        </p:xfrm>
        <a:graphic>
          <a:graphicData uri="http://schemas.openxmlformats.org/drawingml/2006/table">
            <a:tbl>
              <a:tblPr/>
              <a:tblGrid>
                <a:gridCol w="8462880"/>
                <a:gridCol w="2606760"/>
              </a:tblGrid>
              <a:tr h="642600">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Times New Roman"/>
                          <a:ea typeface="Times New Roman"/>
                        </a:rPr>
                        <a:t>Шығармадан үзінді</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Times New Roman"/>
                          <a:ea typeface="Times New Roman"/>
                        </a:rPr>
                        <a:t>Рухани құндылықтар атауы</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1191240">
                <a:tc>
                  <a:txBody>
                    <a:bodyPr lIns="90000" rIns="90000" tIns="46800" bIns="4680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a:t>
                      </a:r>
                      <a:r>
                        <a:rPr b="0" lang="ru-RU" sz="1800" strike="noStrike" u="none">
                          <a:solidFill>
                            <a:srgbClr val="000000"/>
                          </a:solidFill>
                          <a:uFillTx/>
                          <a:latin typeface="Times New Roman"/>
                          <a:ea typeface="Times New Roman"/>
                        </a:rPr>
                        <a:t>Сол сәт, жәудіреп қараған Ләйлә-қызды жерден көтеріп алып, маңдайынан сүйді. Қыз жүрегі езіліп кетті. Жігіт қызды көтерген қалпы қаптаған көпшіліктің дәл ортасына еніп барады. Екеуі де бүкіл дүниені бір сәт ұмыт еткендей, айналып билеп жүр. Ләйлә-қыз көзін жұмды. </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Махаббат</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1191240">
                <a:tc>
                  <a:txBody>
                    <a:bodyPr lIns="90000" rIns="90000" tIns="46800" bIns="4680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...Бас жағындағы өзін бағып отырғандарға көз салды. Екеуі де көрші ауданның басшы азаматтары сияқты. – Өзіңнің көңіліңді де сұрай келдік, – дегендеріне Ләйлә масайрап, өңі қашқан жүзіне қызғылт рең жүгіріп, көзін жерге салды. Осы келіп отырған екеуден қыз жақсылықтың нышанын күтіп, сөздің аяғын бақты.</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90000" rIns="90000" tIns="46800" bIns="4680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Қуаныш</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1739880">
                <a:tc>
                  <a:txBody>
                    <a:bodyPr lIns="90000" rIns="90000" tIns="46800" bIns="4680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a:t>
                      </a:r>
                      <a:r>
                        <a:rPr b="0" lang="ru-RU" sz="1800" strike="noStrike" u="none">
                          <a:solidFill>
                            <a:srgbClr val="000000"/>
                          </a:solidFill>
                          <a:uFillTx/>
                          <a:latin typeface="Times New Roman"/>
                          <a:ea typeface="Times New Roman"/>
                        </a:rPr>
                        <a:t>Қыз талықсып барып көзін ашты. Бұл жолы әлгі бір ағыл-тегіл болып, жанарына толып кететін жас көрінбеді. Бірақ әлсін-әлсін өкси берді. «Жамандықтың белгісі болғым келмейді. Мені аяңдаршы. Мен ел көзіне оғаш, мүгедек болғаныммен, жақсылықты ғана аңсаймын. Мен тек жақсылықты...» Отырғандар түнеріп, үнсіз қалды. Қыздың онсыз да үзілгелі тұрған нәзік жанын ешкім түсіне алмады. – Намысқойын қарай гөр! Жаман неменің! – деп, Қатира күңк-күңк етті. </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Намысшылдық</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bl>
          </a:graphicData>
        </a:graphic>
      </p:graphicFrame>
      <p:sp>
        <p:nvSpPr>
          <p:cNvPr id="91" name="TextBox 8"/>
          <p:cNvSpPr/>
          <p:nvPr/>
        </p:nvSpPr>
        <p:spPr>
          <a:xfrm>
            <a:off x="768240" y="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Өзіңізді тексеріңіз!</a:t>
            </a:r>
            <a:endParaRPr b="0" lang="ru-RU" sz="3200" strike="noStrike" u="none">
              <a:solidFill>
                <a:srgbClr val="000000"/>
              </a:solidFill>
              <a:uFillTx/>
              <a:latin typeface="Calibri"/>
            </a:endParaRPr>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92" name="Рисунок 48" descr=""/>
          <p:cNvPicPr/>
          <p:nvPr/>
        </p:nvPicPr>
        <p:blipFill>
          <a:blip r:embed="rId1"/>
          <a:stretch/>
        </p:blipFill>
        <p:spPr>
          <a:xfrm>
            <a:off x="652320" y="7978680"/>
            <a:ext cx="200160" cy="203400"/>
          </a:xfrm>
          <a:prstGeom prst="rect">
            <a:avLst/>
          </a:prstGeom>
          <a:ln w="0">
            <a:noFill/>
          </a:ln>
        </p:spPr>
      </p:pic>
      <p:sp>
        <p:nvSpPr>
          <p:cNvPr id="93"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94"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9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96" name="Google Shape;77;p1"/>
          <p:cNvCxnSpPr/>
          <p:nvPr/>
        </p:nvCxnSpPr>
        <p:spPr>
          <a:xfrm>
            <a:off x="212400" y="6621120"/>
            <a:ext cx="11729160" cy="26280"/>
          </a:xfrm>
          <a:prstGeom prst="straightConnector1">
            <a:avLst/>
          </a:prstGeom>
          <a:ln w="57240">
            <a:solidFill>
              <a:srgbClr val="33cccc"/>
            </a:solidFill>
            <a:miter/>
          </a:ln>
        </p:spPr>
      </p:cxnSp>
      <p:cxnSp>
        <p:nvCxnSpPr>
          <p:cNvPr id="97" name="Google Shape;78;p1"/>
          <p:cNvCxnSpPr/>
          <p:nvPr/>
        </p:nvCxnSpPr>
        <p:spPr>
          <a:xfrm>
            <a:off x="757080" y="6364080"/>
            <a:ext cx="10694160" cy="37080"/>
          </a:xfrm>
          <a:prstGeom prst="straightConnector1">
            <a:avLst/>
          </a:prstGeom>
          <a:ln w="38160">
            <a:solidFill>
              <a:srgbClr val="4472c4"/>
            </a:solidFill>
            <a:miter/>
          </a:ln>
        </p:spPr>
      </p:cxnSp>
      <p:sp>
        <p:nvSpPr>
          <p:cNvPr id="98" name="TextBox 8"/>
          <p:cNvSpPr/>
          <p:nvPr/>
        </p:nvSpPr>
        <p:spPr>
          <a:xfrm>
            <a:off x="1133640" y="2728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3-т</a:t>
            </a:r>
            <a:r>
              <a:rPr b="1" lang="kk-KZ" sz="3200" strike="noStrike" u="none">
                <a:solidFill>
                  <a:srgbClr val="ffffff"/>
                </a:solidFill>
                <a:uFillTx/>
                <a:latin typeface="Times New Roman"/>
                <a:ea typeface="Times New Roman"/>
              </a:rPr>
              <a:t>апсырма</a:t>
            </a:r>
            <a:endParaRPr b="0" lang="ru-RU" sz="3200" strike="noStrike" u="none">
              <a:solidFill>
                <a:srgbClr val="000000"/>
              </a:solidFill>
              <a:uFillTx/>
              <a:latin typeface="Calibri"/>
            </a:endParaRPr>
          </a:p>
        </p:txBody>
      </p:sp>
      <p:sp>
        <p:nvSpPr>
          <p:cNvPr id="99" name="Rectangle 10"/>
          <p:cNvSpPr/>
          <p:nvPr/>
        </p:nvSpPr>
        <p:spPr>
          <a:xfrm>
            <a:off x="919080" y="1049040"/>
            <a:ext cx="10685520" cy="1191240"/>
          </a:xfrm>
          <a:prstGeom prst="rect">
            <a:avLst/>
          </a:prstGeom>
          <a:noFill/>
          <a:ln w="0">
            <a:noFill/>
          </a:ln>
        </p:spPr>
        <p:style>
          <a:lnRef idx="0"/>
          <a:fillRef idx="0"/>
          <a:effectRef idx="0"/>
          <a:fontRef idx="minor"/>
        </p:style>
        <p:txBody>
          <a:bodyPr lIns="90000" rIns="90000" tIns="46800" bIns="46800" anchor="ctr">
            <a:spAutoFit/>
          </a:bodyPr>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 </a:t>
            </a:r>
            <a:r>
              <a:rPr b="0" lang="ru-RU" sz="2400" strike="noStrike" u="none">
                <a:solidFill>
                  <a:srgbClr val="000000"/>
                </a:solidFill>
                <a:uFillTx/>
                <a:latin typeface="Times New Roman"/>
                <a:ea typeface="Times New Roman"/>
              </a:rPr>
              <a:t>Әңгімедегі </a:t>
            </a:r>
            <a:r>
              <a:rPr b="0" lang="kk-KZ" sz="2400" strike="noStrike" u="none">
                <a:solidFill>
                  <a:srgbClr val="000000"/>
                </a:solidFill>
                <a:uFillTx/>
                <a:latin typeface="Times New Roman"/>
                <a:ea typeface="Times New Roman"/>
              </a:rPr>
              <a:t>материалдық және рухани құндылықтарды заманауи тұрғыда салыстырып</a:t>
            </a:r>
            <a:r>
              <a:rPr b="0" lang="ru-RU" sz="2400" strike="noStrike" u="none">
                <a:solidFill>
                  <a:srgbClr val="000000"/>
                </a:solidFill>
                <a:uFillTx/>
                <a:latin typeface="Times New Roman"/>
                <a:ea typeface="Times New Roman"/>
              </a:rPr>
              <a:t>, баға бере отырып авторға хат жазыңыз.</a:t>
            </a:r>
            <a:endParaRPr b="0" lang="ru-RU" sz="2400" strike="noStrike" u="none">
              <a:solidFill>
                <a:srgbClr val="000000"/>
              </a:solidFill>
              <a:uFillTx/>
              <a:latin typeface="Calibri"/>
            </a:endParaRPr>
          </a:p>
        </p:txBody>
      </p:sp>
      <p:sp>
        <p:nvSpPr>
          <p:cNvPr id="100" name="Прямоугольник 12"/>
          <p:cNvSpPr/>
          <p:nvPr/>
        </p:nvSpPr>
        <p:spPr>
          <a:xfrm>
            <a:off x="2416320" y="2828880"/>
            <a:ext cx="8912160" cy="2288520"/>
          </a:xfrm>
          <a:prstGeom prst="rect">
            <a:avLst/>
          </a:prstGeom>
          <a:noFill/>
          <a:ln w="0">
            <a:noFill/>
          </a:ln>
        </p:spPr>
        <p:style>
          <a:lnRef idx="0"/>
          <a:fillRef idx="0"/>
          <a:effectRef idx="0"/>
          <a:fontRef idx="minor"/>
        </p:style>
        <p:txBody>
          <a:bodyPr lIns="90000" rIns="90000" tIns="46800" bIns="46800" anchor="t">
            <a:spAutoFit/>
          </a:bodyPr>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Дескрипторы:</a:t>
            </a:r>
            <a:endParaRPr b="0" lang="ru-RU" sz="2400" strike="noStrike" u="none">
              <a:solidFill>
                <a:srgbClr val="000000"/>
              </a:solidFill>
              <a:uFillTx/>
              <a:latin typeface="Calibri"/>
            </a:endParaRPr>
          </a:p>
          <a:p>
            <a:pPr>
              <a:lnSpc>
                <a:spcPct val="15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00000"/>
                </a:solidFill>
                <a:uFillTx/>
                <a:latin typeface="Times New Roman"/>
                <a:ea typeface="Times New Roman"/>
              </a:rPr>
              <a:t>Әңгімедегі </a:t>
            </a:r>
            <a:r>
              <a:rPr b="0" lang="kk-KZ" sz="2400" strike="noStrike" u="none">
                <a:solidFill>
                  <a:srgbClr val="000000"/>
                </a:solidFill>
                <a:uFillTx/>
                <a:latin typeface="Times New Roman"/>
                <a:ea typeface="Times New Roman"/>
              </a:rPr>
              <a:t>материалдық және рухани құндылықтарды заманауи тұрғыда салыстырып</a:t>
            </a:r>
            <a:r>
              <a:rPr b="0" lang="ru-RU" sz="2400" strike="noStrike" u="none">
                <a:solidFill>
                  <a:srgbClr val="000000"/>
                </a:solidFill>
                <a:uFillTx/>
                <a:latin typeface="Times New Roman"/>
                <a:ea typeface="Times New Roman"/>
              </a:rPr>
              <a:t>, баға береді; </a:t>
            </a:r>
            <a:endParaRPr b="0" lang="ru-RU" sz="2400" strike="noStrike" u="none">
              <a:solidFill>
                <a:srgbClr val="000000"/>
              </a:solidFill>
              <a:uFillTx/>
              <a:latin typeface="Calibri"/>
            </a:endParaRPr>
          </a:p>
          <a:p>
            <a:pPr>
              <a:lnSpc>
                <a:spcPct val="15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Авторға хат жазады.</a:t>
            </a:r>
            <a:endParaRPr b="0" lang="ru-RU" sz="2400" strike="noStrike" u="none">
              <a:solidFill>
                <a:srgbClr val="000000"/>
              </a:solidFill>
              <a:uFillTx/>
              <a:latin typeface="Calibri"/>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1" name="Рисунок 48" descr=""/>
          <p:cNvPicPr/>
          <p:nvPr/>
        </p:nvPicPr>
        <p:blipFill>
          <a:blip r:embed="rId1"/>
          <a:stretch/>
        </p:blipFill>
        <p:spPr>
          <a:xfrm>
            <a:off x="652320" y="7978680"/>
            <a:ext cx="200160" cy="203400"/>
          </a:xfrm>
          <a:prstGeom prst="rect">
            <a:avLst/>
          </a:prstGeom>
          <a:ln w="0">
            <a:noFill/>
          </a:ln>
        </p:spPr>
      </p:pic>
      <p:sp>
        <p:nvSpPr>
          <p:cNvPr id="102" name="object 2"/>
          <p:cNvSpPr/>
          <p:nvPr/>
        </p:nvSpPr>
        <p:spPr>
          <a:xfrm>
            <a:off x="0" y="0"/>
            <a:ext cx="1219032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03"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04"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sp>
        <p:nvSpPr>
          <p:cNvPr id="105" name="TextBox 8"/>
          <p:cNvSpPr/>
          <p:nvPr/>
        </p:nvSpPr>
        <p:spPr>
          <a:xfrm>
            <a:off x="795240" y="2062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Өзіңізді тексеріңіз!</a:t>
            </a:r>
            <a:endParaRPr b="0" lang="ru-RU" sz="3200" strike="noStrike" u="none">
              <a:solidFill>
                <a:srgbClr val="000000"/>
              </a:solidFill>
              <a:uFillTx/>
              <a:latin typeface="Calibri"/>
            </a:endParaRPr>
          </a:p>
        </p:txBody>
      </p:sp>
      <p:sp>
        <p:nvSpPr>
          <p:cNvPr id="106" name="Прямоугольник 7"/>
          <p:cNvSpPr/>
          <p:nvPr/>
        </p:nvSpPr>
        <p:spPr>
          <a:xfrm>
            <a:off x="355680" y="1131840"/>
            <a:ext cx="11272680" cy="466776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000000"/>
                </a:solidFill>
                <a:uFillTx/>
                <a:latin typeface="Times New Roman"/>
                <a:ea typeface="Times New Roman"/>
              </a:rPr>
              <a:t>	</a:t>
            </a:r>
            <a:r>
              <a:rPr b="0" lang="kk-KZ" sz="2000" strike="noStrike" u="none">
                <a:solidFill>
                  <a:srgbClr val="000000"/>
                </a:solidFill>
                <a:uFillTx/>
                <a:latin typeface="Times New Roman"/>
                <a:ea typeface="Times New Roman"/>
              </a:rPr>
              <a:t>Құрметті автор, сіздің «Мәңгілік бала бейне» әңгімеңізді оқып,  өркениет өрістеп, құндылық өзгерген қатыгездеу қоғамда адам жанына үңіліп, арман-мұңымен бөлісудің өзі қияметке айналып бара жатқан  заманды қалтқысыз танығандай болдым. Тәні мүгедек болса да рухани құндылықтарға бай Ләйләнің арманға сеніп, сұлулыққа сүйсінуден бір сәт те танбаған, тәні жарымжан болғанымен, жан дүниесіне ноқаттай қылау түсірмей, жүрегін таза сақтай алған  бейнесі көп көңіліне ой салып, оқырманның  рухани әлеміне төңкеріс жасағандай.</a:t>
            </a:r>
            <a:r>
              <a:rPr b="0" lang="ru-RU" sz="2000" strike="noStrike" u="none">
                <a:solidFill>
                  <a:srgbClr val="000000"/>
                </a:solidFill>
                <a:uFillTx/>
                <a:latin typeface="Times New Roman"/>
                <a:ea typeface="Times New Roman"/>
              </a:rPr>
              <a:t> Ләйләнің соншалықты таза, соншалықты арманшылдығына қызығасың. Көрші ауданның басшы азаматтары жергілікті халықтың қайғы-мұңын өз мүдделеріне пайдаланбақ мақсатында, Ләйләні «бетке ұстап», митинг өткізуді, үгіт-насихаттың таптырмас әдісі деп табады. Мұндай қорлыққа шыдамаған намысшыл Ләйлә жан күйзелісінен көз жұмды. Шығарма бір ғана Ләйләнің өмірін мысалға ала отырып, Семей полигонының елге тигізген зардабын, өмір қиындықтарын, барға қанағат ету керектігін көрсетеді. Сол кездегі халық өмірі де баяндалған. Адам мінезінің әртүрлі болатындығын түсіндіреді, өзгенің өміріне күле қарамай, түсіністік танытуға шақыратын шығарма.</a:t>
            </a:r>
            <a:endParaRPr b="0" lang="ru-RU" sz="2000" strike="noStrike" u="none">
              <a:solidFill>
                <a:srgbClr val="000000"/>
              </a:solidFill>
              <a:uFillTx/>
              <a:latin typeface="Calibri"/>
            </a:endParaRPr>
          </a:p>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br>
              <a:rPr sz="2000"/>
            </a:br>
            <a:endParaRPr b="0" lang="ru-RU" sz="2000" strike="noStrike" u="none">
              <a:solidFill>
                <a:srgbClr val="000000"/>
              </a:solidFill>
              <a:uFillTx/>
              <a:latin typeface="Calibri"/>
            </a:endParaRPr>
          </a:p>
        </p:txBody>
      </p:sp>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7" name="Рисунок 48" descr=""/>
          <p:cNvPicPr/>
          <p:nvPr/>
        </p:nvPicPr>
        <p:blipFill>
          <a:blip r:embed="rId1"/>
          <a:stretch/>
        </p:blipFill>
        <p:spPr>
          <a:xfrm>
            <a:off x="652320" y="7978680"/>
            <a:ext cx="200160" cy="203400"/>
          </a:xfrm>
          <a:prstGeom prst="rect">
            <a:avLst/>
          </a:prstGeom>
          <a:ln w="0">
            <a:noFill/>
          </a:ln>
        </p:spPr>
      </p:pic>
      <p:sp>
        <p:nvSpPr>
          <p:cNvPr id="108" name="object 2"/>
          <p:cNvSpPr/>
          <p:nvPr/>
        </p:nvSpPr>
        <p:spPr>
          <a:xfrm>
            <a:off x="1440" y="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09"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10"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111" name="Google Shape;77;p1"/>
          <p:cNvCxnSpPr/>
          <p:nvPr/>
        </p:nvCxnSpPr>
        <p:spPr>
          <a:xfrm>
            <a:off x="212400" y="6621120"/>
            <a:ext cx="11729160" cy="26280"/>
          </a:xfrm>
          <a:prstGeom prst="straightConnector1">
            <a:avLst/>
          </a:prstGeom>
          <a:ln w="57240">
            <a:solidFill>
              <a:srgbClr val="33cccc"/>
            </a:solidFill>
            <a:miter/>
          </a:ln>
        </p:spPr>
      </p:cxnSp>
      <p:cxnSp>
        <p:nvCxnSpPr>
          <p:cNvPr id="112" name="Google Shape;78;p1"/>
          <p:cNvCxnSpPr/>
          <p:nvPr/>
        </p:nvCxnSpPr>
        <p:spPr>
          <a:xfrm>
            <a:off x="757080" y="6364080"/>
            <a:ext cx="10694160" cy="37080"/>
          </a:xfrm>
          <a:prstGeom prst="straightConnector1">
            <a:avLst/>
          </a:prstGeom>
          <a:ln w="38160">
            <a:solidFill>
              <a:srgbClr val="4472c4"/>
            </a:solidFill>
            <a:miter/>
          </a:ln>
        </p:spPr>
      </p:cxnSp>
      <p:sp>
        <p:nvSpPr>
          <p:cNvPr id="113" name="TextBox 8"/>
          <p:cNvSpPr/>
          <p:nvPr/>
        </p:nvSpPr>
        <p:spPr>
          <a:xfrm>
            <a:off x="1474920" y="217440"/>
            <a:ext cx="653724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Сабақты бекіту</a:t>
            </a:r>
            <a:endParaRPr b="0" lang="ru-RU" sz="3200" strike="noStrike" u="none">
              <a:solidFill>
                <a:srgbClr val="000000"/>
              </a:solidFill>
              <a:uFillTx/>
              <a:latin typeface="Calibri"/>
            </a:endParaRPr>
          </a:p>
        </p:txBody>
      </p:sp>
      <p:sp>
        <p:nvSpPr>
          <p:cNvPr id="114" name="Rectangle 9"/>
          <p:cNvSpPr/>
          <p:nvPr/>
        </p:nvSpPr>
        <p:spPr>
          <a:xfrm>
            <a:off x="1187280" y="1520640"/>
            <a:ext cx="10180800" cy="2837160"/>
          </a:xfrm>
          <a:prstGeom prst="rect">
            <a:avLst/>
          </a:prstGeom>
          <a:noFill/>
          <a:ln w="0">
            <a:noFill/>
          </a:ln>
        </p:spPr>
        <p:style>
          <a:lnRef idx="0"/>
          <a:fillRef idx="0"/>
          <a:effectRef idx="0"/>
          <a:fontRef idx="minor"/>
        </p:style>
        <p:txBody>
          <a:bodyPr lIns="90000" rIns="90000" tIns="46800" bIns="46800" anchor="ctr">
            <a:spAutoFit/>
          </a:bodyPr>
          <a:p>
            <a:pPr>
              <a:lnSpc>
                <a:spcPct val="15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Шығармадағы қ</a:t>
            </a:r>
            <a:r>
              <a:rPr b="0" lang="ru-RU" sz="2400" strike="noStrike" u="none">
                <a:solidFill>
                  <a:srgbClr val="000000"/>
                </a:solidFill>
                <a:uFillTx/>
                <a:latin typeface="Times New Roman"/>
                <a:ea typeface="Times New Roman"/>
              </a:rPr>
              <a:t>ұндылықтарды іріктеп, екі бағанға жаздыңыз.</a:t>
            </a:r>
            <a:endParaRPr b="0" lang="ru-RU" sz="2400" strike="noStrike" u="none">
              <a:solidFill>
                <a:srgbClr val="000000"/>
              </a:solidFill>
              <a:uFillTx/>
              <a:latin typeface="Calibri"/>
            </a:endParaRPr>
          </a:p>
          <a:p>
            <a:pPr>
              <a:lnSpc>
                <a:spcPct val="15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00000"/>
                </a:solidFill>
                <a:uFillTx/>
                <a:latin typeface="Times New Roman"/>
                <a:ea typeface="Times New Roman"/>
              </a:rPr>
              <a:t>Шығармадан кейіпкердің бойындағы  рухани құндылықтар берілген үзінділерді теріп жазып, сипаттама бердіңіз</a:t>
            </a:r>
            <a:r>
              <a:rPr b="0" lang="kk-KZ" sz="2400" strike="noStrike" u="none">
                <a:solidFill>
                  <a:srgbClr val="000000"/>
                </a:solidFill>
                <a:uFillTx/>
                <a:latin typeface="Times New Roman"/>
                <a:ea typeface="Times New Roman"/>
              </a:rPr>
              <a:t>;  </a:t>
            </a:r>
            <a:endParaRPr b="0" lang="ru-RU" sz="2400" strike="noStrike" u="none">
              <a:solidFill>
                <a:srgbClr val="000000"/>
              </a:solidFill>
              <a:uFillTx/>
              <a:latin typeface="Calibri"/>
            </a:endParaRPr>
          </a:p>
          <a:p>
            <a:pPr>
              <a:lnSpc>
                <a:spcPct val="15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00000"/>
                </a:solidFill>
                <a:uFillTx/>
                <a:latin typeface="Times New Roman"/>
                <a:ea typeface="Times New Roman"/>
              </a:rPr>
              <a:t>Әңгімедегі </a:t>
            </a:r>
            <a:r>
              <a:rPr b="0" lang="kk-KZ" sz="2400" strike="noStrike" u="none">
                <a:solidFill>
                  <a:srgbClr val="000000"/>
                </a:solidFill>
                <a:uFillTx/>
                <a:latin typeface="Times New Roman"/>
                <a:ea typeface="Times New Roman"/>
              </a:rPr>
              <a:t>материалдық және рухани құндылықтарды заманауи тұрғыда салыстырып</a:t>
            </a:r>
            <a:r>
              <a:rPr b="0" lang="ru-RU" sz="2400" strike="noStrike" u="none">
                <a:solidFill>
                  <a:srgbClr val="000000"/>
                </a:solidFill>
                <a:uFillTx/>
                <a:latin typeface="Times New Roman"/>
                <a:ea typeface="Times New Roman"/>
              </a:rPr>
              <a:t>, баға бере отырып авторға хат жаздыңыз.</a:t>
            </a:r>
            <a:endParaRPr b="0" lang="ru-RU" sz="2400" strike="noStrike" u="none">
              <a:solidFill>
                <a:srgbClr val="000000"/>
              </a:solidFill>
              <a:uFillTx/>
              <a:latin typeface="Calibri"/>
            </a:endParaRPr>
          </a:p>
        </p:txBody>
      </p:sp>
    </p:spTree>
  </p:cSld>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15" name="Рисунок 48" descr=""/>
          <p:cNvPicPr/>
          <p:nvPr/>
        </p:nvPicPr>
        <p:blipFill>
          <a:blip r:embed="rId1"/>
          <a:stretch/>
        </p:blipFill>
        <p:spPr>
          <a:xfrm>
            <a:off x="652320" y="7978680"/>
            <a:ext cx="200160" cy="203400"/>
          </a:xfrm>
          <a:prstGeom prst="rect">
            <a:avLst/>
          </a:prstGeom>
          <a:ln w="0">
            <a:noFill/>
          </a:ln>
        </p:spPr>
      </p:pic>
      <p:sp>
        <p:nvSpPr>
          <p:cNvPr id="116" name="object 2"/>
          <p:cNvSpPr/>
          <p:nvPr/>
        </p:nvSpPr>
        <p:spPr>
          <a:xfrm>
            <a:off x="0" y="0"/>
            <a:ext cx="12190320" cy="977760"/>
          </a:xfrm>
          <a:prstGeom prst="pie">
            <a:avLst/>
          </a:prstGeom>
          <a:solidFill>
            <a:srgbClr val="2e77e2"/>
          </a:solidFill>
          <a:ln w="0">
            <a:noFill/>
          </a:ln>
        </p:spPr>
        <p:style>
          <a:lnRef idx="0"/>
          <a:fillRef idx="0"/>
          <a:effectRef idx="0"/>
          <a:fontRef idx="minor"/>
        </p:style>
        <p:txBody>
          <a:bodyPr lIns="0" rIns="0" tIns="0" bIns="0" anchor="t">
            <a:no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 </a:t>
            </a:r>
            <a:endParaRPr b="0" lang="ru-RU" sz="1800" strike="noStrike" u="none">
              <a:solidFill>
                <a:srgbClr val="000000"/>
              </a:solidFill>
              <a:uFillTx/>
              <a:latin typeface="Calibri"/>
            </a:endParaRPr>
          </a:p>
        </p:txBody>
      </p:sp>
      <p:sp>
        <p:nvSpPr>
          <p:cNvPr id="11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1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119" name="Google Shape;77;p1"/>
          <p:cNvCxnSpPr/>
          <p:nvPr/>
        </p:nvCxnSpPr>
        <p:spPr>
          <a:xfrm>
            <a:off x="212400" y="6621120"/>
            <a:ext cx="11729160" cy="26280"/>
          </a:xfrm>
          <a:prstGeom prst="straightConnector1">
            <a:avLst/>
          </a:prstGeom>
          <a:ln w="57240">
            <a:solidFill>
              <a:srgbClr val="33cccc"/>
            </a:solidFill>
            <a:miter/>
          </a:ln>
        </p:spPr>
      </p:cxnSp>
      <p:cxnSp>
        <p:nvCxnSpPr>
          <p:cNvPr id="120" name="Google Shape;78;p1"/>
          <p:cNvCxnSpPr/>
          <p:nvPr/>
        </p:nvCxnSpPr>
        <p:spPr>
          <a:xfrm>
            <a:off x="757080" y="6364080"/>
            <a:ext cx="10694160" cy="37080"/>
          </a:xfrm>
          <a:prstGeom prst="straightConnector1">
            <a:avLst/>
          </a:prstGeom>
          <a:ln w="38160">
            <a:solidFill>
              <a:srgbClr val="4472c4"/>
            </a:solidFill>
            <a:miter/>
          </a:ln>
        </p:spPr>
      </p:cxnSp>
      <p:sp>
        <p:nvSpPr>
          <p:cNvPr id="121" name="Rectangle 10"/>
          <p:cNvSpPr/>
          <p:nvPr/>
        </p:nvSpPr>
        <p:spPr>
          <a:xfrm>
            <a:off x="1692360" y="1441800"/>
            <a:ext cx="9621720" cy="2015280"/>
          </a:xfrm>
          <a:prstGeom prst="rect">
            <a:avLst/>
          </a:prstGeom>
          <a:noFill/>
          <a:ln w="0">
            <a:noFill/>
          </a:ln>
        </p:spPr>
        <p:style>
          <a:lnRef idx="0"/>
          <a:fillRef idx="0"/>
          <a:effectRef idx="0"/>
          <a:fontRef idx="minor"/>
        </p:style>
        <p:txBody>
          <a:bodyPr lIns="90000" rIns="90000" tIns="46800" bIns="46800" anchor="ctr">
            <a:spAutoFit/>
          </a:bodyPr>
          <a:p>
            <a:pPr algn="just">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800" strike="noStrike" u="none">
                <a:solidFill>
                  <a:srgbClr val="000000"/>
                </a:solidFill>
                <a:uFillTx/>
                <a:latin typeface="Times New Roman"/>
                <a:ea typeface="Times New Roman"/>
              </a:rPr>
              <a:t>	</a:t>
            </a:r>
            <a:r>
              <a:rPr b="0" lang="ru-RU" sz="2800" strike="noStrike" u="none">
                <a:solidFill>
                  <a:srgbClr val="000000"/>
                </a:solidFill>
                <a:uFillTx/>
                <a:latin typeface="Times New Roman"/>
                <a:ea typeface="Times New Roman"/>
              </a:rPr>
              <a:t> </a:t>
            </a:r>
            <a:r>
              <a:rPr b="0" lang="ru-RU" sz="2800" strike="noStrike" u="none">
                <a:solidFill>
                  <a:srgbClr val="000000"/>
                </a:solidFill>
                <a:uFillTx/>
                <a:latin typeface="Times New Roman"/>
                <a:ea typeface="Times New Roman"/>
              </a:rPr>
              <a:t>Атом сынақтарынан зардап шеккен полигон құрбандарының өмірін, күллі адамзат қасіретін бейнелейтін басқа да авторлардың  шығармаларын  тауып оқыңыз. </a:t>
            </a:r>
            <a:endParaRPr b="0" lang="ru-RU" sz="2800" strike="noStrike" u="none">
              <a:solidFill>
                <a:srgbClr val="000000"/>
              </a:solidFill>
              <a:uFillTx/>
              <a:latin typeface="Calibri"/>
            </a:endParaRPr>
          </a:p>
        </p:txBody>
      </p:sp>
      <p:sp>
        <p:nvSpPr>
          <p:cNvPr id="122" name="Прямоугольник 10"/>
          <p:cNvSpPr/>
          <p:nvPr/>
        </p:nvSpPr>
        <p:spPr>
          <a:xfrm>
            <a:off x="1159200" y="184320"/>
            <a:ext cx="418356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Қосымша тапсырма: </a:t>
            </a:r>
            <a:endParaRPr b="0" lang="ru-RU" sz="3200" strike="noStrike" u="none">
              <a:solidFill>
                <a:srgbClr val="000000"/>
              </a:solidFill>
              <a:uFillTx/>
              <a:latin typeface="Calibri"/>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6" name="Рисунок 48" descr=""/>
          <p:cNvPicPr/>
          <p:nvPr/>
        </p:nvPicPr>
        <p:blipFill>
          <a:blip r:embed="rId1"/>
          <a:stretch/>
        </p:blipFill>
        <p:spPr>
          <a:xfrm>
            <a:off x="652320" y="7978680"/>
            <a:ext cx="200160" cy="203400"/>
          </a:xfrm>
          <a:prstGeom prst="rect">
            <a:avLst/>
          </a:prstGeom>
          <a:ln w="0">
            <a:noFill/>
          </a:ln>
        </p:spPr>
      </p:pic>
      <p:sp>
        <p:nvSpPr>
          <p:cNvPr id="17"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18"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1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20" name="Google Shape;77;p1"/>
          <p:cNvCxnSpPr/>
          <p:nvPr/>
        </p:nvCxnSpPr>
        <p:spPr>
          <a:xfrm>
            <a:off x="212400" y="6621120"/>
            <a:ext cx="11729160" cy="26280"/>
          </a:xfrm>
          <a:prstGeom prst="straightConnector1">
            <a:avLst/>
          </a:prstGeom>
          <a:ln w="57240">
            <a:solidFill>
              <a:srgbClr val="33cccc"/>
            </a:solidFill>
            <a:miter/>
          </a:ln>
        </p:spPr>
      </p:cxnSp>
      <p:cxnSp>
        <p:nvCxnSpPr>
          <p:cNvPr id="21" name="Google Shape;78;p1"/>
          <p:cNvCxnSpPr/>
          <p:nvPr/>
        </p:nvCxnSpPr>
        <p:spPr>
          <a:xfrm>
            <a:off x="652320" y="3389040"/>
            <a:ext cx="10694160" cy="37080"/>
          </a:xfrm>
          <a:prstGeom prst="straightConnector1">
            <a:avLst/>
          </a:prstGeom>
          <a:ln w="38160">
            <a:solidFill>
              <a:srgbClr val="4472c4"/>
            </a:solidFill>
            <a:miter/>
          </a:ln>
        </p:spPr>
      </p:cxnSp>
      <p:sp>
        <p:nvSpPr>
          <p:cNvPr id="22" name="TextBox 8"/>
          <p:cNvSpPr/>
          <p:nvPr/>
        </p:nvSpPr>
        <p:spPr>
          <a:xfrm>
            <a:off x="1133640" y="25884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Оқу мақсаты:</a:t>
            </a:r>
            <a:endParaRPr b="0" lang="ru-RU" sz="3200" strike="noStrike" u="none">
              <a:solidFill>
                <a:srgbClr val="000000"/>
              </a:solidFill>
              <a:uFillTx/>
              <a:latin typeface="Calibri"/>
            </a:endParaRPr>
          </a:p>
        </p:txBody>
      </p:sp>
      <p:sp>
        <p:nvSpPr>
          <p:cNvPr id="23" name="TextBox 1"/>
          <p:cNvSpPr/>
          <p:nvPr/>
        </p:nvSpPr>
        <p:spPr>
          <a:xfrm>
            <a:off x="1146960" y="3740040"/>
            <a:ext cx="3543120" cy="64260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600" strike="noStrike" u="none">
                <a:solidFill>
                  <a:srgbClr val="000000"/>
                </a:solidFill>
                <a:uFillTx/>
                <a:latin typeface="Times New Roman"/>
                <a:ea typeface="Times New Roman"/>
              </a:rPr>
              <a:t>Сабақ мақсаты:</a:t>
            </a:r>
            <a:endParaRPr b="0" lang="ru-RU" sz="3600" strike="noStrike" u="none">
              <a:solidFill>
                <a:srgbClr val="000000"/>
              </a:solidFill>
              <a:uFillTx/>
              <a:latin typeface="Calibri"/>
            </a:endParaRPr>
          </a:p>
        </p:txBody>
      </p:sp>
      <p:sp>
        <p:nvSpPr>
          <p:cNvPr id="24" name="Прямоугольник 9"/>
          <p:cNvSpPr/>
          <p:nvPr/>
        </p:nvSpPr>
        <p:spPr>
          <a:xfrm>
            <a:off x="1460520" y="1208160"/>
            <a:ext cx="9334440" cy="155736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Б/С 2  шығармадағы материалдық және рухани құндылықтарды заманауи тұрғыда салыстырып, жаңашылдығына баға беру.</a:t>
            </a:r>
            <a:endParaRPr b="0" lang="ru-RU" sz="3200" strike="noStrike" u="none">
              <a:solidFill>
                <a:srgbClr val="000000"/>
              </a:solidFill>
              <a:uFillTx/>
              <a:latin typeface="Calibri"/>
            </a:endParaRPr>
          </a:p>
        </p:txBody>
      </p:sp>
      <p:sp>
        <p:nvSpPr>
          <p:cNvPr id="25" name="Прямоугольник 10"/>
          <p:cNvSpPr/>
          <p:nvPr/>
        </p:nvSpPr>
        <p:spPr>
          <a:xfrm>
            <a:off x="1677960" y="4253040"/>
            <a:ext cx="10045800" cy="1557360"/>
          </a:xfrm>
          <a:prstGeom prst="rect">
            <a:avLst/>
          </a:prstGeom>
          <a:noFill/>
          <a:ln w="0">
            <a:noFill/>
          </a:ln>
        </p:spPr>
        <p:style>
          <a:lnRef idx="0"/>
          <a:fillRef idx="0"/>
          <a:effectRef idx="0"/>
          <a:fontRef idx="minor"/>
        </p:style>
        <p:txBody>
          <a:bodyPr lIns="90000" rIns="90000" tIns="46800" bIns="46800" anchor="t">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 </a:t>
            </a:r>
            <a:r>
              <a:rPr b="0" lang="kk-KZ" sz="3200" strike="noStrike" u="none">
                <a:solidFill>
                  <a:srgbClr val="000000"/>
                </a:solidFill>
                <a:uFillTx/>
                <a:latin typeface="Times New Roman"/>
                <a:ea typeface="Times New Roman"/>
              </a:rPr>
              <a:t>	</a:t>
            </a:r>
            <a:r>
              <a:rPr b="0" lang="kk-KZ" sz="3200" strike="noStrike" u="none">
                <a:solidFill>
                  <a:srgbClr val="000000"/>
                </a:solidFill>
                <a:uFillTx/>
                <a:latin typeface="Times New Roman"/>
                <a:ea typeface="Times New Roman"/>
              </a:rPr>
              <a:t>Оқушылар шығармадағы материалдық және рухани құндылықтарды заманауи тұрғыда салыстырып, жаңашылдығына баға береді.</a:t>
            </a:r>
            <a:endParaRPr b="0" lang="ru-RU" sz="3200" strike="noStrike" u="none">
              <a:solidFill>
                <a:srgbClr val="000000"/>
              </a:solidFill>
              <a:uFillTx/>
              <a:latin typeface="Calibri"/>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6" name="Рисунок 48" descr=""/>
          <p:cNvPicPr/>
          <p:nvPr/>
        </p:nvPicPr>
        <p:blipFill>
          <a:blip r:embed="rId1"/>
          <a:stretch/>
        </p:blipFill>
        <p:spPr>
          <a:xfrm>
            <a:off x="652320" y="7978680"/>
            <a:ext cx="200160" cy="203400"/>
          </a:xfrm>
          <a:prstGeom prst="rect">
            <a:avLst/>
          </a:prstGeom>
          <a:ln w="0">
            <a:noFill/>
          </a:ln>
        </p:spPr>
      </p:pic>
      <p:sp>
        <p:nvSpPr>
          <p:cNvPr id="27"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28"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2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30" name="Google Shape;77;p1"/>
          <p:cNvCxnSpPr/>
          <p:nvPr/>
        </p:nvCxnSpPr>
        <p:spPr>
          <a:xfrm>
            <a:off x="212400" y="6621120"/>
            <a:ext cx="11729160" cy="26280"/>
          </a:xfrm>
          <a:prstGeom prst="straightConnector1">
            <a:avLst/>
          </a:prstGeom>
          <a:ln w="57240">
            <a:solidFill>
              <a:srgbClr val="33cccc"/>
            </a:solidFill>
            <a:miter/>
          </a:ln>
        </p:spPr>
      </p:cxnSp>
      <p:cxnSp>
        <p:nvCxnSpPr>
          <p:cNvPr id="31" name="Google Shape;78;p1"/>
          <p:cNvCxnSpPr/>
          <p:nvPr/>
        </p:nvCxnSpPr>
        <p:spPr>
          <a:xfrm>
            <a:off x="757080" y="6364080"/>
            <a:ext cx="10694160" cy="37080"/>
          </a:xfrm>
          <a:prstGeom prst="straightConnector1">
            <a:avLst/>
          </a:prstGeom>
          <a:ln w="38160">
            <a:solidFill>
              <a:srgbClr val="4472c4"/>
            </a:solidFill>
            <a:miter/>
          </a:ln>
        </p:spPr>
      </p:cxnSp>
      <p:sp>
        <p:nvSpPr>
          <p:cNvPr id="32" name="TextBox 8"/>
          <p:cNvSpPr/>
          <p:nvPr/>
        </p:nvSpPr>
        <p:spPr>
          <a:xfrm>
            <a:off x="1282680" y="1992240"/>
            <a:ext cx="184320" cy="3700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33" name="TextBox 9"/>
          <p:cNvSpPr/>
          <p:nvPr/>
        </p:nvSpPr>
        <p:spPr>
          <a:xfrm>
            <a:off x="1133640" y="258840"/>
            <a:ext cx="571788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Бағалау </a:t>
            </a:r>
            <a:r>
              <a:rPr b="1" lang="kk-KZ" sz="3200" strike="noStrike" u="none">
                <a:solidFill>
                  <a:srgbClr val="ffffff"/>
                </a:solidFill>
                <a:uFillTx/>
                <a:latin typeface="Times New Roman"/>
                <a:ea typeface="Times New Roman"/>
              </a:rPr>
              <a:t>критерийлері: </a:t>
            </a:r>
            <a:endParaRPr b="0" lang="ru-RU" sz="3200" strike="noStrike" u="none">
              <a:solidFill>
                <a:srgbClr val="000000"/>
              </a:solidFill>
              <a:uFillTx/>
              <a:latin typeface="Calibri"/>
            </a:endParaRPr>
          </a:p>
        </p:txBody>
      </p:sp>
      <p:sp>
        <p:nvSpPr>
          <p:cNvPr id="34" name="Rectangle 10"/>
          <p:cNvSpPr/>
          <p:nvPr/>
        </p:nvSpPr>
        <p:spPr>
          <a:xfrm>
            <a:off x="450720" y="1549440"/>
            <a:ext cx="11190240" cy="4483080"/>
          </a:xfrm>
          <a:prstGeom prst="rect">
            <a:avLst/>
          </a:prstGeom>
          <a:noFill/>
          <a:ln w="0">
            <a:noFill/>
          </a:ln>
        </p:spPr>
        <p:style>
          <a:lnRef idx="0"/>
          <a:fillRef idx="0"/>
          <a:effectRef idx="0"/>
          <a:fontRef idx="minor"/>
        </p:style>
        <p:txBody>
          <a:bodyPr lIns="90000" rIns="90000" tIns="46800" bIns="46800" anchor="ctr">
            <a:spAutoFit/>
          </a:bodyPr>
          <a:p>
            <a:pPr>
              <a:lnSpc>
                <a:spcPct val="15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 </a:t>
            </a:r>
            <a:r>
              <a:rPr b="0" lang="kk-KZ" sz="3200" strike="noStrike" u="none">
                <a:solidFill>
                  <a:srgbClr val="000000"/>
                </a:solidFill>
                <a:uFillTx/>
                <a:latin typeface="Times New Roman"/>
                <a:ea typeface="Times New Roman"/>
              </a:rPr>
              <a:t>Шығармадағы қ</a:t>
            </a:r>
            <a:r>
              <a:rPr b="0" lang="ru-RU" sz="3200" strike="noStrike" u="none">
                <a:solidFill>
                  <a:srgbClr val="000000"/>
                </a:solidFill>
                <a:uFillTx/>
                <a:latin typeface="Times New Roman"/>
                <a:ea typeface="Times New Roman"/>
              </a:rPr>
              <a:t>ұндылықтарды іріктеп, екі бағанға жазады.</a:t>
            </a:r>
            <a:endParaRPr b="0" lang="ru-RU" sz="3200" strike="noStrike" u="none">
              <a:solidFill>
                <a:srgbClr val="000000"/>
              </a:solidFill>
              <a:uFillTx/>
              <a:latin typeface="Calibri"/>
            </a:endParaRPr>
          </a:p>
          <a:p>
            <a:pPr>
              <a:lnSpc>
                <a:spcPct val="15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Times New Roman"/>
                <a:ea typeface="Times New Roman"/>
              </a:rPr>
              <a:t>Шығармадан кейіпкердің бойындағы  рухани құндылықтар берілген үзінділерді теріп жазып, сипаттама береді</a:t>
            </a:r>
            <a:r>
              <a:rPr b="0" lang="kk-KZ" sz="3200" strike="noStrike" u="none">
                <a:solidFill>
                  <a:srgbClr val="000000"/>
                </a:solidFill>
                <a:uFillTx/>
                <a:latin typeface="Times New Roman"/>
                <a:ea typeface="Times New Roman"/>
              </a:rPr>
              <a:t>;  </a:t>
            </a:r>
            <a:endParaRPr b="0" lang="ru-RU" sz="3200" strike="noStrike" u="none">
              <a:solidFill>
                <a:srgbClr val="000000"/>
              </a:solidFill>
              <a:uFillTx/>
              <a:latin typeface="Calibri"/>
            </a:endParaRPr>
          </a:p>
          <a:p>
            <a:pPr>
              <a:lnSpc>
                <a:spcPct val="150000"/>
              </a:lnSpc>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3200" strike="noStrike" u="none">
                <a:solidFill>
                  <a:srgbClr val="000000"/>
                </a:solidFill>
                <a:uFillTx/>
                <a:latin typeface="Times New Roman"/>
                <a:ea typeface="Times New Roman"/>
              </a:rPr>
              <a:t>Әңгімедегі </a:t>
            </a:r>
            <a:r>
              <a:rPr b="0" lang="kk-KZ" sz="3200" strike="noStrike" u="none">
                <a:solidFill>
                  <a:srgbClr val="000000"/>
                </a:solidFill>
                <a:uFillTx/>
                <a:latin typeface="Times New Roman"/>
                <a:ea typeface="Times New Roman"/>
              </a:rPr>
              <a:t>материалдық және рухани құндылықтарды заманауи тұрғыда салыстырып</a:t>
            </a:r>
            <a:r>
              <a:rPr b="0" lang="ru-RU" sz="3200" strike="noStrike" u="none">
                <a:solidFill>
                  <a:srgbClr val="000000"/>
                </a:solidFill>
                <a:uFillTx/>
                <a:latin typeface="Times New Roman"/>
                <a:ea typeface="Times New Roman"/>
              </a:rPr>
              <a:t>, баға бере отырып авторға хат жазады.</a:t>
            </a:r>
            <a:endParaRPr b="0" lang="ru-RU" sz="3200" strike="noStrike" u="none">
              <a:solidFill>
                <a:srgbClr val="000000"/>
              </a:solidFill>
              <a:uFillTx/>
              <a:latin typeface="Calibri"/>
            </a:endParaRPr>
          </a:p>
        </p:txBody>
      </p:sp>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5" name="Рисунок 48" descr=""/>
          <p:cNvPicPr/>
          <p:nvPr/>
        </p:nvPicPr>
        <p:blipFill>
          <a:blip r:embed="rId1"/>
          <a:stretch/>
        </p:blipFill>
        <p:spPr>
          <a:xfrm>
            <a:off x="652320" y="7978680"/>
            <a:ext cx="200160" cy="203400"/>
          </a:xfrm>
          <a:prstGeom prst="rect">
            <a:avLst/>
          </a:prstGeom>
          <a:ln w="0">
            <a:noFill/>
          </a:ln>
        </p:spPr>
      </p:pic>
      <p:sp>
        <p:nvSpPr>
          <p:cNvPr id="36" name="object 2"/>
          <p:cNvSpPr/>
          <p:nvPr/>
        </p:nvSpPr>
        <p:spPr>
          <a:xfrm>
            <a:off x="1440" y="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Calibri"/>
              </a:rPr>
              <a:t>                               </a:t>
            </a:r>
            <a:endParaRPr b="0" lang="ru-RU" sz="1800" strike="noStrike" u="none">
              <a:solidFill>
                <a:srgbClr val="000000"/>
              </a:solidFill>
              <a:uFillTx/>
              <a:latin typeface="Calibri"/>
            </a:endParaRPr>
          </a:p>
        </p:txBody>
      </p:sp>
      <p:sp>
        <p:nvSpPr>
          <p:cNvPr id="3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3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39" name="Google Shape;77;p1"/>
          <p:cNvCxnSpPr/>
          <p:nvPr/>
        </p:nvCxnSpPr>
        <p:spPr>
          <a:xfrm>
            <a:off x="212400" y="6621120"/>
            <a:ext cx="11729160" cy="26280"/>
          </a:xfrm>
          <a:prstGeom prst="straightConnector1">
            <a:avLst/>
          </a:prstGeom>
          <a:ln w="57240">
            <a:solidFill>
              <a:srgbClr val="33cccc"/>
            </a:solidFill>
            <a:miter/>
          </a:ln>
        </p:spPr>
      </p:cxnSp>
      <p:cxnSp>
        <p:nvCxnSpPr>
          <p:cNvPr id="40" name="Google Shape;78;p1"/>
          <p:cNvCxnSpPr/>
          <p:nvPr/>
        </p:nvCxnSpPr>
        <p:spPr>
          <a:xfrm>
            <a:off x="757080" y="6364080"/>
            <a:ext cx="10694160" cy="37080"/>
          </a:xfrm>
          <a:prstGeom prst="straightConnector1">
            <a:avLst/>
          </a:prstGeom>
          <a:ln w="38160">
            <a:solidFill>
              <a:srgbClr val="4472c4"/>
            </a:solidFill>
            <a:miter/>
          </a:ln>
        </p:spPr>
      </p:cxnSp>
      <p:sp>
        <p:nvSpPr>
          <p:cNvPr id="41" name="Rectangle 9"/>
          <p:cNvSpPr/>
          <p:nvPr/>
        </p:nvSpPr>
        <p:spPr>
          <a:xfrm>
            <a:off x="4435560" y="1839240"/>
            <a:ext cx="7437240" cy="3936600"/>
          </a:xfrm>
          <a:prstGeom prst="rect">
            <a:avLst/>
          </a:prstGeom>
          <a:noFill/>
          <a:ln w="0">
            <a:noFill/>
          </a:ln>
        </p:spPr>
        <p:style>
          <a:lnRef idx="0"/>
          <a:fillRef idx="0"/>
          <a:effectRef idx="0"/>
          <a:fontRef idx="minor"/>
        </p:style>
        <p:txBody>
          <a:bodyPr lIns="90000" rIns="90000" tIns="46800" bIns="46800" anchor="ctr">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Times New Roman"/>
              </a:rPr>
              <a:t>      </a:t>
            </a:r>
            <a:r>
              <a:rPr b="0" lang="ru-RU" sz="2800" strike="noStrike" u="none">
                <a:solidFill>
                  <a:srgbClr val="000000"/>
                </a:solidFill>
                <a:uFillTx/>
                <a:latin typeface="Times New Roman"/>
                <a:ea typeface="Times New Roman"/>
              </a:rPr>
              <a:t>Роза Мұқанова шығармаларын адамның жанына үңілуден туындатады. Адамның жаны үлкен қасіретте барынша ашылады. Роза адам қолымен жасалған хайуани қасіреттен адами мағына іздейді. Сезімге тиетін деталдар табады.</a:t>
            </a:r>
            <a:endParaRPr b="0" lang="ru-RU" sz="2800" strike="noStrike" u="none">
              <a:solidFill>
                <a:srgbClr val="000000"/>
              </a:solidFill>
              <a:uFillTx/>
              <a:latin typeface="Calibri"/>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Times New Roman"/>
                <a:ea typeface="Times New Roman"/>
              </a:rPr>
              <a:t> </a:t>
            </a:r>
            <a:br>
              <a:rPr sz="2800"/>
            </a:br>
            <a:r>
              <a:rPr b="0" lang="ru-RU" sz="2800" strike="noStrike" u="none">
                <a:solidFill>
                  <a:srgbClr val="000000"/>
                </a:solidFill>
                <a:uFillTx/>
                <a:latin typeface="Times New Roman"/>
                <a:ea typeface="Times New Roman"/>
              </a:rPr>
              <a:t> </a:t>
            </a:r>
            <a:r>
              <a:rPr b="0" lang="ru-RU" sz="2800" strike="noStrike" u="none">
                <a:solidFill>
                  <a:srgbClr val="000000"/>
                </a:solidFill>
                <a:uFillTx/>
                <a:latin typeface="Times New Roman"/>
                <a:ea typeface="Times New Roman"/>
              </a:rPr>
              <a:t>Жүсіпбек Қорғасбек</a:t>
            </a:r>
            <a:endParaRPr b="0" lang="ru-RU" sz="2800" strike="noStrike" u="none">
              <a:solidFill>
                <a:srgbClr val="000000"/>
              </a:solidFill>
              <a:uFillTx/>
              <a:latin typeface="Calibri"/>
            </a:endParaRPr>
          </a:p>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2800" strike="noStrike" u="none">
              <a:solidFill>
                <a:srgbClr val="000000"/>
              </a:solidFill>
              <a:uFillTx/>
              <a:latin typeface="Calibri"/>
            </a:endParaRPr>
          </a:p>
        </p:txBody>
      </p:sp>
      <p:sp>
        <p:nvSpPr>
          <p:cNvPr id="42" name="Прямоугольник 9"/>
          <p:cNvSpPr/>
          <p:nvPr/>
        </p:nvSpPr>
        <p:spPr>
          <a:xfrm>
            <a:off x="1087200" y="201600"/>
            <a:ext cx="337860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Сабаққа кіріспе: </a:t>
            </a:r>
            <a:endParaRPr b="0" lang="ru-RU" sz="3200" strike="noStrike" u="none">
              <a:solidFill>
                <a:srgbClr val="000000"/>
              </a:solidFill>
              <a:uFillTx/>
              <a:latin typeface="Calibri"/>
            </a:endParaRPr>
          </a:p>
        </p:txBody>
      </p:sp>
      <p:pic>
        <p:nvPicPr>
          <p:cNvPr id="43" name="Picture 12" descr="Роза Мұқанова | Әдебиет порталы"/>
          <p:cNvPicPr/>
          <p:nvPr/>
        </p:nvPicPr>
        <p:blipFill>
          <a:blip r:embed="rId2"/>
          <a:stretch/>
        </p:blipFill>
        <p:spPr>
          <a:xfrm>
            <a:off x="826920" y="1225440"/>
            <a:ext cx="3333960" cy="4276800"/>
          </a:xfrm>
          <a:prstGeom prst="rect">
            <a:avLst/>
          </a:prstGeom>
          <a:ln w="0">
            <a:noFill/>
          </a:ln>
        </p:spPr>
      </p:pic>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4" name="Рисунок 48" descr=""/>
          <p:cNvPicPr/>
          <p:nvPr/>
        </p:nvPicPr>
        <p:blipFill>
          <a:blip r:embed="rId1"/>
          <a:stretch/>
        </p:blipFill>
        <p:spPr>
          <a:xfrm>
            <a:off x="652320" y="7978680"/>
            <a:ext cx="200160" cy="203400"/>
          </a:xfrm>
          <a:prstGeom prst="rect">
            <a:avLst/>
          </a:prstGeom>
          <a:ln w="0">
            <a:noFill/>
          </a:ln>
        </p:spPr>
      </p:pic>
      <p:sp>
        <p:nvSpPr>
          <p:cNvPr id="45"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46"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pic>
        <p:nvPicPr>
          <p:cNvPr id="47" name="Схема 8" descr=""/>
          <p:cNvPicPr/>
          <p:nvPr/>
        </p:nvPicPr>
        <p:blipFill>
          <a:blip r:embed="rId2"/>
          <a:stretch/>
        </p:blipFill>
        <p:spPr>
          <a:xfrm>
            <a:off x="-6480" y="182520"/>
            <a:ext cx="12204720" cy="6870600"/>
          </a:xfrm>
          <a:prstGeom prst="rect">
            <a:avLst/>
          </a:prstGeom>
          <a:ln w="0">
            <a:noFill/>
          </a:ln>
        </p:spPr>
      </p:pic>
      <p:sp>
        <p:nvSpPr>
          <p:cNvPr id="48" name="object 2"/>
          <p:cNvSpPr/>
          <p:nvPr/>
        </p:nvSpPr>
        <p:spPr>
          <a:xfrm>
            <a:off x="0" y="0"/>
            <a:ext cx="1219032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Calibri"/>
              </a:rPr>
              <a:t>                               </a:t>
            </a:r>
            <a:endParaRPr b="0" lang="ru-RU" sz="1800" strike="noStrike" u="none">
              <a:solidFill>
                <a:srgbClr val="000000"/>
              </a:solidFill>
              <a:uFillTx/>
              <a:latin typeface="Calibri"/>
            </a:endParaRPr>
          </a:p>
        </p:txBody>
      </p:sp>
      <p:sp>
        <p:nvSpPr>
          <p:cNvPr id="49" name="Скругленный прямоугольник 20"/>
          <p:cNvSpPr/>
          <p:nvPr/>
        </p:nvSpPr>
        <p:spPr>
          <a:xfrm>
            <a:off x="395280" y="3384720"/>
            <a:ext cx="4654440" cy="3098520"/>
          </a:xfrm>
          <a:prstGeom prst="roundRect">
            <a:avLst>
              <a:gd name="adj" fmla="val 23333"/>
            </a:avLst>
          </a:prstGeom>
          <a:gradFill rotWithShape="0">
            <a:gsLst>
              <a:gs pos="0">
                <a:srgbClr val="b1cbe9"/>
              </a:gs>
              <a:gs pos="100000">
                <a:srgbClr val="92b9e4"/>
              </a:gs>
            </a:gsLst>
            <a:lin ang="5400000"/>
          </a:gradFill>
          <a:ln w="6480">
            <a:solidFill>
              <a:srgbClr val="5b9bd5"/>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Адамдардың бойында қалыптасқан имандылық қадір-қасиеттер рухани құндылықтарға</a:t>
            </a:r>
            <a:r>
              <a:rPr b="0" lang="en-US" sz="2400" strike="noStrike" u="none">
                <a:solidFill>
                  <a:srgbClr val="000000"/>
                </a:solidFill>
                <a:uFillTx/>
                <a:latin typeface="Times New Roman"/>
                <a:ea typeface="Times New Roman"/>
              </a:rPr>
              <a:t> </a:t>
            </a:r>
            <a:r>
              <a:rPr b="0" lang="kk-KZ" sz="2400" strike="noStrike" u="none">
                <a:solidFill>
                  <a:srgbClr val="000000"/>
                </a:solidFill>
                <a:uFillTx/>
                <a:latin typeface="Times New Roman"/>
                <a:ea typeface="Times New Roman"/>
              </a:rPr>
              <a:t>жатады. </a:t>
            </a:r>
            <a:endParaRPr b="0" lang="ru-RU" sz="2400" strike="noStrike" u="none">
              <a:solidFill>
                <a:srgbClr val="000000"/>
              </a:solidFill>
              <a:uFillTx/>
              <a:latin typeface="Calibri"/>
            </a:endParaRPr>
          </a:p>
        </p:txBody>
      </p:sp>
      <p:sp>
        <p:nvSpPr>
          <p:cNvPr id="50" name="Скругленный прямоугольник 21"/>
          <p:cNvSpPr/>
          <p:nvPr/>
        </p:nvSpPr>
        <p:spPr>
          <a:xfrm>
            <a:off x="7205760" y="3251160"/>
            <a:ext cx="4654440" cy="3040200"/>
          </a:xfrm>
          <a:prstGeom prst="roundRect">
            <a:avLst>
              <a:gd name="adj" fmla="val 16667"/>
            </a:avLst>
          </a:prstGeom>
          <a:gradFill rotWithShape="0">
            <a:gsLst>
              <a:gs pos="0">
                <a:srgbClr val="b1cbe9"/>
              </a:gs>
              <a:gs pos="100000">
                <a:srgbClr val="92b9e4"/>
              </a:gs>
            </a:gsLst>
            <a:lin ang="5400000"/>
          </a:gradFill>
          <a:ln w="6480">
            <a:solidFill>
              <a:srgbClr val="5b9bd5"/>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Адамдардың қолымен жасалған тұтыну заттары мен кәсібі материалдық құндылықтарға жатады. </a:t>
            </a:r>
            <a:endParaRPr b="0" lang="ru-RU" sz="2400" strike="noStrike" u="none">
              <a:solidFill>
                <a:srgbClr val="000000"/>
              </a:solidFill>
              <a:uFillTx/>
              <a:latin typeface="Calibri"/>
            </a:endParaRPr>
          </a:p>
        </p:txBody>
      </p:sp>
      <p:sp>
        <p:nvSpPr>
          <p:cNvPr id="51" name="Выноска со стрелкой вниз 46"/>
          <p:cNvSpPr/>
          <p:nvPr/>
        </p:nvSpPr>
        <p:spPr>
          <a:xfrm>
            <a:off x="1733400" y="1077840"/>
            <a:ext cx="8680680" cy="2538360"/>
          </a:xfrm>
          <a:prstGeom prst="downArrowCallout">
            <a:avLst>
              <a:gd name="adj1" fmla="val -19543"/>
              <a:gd name="adj2" fmla="val 24999"/>
              <a:gd name="adj3" fmla="val 25000"/>
              <a:gd name="adj4" fmla="val 64977"/>
            </a:avLst>
          </a:prstGeom>
          <a:gradFill rotWithShape="0">
            <a:gsLst>
              <a:gs pos="0">
                <a:srgbClr val="f7bda4"/>
              </a:gs>
              <a:gs pos="100000">
                <a:srgbClr val="f8a581"/>
              </a:gs>
            </a:gsLst>
            <a:lin ang="5400000"/>
          </a:gradFill>
          <a:ln w="6480">
            <a:solidFill>
              <a:srgbClr val="ed7d31"/>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000" strike="noStrike" u="none">
                <a:solidFill>
                  <a:srgbClr val="000000"/>
                </a:solidFill>
                <a:uFillTx/>
                <a:latin typeface="Times New Roman"/>
                <a:ea typeface="Times New Roman"/>
              </a:rPr>
              <a:t>Құндылықтар – бұл қандай да бір нәрсенің мәнділігі, маңыздылығы, қалаулылығы, пайдалылығы және қымбаттылығы. Белгілі бір ұлтқа, ұлт азаматына тән зат, адами қадір-қасиет, яғни халық ғасырлар бойы жинақтаған рухани және материалдық құндылықтар. </a:t>
            </a:r>
            <a:endParaRPr b="0" lang="ru-RU" sz="2000" strike="noStrike" u="none">
              <a:solidFill>
                <a:srgbClr val="000000"/>
              </a:solidFill>
              <a:uFillTx/>
              <a:latin typeface="Calibri"/>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2" name="Рисунок 48" descr=""/>
          <p:cNvPicPr/>
          <p:nvPr/>
        </p:nvPicPr>
        <p:blipFill>
          <a:blip r:embed="rId1"/>
          <a:stretch/>
        </p:blipFill>
        <p:spPr>
          <a:xfrm>
            <a:off x="652320" y="7978680"/>
            <a:ext cx="200160" cy="203400"/>
          </a:xfrm>
          <a:prstGeom prst="rect">
            <a:avLst/>
          </a:prstGeom>
          <a:ln w="0">
            <a:noFill/>
          </a:ln>
        </p:spPr>
      </p:pic>
      <p:sp>
        <p:nvSpPr>
          <p:cNvPr id="53"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54"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5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56" name="Google Shape;77;p1"/>
          <p:cNvCxnSpPr/>
          <p:nvPr/>
        </p:nvCxnSpPr>
        <p:spPr>
          <a:xfrm>
            <a:off x="212400" y="6621120"/>
            <a:ext cx="11729160" cy="26280"/>
          </a:xfrm>
          <a:prstGeom prst="straightConnector1">
            <a:avLst/>
          </a:prstGeom>
          <a:ln w="57240">
            <a:solidFill>
              <a:srgbClr val="33cccc"/>
            </a:solidFill>
            <a:miter/>
          </a:ln>
        </p:spPr>
      </p:cxnSp>
      <p:cxnSp>
        <p:nvCxnSpPr>
          <p:cNvPr id="57" name="Google Shape;78;p1"/>
          <p:cNvCxnSpPr/>
          <p:nvPr/>
        </p:nvCxnSpPr>
        <p:spPr>
          <a:xfrm>
            <a:off x="757080" y="6364080"/>
            <a:ext cx="10694160" cy="37080"/>
          </a:xfrm>
          <a:prstGeom prst="straightConnector1">
            <a:avLst/>
          </a:prstGeom>
          <a:ln w="38160">
            <a:solidFill>
              <a:srgbClr val="4472c4"/>
            </a:solidFill>
            <a:miter/>
          </a:ln>
        </p:spPr>
      </p:cxnSp>
      <p:sp>
        <p:nvSpPr>
          <p:cNvPr id="58" name="TextBox 8"/>
          <p:cNvSpPr/>
          <p:nvPr/>
        </p:nvSpPr>
        <p:spPr>
          <a:xfrm>
            <a:off x="1133640" y="2728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1-т</a:t>
            </a:r>
            <a:r>
              <a:rPr b="1" lang="kk-KZ" sz="3200" strike="noStrike" u="none">
                <a:solidFill>
                  <a:srgbClr val="ffffff"/>
                </a:solidFill>
                <a:uFillTx/>
                <a:latin typeface="Times New Roman"/>
                <a:ea typeface="Times New Roman"/>
              </a:rPr>
              <a:t>апсырма</a:t>
            </a:r>
            <a:endParaRPr b="0" lang="ru-RU" sz="3200" strike="noStrike" u="none">
              <a:solidFill>
                <a:srgbClr val="000000"/>
              </a:solidFill>
              <a:uFillTx/>
              <a:latin typeface="Calibri"/>
            </a:endParaRPr>
          </a:p>
        </p:txBody>
      </p:sp>
      <p:sp>
        <p:nvSpPr>
          <p:cNvPr id="59" name="Rectangle 10"/>
          <p:cNvSpPr/>
          <p:nvPr/>
        </p:nvSpPr>
        <p:spPr>
          <a:xfrm>
            <a:off x="673200" y="1160640"/>
            <a:ext cx="10531440" cy="459720"/>
          </a:xfrm>
          <a:prstGeom prst="rect">
            <a:avLst/>
          </a:prstGeom>
          <a:noFill/>
          <a:ln w="0">
            <a:noFill/>
          </a:ln>
        </p:spPr>
        <p:style>
          <a:lnRef idx="0"/>
          <a:fillRef idx="0"/>
          <a:effectRef idx="0"/>
          <a:fontRef idx="minor"/>
        </p:style>
        <p:txBody>
          <a:bodyPr lIns="90000" rIns="90000" tIns="46800" bIns="46800" anchor="ctr">
            <a:sp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 </a:t>
            </a:r>
            <a:r>
              <a:rPr b="1" lang="kk-KZ" sz="2400" strike="noStrike" u="none">
                <a:solidFill>
                  <a:srgbClr val="000000"/>
                </a:solidFill>
                <a:uFillTx/>
                <a:latin typeface="Times New Roman"/>
                <a:ea typeface="Times New Roman"/>
              </a:rPr>
              <a:t>Шығармадағы қ</a:t>
            </a:r>
            <a:r>
              <a:rPr b="1" lang="ru-RU" sz="2400" strike="noStrike" u="none">
                <a:solidFill>
                  <a:srgbClr val="000000"/>
                </a:solidFill>
                <a:uFillTx/>
                <a:latin typeface="Times New Roman"/>
                <a:ea typeface="Times New Roman"/>
              </a:rPr>
              <a:t>ұндылықтарды іріктеп, екі бағанға жазыңыз.</a:t>
            </a:r>
            <a:endParaRPr b="0" lang="ru-RU" sz="2400" strike="noStrike" u="none">
              <a:solidFill>
                <a:srgbClr val="000000"/>
              </a:solidFill>
              <a:uFillTx/>
              <a:latin typeface="Calibri"/>
            </a:endParaRPr>
          </a:p>
        </p:txBody>
      </p:sp>
      <p:sp>
        <p:nvSpPr>
          <p:cNvPr id="60" name="Прямоугольник 11"/>
          <p:cNvSpPr/>
          <p:nvPr/>
        </p:nvSpPr>
        <p:spPr>
          <a:xfrm>
            <a:off x="1751040" y="4357800"/>
            <a:ext cx="9180360" cy="1739880"/>
          </a:xfrm>
          <a:prstGeom prst="rect">
            <a:avLst/>
          </a:prstGeom>
          <a:noFill/>
          <a:ln w="0">
            <a:noFill/>
          </a:ln>
        </p:spPr>
        <p:style>
          <a:lnRef idx="0"/>
          <a:fillRef idx="0"/>
          <a:effectRef idx="0"/>
          <a:fontRef idx="minor"/>
        </p:style>
        <p:txBody>
          <a:bodyPr lIns="90000" rIns="90000" tIns="46800" bIns="46800" anchor="t">
            <a:spAutoFit/>
          </a:bodyPr>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rPr>
              <a:t>Дескрипторы:</a:t>
            </a:r>
            <a:endParaRPr b="0" lang="ru-RU" sz="2400" strike="noStrike" u="none">
              <a:solidFill>
                <a:srgbClr val="000000"/>
              </a:solidFill>
              <a:uFillTx/>
              <a:latin typeface="Calibri"/>
            </a:endParaRPr>
          </a:p>
          <a:p>
            <a:pPr>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Шығарма мазмұнын түсініп оқиды;</a:t>
            </a:r>
            <a:endParaRPr b="0" lang="ru-RU" sz="2400" strike="noStrike" u="none">
              <a:solidFill>
                <a:srgbClr val="000000"/>
              </a:solidFill>
              <a:uFillTx/>
              <a:latin typeface="Calibri"/>
            </a:endParaRPr>
          </a:p>
          <a:p>
            <a:pPr>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Шығармадағы құндылықтарды анықтай алады;</a:t>
            </a:r>
            <a:endParaRPr b="0" lang="ru-RU" sz="2400" strike="noStrike" u="none">
              <a:solidFill>
                <a:srgbClr val="000000"/>
              </a:solidFill>
              <a:uFillTx/>
              <a:latin typeface="Calibri"/>
            </a:endParaRPr>
          </a:p>
          <a:p>
            <a:pPr>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400" strike="noStrike" u="none">
                <a:solidFill>
                  <a:srgbClr val="000000"/>
                </a:solidFill>
                <a:uFillTx/>
                <a:latin typeface="Times New Roman"/>
                <a:ea typeface="Times New Roman"/>
              </a:rPr>
              <a:t>Құндылықтарды іріктеп, екі бағанға жазады.</a:t>
            </a:r>
            <a:endParaRPr b="0" lang="ru-RU" sz="2400" strike="noStrike" u="none">
              <a:solidFill>
                <a:srgbClr val="000000"/>
              </a:solidFill>
              <a:uFillTx/>
              <a:latin typeface="Calibri"/>
            </a:endParaRPr>
          </a:p>
        </p:txBody>
      </p:sp>
      <p:graphicFrame>
        <p:nvGraphicFramePr>
          <p:cNvPr id="61" name=""/>
          <p:cNvGraphicFramePr/>
          <p:nvPr/>
        </p:nvGraphicFramePr>
        <p:xfrm>
          <a:off x="777960" y="2316240"/>
          <a:ext cx="10672560" cy="914400"/>
        </p:xfrm>
        <a:graphic>
          <a:graphicData uri="http://schemas.openxmlformats.org/drawingml/2006/table">
            <a:tbl>
              <a:tblPr/>
              <a:tblGrid>
                <a:gridCol w="5335560"/>
                <a:gridCol w="5337000"/>
              </a:tblGrid>
              <a:tr h="459720">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Times New Roman"/>
                          <a:ea typeface="Times New Roman"/>
                        </a:rPr>
                        <a:t>Материалдық құндылықтар</a:t>
                      </a:r>
                      <a:endParaRPr b="0" lang="ru-RU" sz="24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5b9bd5"/>
                    </a:solidFill>
                  </a:tcPr>
                </a:tc>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Times New Roman"/>
                          <a:ea typeface="Times New Roman"/>
                        </a:rPr>
                        <a:t>Рухани құндылықтар</a:t>
                      </a:r>
                      <a:endParaRPr b="0" lang="ru-RU" sz="24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5b9bd5"/>
                    </a:solidFill>
                  </a:tcPr>
                </a:tc>
              </a:tr>
              <a:tr h="459720">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d2deef"/>
                    </a:solidFill>
                  </a:tcPr>
                </a:tc>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d2deef"/>
                    </a:solidFill>
                  </a:tcPr>
                </a:tc>
              </a:tr>
            </a:tbl>
          </a:graphicData>
        </a:graphic>
      </p:graphicFrame>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2" name="Рисунок 48" descr=""/>
          <p:cNvPicPr/>
          <p:nvPr/>
        </p:nvPicPr>
        <p:blipFill>
          <a:blip r:embed="rId1"/>
          <a:stretch/>
        </p:blipFill>
        <p:spPr>
          <a:xfrm>
            <a:off x="652320" y="7978680"/>
            <a:ext cx="200160" cy="203400"/>
          </a:xfrm>
          <a:prstGeom prst="rect">
            <a:avLst/>
          </a:prstGeom>
          <a:ln w="0">
            <a:noFill/>
          </a:ln>
        </p:spPr>
      </p:pic>
      <p:sp>
        <p:nvSpPr>
          <p:cNvPr id="63" name="object 2"/>
          <p:cNvSpPr/>
          <p:nvPr/>
        </p:nvSpPr>
        <p:spPr>
          <a:xfrm>
            <a:off x="1440" y="-12600"/>
            <a:ext cx="12190680" cy="9777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64"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6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cxnSp>
        <p:nvCxnSpPr>
          <p:cNvPr id="66" name="Google Shape;77;p1"/>
          <p:cNvCxnSpPr/>
          <p:nvPr/>
        </p:nvCxnSpPr>
        <p:spPr>
          <a:xfrm>
            <a:off x="212400" y="6621120"/>
            <a:ext cx="11729160" cy="26280"/>
          </a:xfrm>
          <a:prstGeom prst="straightConnector1">
            <a:avLst/>
          </a:prstGeom>
          <a:ln w="57240">
            <a:solidFill>
              <a:srgbClr val="33cccc"/>
            </a:solidFill>
            <a:miter/>
          </a:ln>
        </p:spPr>
      </p:cxnSp>
      <p:cxnSp>
        <p:nvCxnSpPr>
          <p:cNvPr id="67" name="Google Shape;78;p1"/>
          <p:cNvCxnSpPr/>
          <p:nvPr/>
        </p:nvCxnSpPr>
        <p:spPr>
          <a:xfrm>
            <a:off x="757080" y="6364080"/>
            <a:ext cx="10694160" cy="37080"/>
          </a:xfrm>
          <a:prstGeom prst="straightConnector1">
            <a:avLst/>
          </a:prstGeom>
          <a:ln w="57240">
            <a:solidFill>
              <a:srgbClr val="0070c0"/>
            </a:solidFill>
            <a:miter/>
          </a:ln>
        </p:spPr>
      </p:cxnSp>
      <p:sp>
        <p:nvSpPr>
          <p:cNvPr id="68" name="TextBox 8"/>
          <p:cNvSpPr/>
          <p:nvPr/>
        </p:nvSpPr>
        <p:spPr>
          <a:xfrm>
            <a:off x="1133640" y="27288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3200" strike="noStrike" u="none">
                <a:solidFill>
                  <a:srgbClr val="ffffff"/>
                </a:solidFill>
                <a:uFillTx/>
                <a:latin typeface="Times New Roman"/>
                <a:ea typeface="Times New Roman"/>
              </a:rPr>
              <a:t>Өзіңізді тексеріңіз!</a:t>
            </a:r>
            <a:endParaRPr b="0" lang="ru-RU" sz="3200" strike="noStrike" u="none">
              <a:solidFill>
                <a:srgbClr val="000000"/>
              </a:solidFill>
              <a:uFillTx/>
              <a:latin typeface="Calibri"/>
            </a:endParaRPr>
          </a:p>
        </p:txBody>
      </p:sp>
      <p:graphicFrame>
        <p:nvGraphicFramePr>
          <p:cNvPr id="69" name=""/>
          <p:cNvGraphicFramePr/>
          <p:nvPr/>
        </p:nvGraphicFramePr>
        <p:xfrm>
          <a:off x="682560" y="2101680"/>
          <a:ext cx="10672920" cy="1787760"/>
        </p:xfrm>
        <a:graphic>
          <a:graphicData uri="http://schemas.openxmlformats.org/drawingml/2006/table">
            <a:tbl>
              <a:tblPr/>
              <a:tblGrid>
                <a:gridCol w="5335560"/>
                <a:gridCol w="5337360"/>
              </a:tblGrid>
              <a:tr h="893880">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800" strike="noStrike" u="none">
                          <a:solidFill>
                            <a:srgbClr val="000000"/>
                          </a:solidFill>
                          <a:uFillTx/>
                          <a:latin typeface="Times New Roman"/>
                          <a:ea typeface="Times New Roman"/>
                        </a:rPr>
                        <a:t>Материалдық құндылықтар</a:t>
                      </a:r>
                      <a:endParaRPr b="0" lang="ru-RU" sz="28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5b9bd5"/>
                    </a:solidFill>
                  </a:tcPr>
                </a:tc>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800" strike="noStrike" u="none">
                          <a:solidFill>
                            <a:srgbClr val="000000"/>
                          </a:solidFill>
                          <a:uFillTx/>
                          <a:latin typeface="Times New Roman"/>
                          <a:ea typeface="Times New Roman"/>
                        </a:rPr>
                        <a:t>Рухани құндылықтар</a:t>
                      </a:r>
                      <a:endParaRPr b="0" lang="ru-RU" sz="28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5b9bd5"/>
                    </a:solidFill>
                  </a:tcPr>
                </a:tc>
              </a:tr>
              <a:tr h="893880">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Times New Roman"/>
                        </a:rPr>
                        <a:t>Дүние, табиғат, мәртебе</a:t>
                      </a:r>
                      <a:endParaRPr b="0" lang="ru-RU" sz="28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d2deef"/>
                    </a:solidFill>
                  </a:tcPr>
                </a:tc>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Times New Roman"/>
                        </a:rPr>
                        <a:t>Мейірім, үміт, арман, махаббат</a:t>
                      </a:r>
                      <a:endParaRPr b="0" lang="ru-RU" sz="2800" strike="noStrike" u="none">
                        <a:solidFill>
                          <a:srgbClr val="000000"/>
                        </a:solidFill>
                        <a:uFillTx/>
                        <a:latin typeface="Calibri"/>
                      </a:endParaRPr>
                    </a:p>
                  </a:txBody>
                  <a:tcPr anchor="t" marL="90000" marR="90000">
                    <a:lnL w="5760">
                      <a:solidFill>
                        <a:srgbClr val="000000"/>
                      </a:solidFill>
                      <a:prstDash val="solid"/>
                    </a:lnL>
                    <a:lnR w="5760">
                      <a:solidFill>
                        <a:srgbClr val="000000"/>
                      </a:solidFill>
                      <a:prstDash val="solid"/>
                    </a:lnR>
                    <a:lnT w="5760">
                      <a:solidFill>
                        <a:srgbClr val="000000"/>
                      </a:solidFill>
                      <a:prstDash val="solid"/>
                    </a:lnT>
                    <a:lnB w="5760">
                      <a:solidFill>
                        <a:srgbClr val="000000"/>
                      </a:solidFill>
                      <a:prstDash val="solid"/>
                    </a:lnB>
                    <a:solidFill>
                      <a:srgbClr val="d2deef"/>
                    </a:solidFill>
                  </a:tcPr>
                </a:tc>
              </a:tr>
            </a:tbl>
          </a:graphicData>
        </a:graphic>
      </p:graphicFrame>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0" name="Рисунок 48" descr=""/>
          <p:cNvPicPr/>
          <p:nvPr/>
        </p:nvPicPr>
        <p:blipFill>
          <a:blip r:embed="rId1"/>
          <a:stretch/>
        </p:blipFill>
        <p:spPr>
          <a:xfrm>
            <a:off x="652320" y="7978680"/>
            <a:ext cx="200160" cy="203400"/>
          </a:xfrm>
          <a:prstGeom prst="rect">
            <a:avLst/>
          </a:prstGeom>
          <a:ln w="0">
            <a:noFill/>
          </a:ln>
        </p:spPr>
      </p:pic>
      <p:sp>
        <p:nvSpPr>
          <p:cNvPr id="71" name="object 2"/>
          <p:cNvSpPr/>
          <p:nvPr/>
        </p:nvSpPr>
        <p:spPr>
          <a:xfrm>
            <a:off x="1440" y="-12600"/>
            <a:ext cx="12190680" cy="8445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72"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73"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sp>
        <p:nvSpPr>
          <p:cNvPr id="74" name="TextBox 8"/>
          <p:cNvSpPr/>
          <p:nvPr/>
        </p:nvSpPr>
        <p:spPr>
          <a:xfrm>
            <a:off x="1065240" y="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2-т</a:t>
            </a:r>
            <a:r>
              <a:rPr b="1" lang="kk-KZ" sz="3200" strike="noStrike" u="none">
                <a:solidFill>
                  <a:srgbClr val="ffffff"/>
                </a:solidFill>
                <a:uFillTx/>
                <a:latin typeface="Times New Roman"/>
                <a:ea typeface="Times New Roman"/>
              </a:rPr>
              <a:t>апсырма</a:t>
            </a:r>
            <a:endParaRPr b="0" lang="ru-RU" sz="3200" strike="noStrike" u="none">
              <a:solidFill>
                <a:srgbClr val="000000"/>
              </a:solidFill>
              <a:uFillTx/>
              <a:latin typeface="Calibri"/>
            </a:endParaRPr>
          </a:p>
        </p:txBody>
      </p:sp>
      <p:sp>
        <p:nvSpPr>
          <p:cNvPr id="75" name="Rectangle 10"/>
          <p:cNvSpPr/>
          <p:nvPr/>
        </p:nvSpPr>
        <p:spPr>
          <a:xfrm>
            <a:off x="1023840" y="1055160"/>
            <a:ext cx="10139400" cy="1191240"/>
          </a:xfrm>
          <a:prstGeom prst="rect">
            <a:avLst/>
          </a:prstGeom>
          <a:noFill/>
          <a:ln w="0">
            <a:noFill/>
          </a:ln>
        </p:spPr>
        <p:style>
          <a:lnRef idx="0"/>
          <a:fillRef idx="0"/>
          <a:effectRef idx="0"/>
          <a:fontRef idx="minor"/>
        </p:style>
        <p:txBody>
          <a:bodyPr lIns="90000" rIns="90000" tIns="46800" bIns="46800" anchor="ctr">
            <a:spAutoFit/>
          </a:bodyPr>
          <a:p>
            <a:pPr>
              <a:lnSpc>
                <a:spcPct val="15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	</a:t>
            </a:r>
            <a:r>
              <a:rPr b="0" lang="ru-RU" sz="2400" strike="noStrike" u="none">
                <a:solidFill>
                  <a:srgbClr val="000000"/>
                </a:solidFill>
                <a:uFillTx/>
                <a:latin typeface="Times New Roman"/>
                <a:ea typeface="Times New Roman"/>
              </a:rPr>
              <a:t> </a:t>
            </a:r>
            <a:r>
              <a:rPr b="0" lang="ru-RU" sz="2400" strike="noStrike" u="none">
                <a:solidFill>
                  <a:srgbClr val="000000"/>
                </a:solidFill>
                <a:uFillTx/>
                <a:latin typeface="Times New Roman"/>
                <a:ea typeface="Times New Roman"/>
              </a:rPr>
              <a:t>Шығармадан Ләйләнің бойындағы  рухани құндылықтар берілген үзінділерді теріп жазып, сипаттама беріңіз.  </a:t>
            </a:r>
            <a:endParaRPr b="0" lang="ru-RU" sz="2400" strike="noStrike" u="none">
              <a:solidFill>
                <a:srgbClr val="000000"/>
              </a:solidFill>
              <a:uFillTx/>
              <a:latin typeface="Calibri"/>
            </a:endParaRPr>
          </a:p>
        </p:txBody>
      </p:sp>
      <p:sp>
        <p:nvSpPr>
          <p:cNvPr id="76" name="Прямоугольник 12"/>
          <p:cNvSpPr/>
          <p:nvPr/>
        </p:nvSpPr>
        <p:spPr>
          <a:xfrm>
            <a:off x="5705640" y="4029120"/>
            <a:ext cx="6208560" cy="1769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200" strike="noStrike" u="none">
                <a:solidFill>
                  <a:srgbClr val="000000"/>
                </a:solidFill>
                <a:uFillTx/>
                <a:latin typeface="Times New Roman"/>
                <a:ea typeface="Times New Roman"/>
              </a:rPr>
              <a:t>Дескрипторы:</a:t>
            </a:r>
            <a:endParaRPr b="0" lang="ru-RU" sz="2200" strike="noStrike" u="none">
              <a:solidFill>
                <a:srgbClr val="000000"/>
              </a:solidFill>
              <a:uFillTx/>
              <a:latin typeface="Calibri"/>
            </a:endParaRPr>
          </a:p>
          <a:p>
            <a:pPr>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200" strike="noStrike" u="none">
                <a:solidFill>
                  <a:srgbClr val="000000"/>
                </a:solidFill>
                <a:uFillTx/>
                <a:latin typeface="Times New Roman"/>
                <a:ea typeface="Times New Roman"/>
              </a:rPr>
              <a:t>үзіндіні түсініп оқиды;</a:t>
            </a:r>
            <a:endParaRPr b="0" lang="ru-RU" sz="2200" strike="noStrike" u="none">
              <a:solidFill>
                <a:srgbClr val="000000"/>
              </a:solidFill>
              <a:uFillTx/>
              <a:latin typeface="Calibri"/>
            </a:endParaRPr>
          </a:p>
          <a:p>
            <a:pPr>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200" strike="noStrike" u="none">
                <a:solidFill>
                  <a:srgbClr val="000000"/>
                </a:solidFill>
                <a:uFillTx/>
                <a:latin typeface="Times New Roman"/>
                <a:ea typeface="Times New Roman"/>
              </a:rPr>
              <a:t>Кейіпкер бойындағы рухани құндылықтарды анықтайды;</a:t>
            </a:r>
            <a:endParaRPr b="0" lang="ru-RU" sz="2200" strike="noStrike" u="none">
              <a:solidFill>
                <a:srgbClr val="000000"/>
              </a:solidFill>
              <a:uFillTx/>
              <a:latin typeface="Calibri"/>
            </a:endParaRPr>
          </a:p>
          <a:p>
            <a:pPr>
              <a:lnSpc>
                <a:spcPct val="100000"/>
              </a:lnSpc>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2200" strike="noStrike" u="none">
                <a:solidFill>
                  <a:srgbClr val="000000"/>
                </a:solidFill>
                <a:uFillTx/>
                <a:latin typeface="Times New Roman"/>
                <a:ea typeface="Times New Roman"/>
              </a:rPr>
              <a:t>Рухани құндылықтарға сипаттама береді.</a:t>
            </a:r>
            <a:endParaRPr b="0" lang="ru-RU" sz="2200" strike="noStrike" u="none">
              <a:solidFill>
                <a:srgbClr val="000000"/>
              </a:solidFill>
              <a:uFillTx/>
              <a:latin typeface="Calibri"/>
            </a:endParaRPr>
          </a:p>
        </p:txBody>
      </p:sp>
      <p:sp>
        <p:nvSpPr>
          <p:cNvPr id="77" name="AutoShape 11"/>
          <p:cNvSpPr/>
          <p:nvPr/>
        </p:nvSpPr>
        <p:spPr>
          <a:xfrm>
            <a:off x="144360" y="-144360"/>
            <a:ext cx="304920" cy="304560"/>
          </a:xfrm>
          <a:prstGeom prst="rect">
            <a:avLst/>
          </a:prstGeom>
          <a:noFill/>
          <a:ln w="0">
            <a:noFill/>
          </a:ln>
        </p:spPr>
        <p:style>
          <a:lnRef idx="0"/>
          <a:fillRef idx="0"/>
          <a:effectRef idx="0"/>
          <a:fontRef idx="minor"/>
        </p:style>
        <p:txBody>
          <a:bodyPr lIns="90000" rIns="90000" tIns="46800" bIns="4680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pic>
        <p:nvPicPr>
          <p:cNvPr id="78" name="Picture 13" descr="Мәңгілік бала бейне» - қасіретке толы шығарма"/>
          <p:cNvPicPr/>
          <p:nvPr/>
        </p:nvPicPr>
        <p:blipFill>
          <a:blip r:embed="rId2"/>
          <a:stretch/>
        </p:blipFill>
        <p:spPr>
          <a:xfrm>
            <a:off x="622440" y="2436840"/>
            <a:ext cx="4762440" cy="3143160"/>
          </a:xfrm>
          <a:prstGeom prst="rect">
            <a:avLst/>
          </a:prstGeom>
          <a:ln w="0">
            <a:noFill/>
          </a:ln>
        </p:spPr>
      </p:pic>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9" name="Рисунок 48" descr=""/>
          <p:cNvPicPr/>
          <p:nvPr/>
        </p:nvPicPr>
        <p:blipFill>
          <a:blip r:embed="rId1"/>
          <a:stretch/>
        </p:blipFill>
        <p:spPr>
          <a:xfrm>
            <a:off x="652320" y="7978680"/>
            <a:ext cx="200160" cy="203400"/>
          </a:xfrm>
          <a:prstGeom prst="rect">
            <a:avLst/>
          </a:prstGeom>
          <a:ln w="0">
            <a:noFill/>
          </a:ln>
        </p:spPr>
      </p:pic>
      <p:sp>
        <p:nvSpPr>
          <p:cNvPr id="80" name="object 2"/>
          <p:cNvSpPr/>
          <p:nvPr/>
        </p:nvSpPr>
        <p:spPr>
          <a:xfrm>
            <a:off x="1440" y="-12600"/>
            <a:ext cx="12190680" cy="844560"/>
          </a:xfrm>
          <a:prstGeom prst="pie">
            <a:avLst/>
          </a:prstGeom>
          <a:solidFill>
            <a:srgbClr val="2e77e2"/>
          </a:solidFill>
          <a:ln w="0">
            <a:noFill/>
          </a:ln>
        </p:spPr>
        <p:style>
          <a:lnRef idx="0"/>
          <a:fillRef idx="0"/>
          <a:effectRef idx="0"/>
          <a:fontRef idx="minor"/>
        </p:style>
        <p:txBody>
          <a:bodyPr lIns="0" rIns="0" tIns="0" bIns="0" anchor="t">
            <a:no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81"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сада</a:t>
            </a:r>
            <a:endParaRPr b="0" lang="ru-RU" sz="1200" strike="noStrike" u="none">
              <a:solidFill>
                <a:srgbClr val="000000"/>
              </a:solidFill>
              <a:uFillTx/>
              <a:latin typeface="Calibri"/>
            </a:endParaRPr>
          </a:p>
        </p:txBody>
      </p:sp>
      <p:sp>
        <p:nvSpPr>
          <p:cNvPr id="82"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rPr>
              <a:t>Мини-центра</a:t>
            </a:r>
            <a:endParaRPr b="0" lang="ru-RU" sz="1200" strike="noStrike" u="none">
              <a:solidFill>
                <a:srgbClr val="000000"/>
              </a:solidFill>
              <a:uFillTx/>
              <a:latin typeface="Calibri"/>
            </a:endParaRPr>
          </a:p>
        </p:txBody>
      </p:sp>
      <p:sp>
        <p:nvSpPr>
          <p:cNvPr id="83" name="TextBox 8"/>
          <p:cNvSpPr/>
          <p:nvPr/>
        </p:nvSpPr>
        <p:spPr>
          <a:xfrm>
            <a:off x="1065240" y="0"/>
            <a:ext cx="4246560" cy="58176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3200" strike="noStrike" u="none">
                <a:solidFill>
                  <a:srgbClr val="ffffff"/>
                </a:solidFill>
                <a:uFillTx/>
                <a:latin typeface="Times New Roman"/>
                <a:ea typeface="Times New Roman"/>
              </a:rPr>
              <a:t>2-т</a:t>
            </a:r>
            <a:r>
              <a:rPr b="1" lang="kk-KZ" sz="3200" strike="noStrike" u="none">
                <a:solidFill>
                  <a:srgbClr val="ffffff"/>
                </a:solidFill>
                <a:uFillTx/>
                <a:latin typeface="Times New Roman"/>
                <a:ea typeface="Times New Roman"/>
              </a:rPr>
              <a:t>апсырма</a:t>
            </a:r>
            <a:endParaRPr b="0" lang="ru-RU" sz="3200" strike="noStrike" u="none">
              <a:solidFill>
                <a:srgbClr val="000000"/>
              </a:solidFill>
              <a:uFillTx/>
              <a:latin typeface="Calibri"/>
            </a:endParaRPr>
          </a:p>
        </p:txBody>
      </p:sp>
      <p:graphicFrame>
        <p:nvGraphicFramePr>
          <p:cNvPr id="84" name=""/>
          <p:cNvGraphicFramePr/>
          <p:nvPr/>
        </p:nvGraphicFramePr>
        <p:xfrm>
          <a:off x="463680" y="1060560"/>
          <a:ext cx="11069640" cy="5313240"/>
        </p:xfrm>
        <a:graphic>
          <a:graphicData uri="http://schemas.openxmlformats.org/drawingml/2006/table">
            <a:tbl>
              <a:tblPr/>
              <a:tblGrid>
                <a:gridCol w="8462880"/>
                <a:gridCol w="2606760"/>
              </a:tblGrid>
              <a:tr h="715680">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Times New Roman"/>
                          <a:ea typeface="Times New Roman"/>
                        </a:rPr>
                        <a:t>Шығармадан үзінді</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90000" rIns="90000" tIns="46800" bIns="46800" anchor="t">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ffffff"/>
                          </a:solidFill>
                          <a:uFillTx/>
                          <a:latin typeface="Times New Roman"/>
                          <a:ea typeface="Times New Roman"/>
                        </a:rPr>
                        <a:t>Рухани құндылықтар атауы</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1327320">
                <a:tc>
                  <a:txBody>
                    <a:bodyPr lIns="90000" rIns="90000" tIns="46800" bIns="4680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a:t>
                      </a:r>
                      <a:r>
                        <a:rPr b="0" lang="ru-RU" sz="1800" strike="noStrike" u="none">
                          <a:solidFill>
                            <a:srgbClr val="000000"/>
                          </a:solidFill>
                          <a:uFillTx/>
                          <a:latin typeface="Times New Roman"/>
                          <a:ea typeface="Times New Roman"/>
                        </a:rPr>
                        <a:t>Сол сәт, жәудіреп қараған Ләйлә-қызды жерден көтеріп алып, маңдайынан сүйді. Қыз жүрегі езіліп кетті. Жігіт қызды көтерген қалпы қаптаған көпшіліктің дәл ортасына еніп барады. Екеуі де бүкіл дүниені бір сәт ұмыт еткендей, айналып билеп жүр. Ләйлә-қыз көзін жұмды. </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1328760">
                <a:tc>
                  <a:txBody>
                    <a:bodyPr lIns="90000" rIns="90000" tIns="46800" bIns="4680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...Бас жағындағы өзін бағып отырғандарға көз салды. Екеуі де көрші ауданның басшы азаматтары сияқты. – Өзіңнің көңіліңді де сұрай келдік, – дегендеріне Ләйлә масайрап, өңі қашқан жүзіне қызғылт рең жүгіріп, көзін жерге салды. Осы келіп отырған екеуден қыз жақсылықтың нышанын күтіп, сөздің аяғын бақты.</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c>
                  <a:txBody>
                    <a:bodyPr lIns="90000" rIns="90000" tIns="46800" bIns="4680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1941480">
                <a:tc>
                  <a:txBody>
                    <a:bodyPr lIns="90000" rIns="90000" tIns="46800" bIns="4680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a:t>
                      </a:r>
                      <a:r>
                        <a:rPr b="0" lang="ru-RU" sz="1800" strike="noStrike" u="none">
                          <a:solidFill>
                            <a:srgbClr val="000000"/>
                          </a:solidFill>
                          <a:uFillTx/>
                          <a:latin typeface="Times New Roman"/>
                          <a:ea typeface="Times New Roman"/>
                        </a:rPr>
                        <a:t>Қыз талықсып барып көзін ашты. Бұл жолы әлгі бір ағыл-тегіл болып, жанарына толып кететін жас көрінбеді. Бірақ әлсін-әлсін өкси берді. «Жамандықтың белгісі болғым келмейді. Мені аяңдаршы. Мен ел көзіне оғаш, мүгедек болғаныммен, жақсылықты ғана аңсаймын. Мен тек жақсылықты...» Отырғандар түнеріп, үнсіз қалды. Қыздың онсыз да үзілгелі тұрған нәзік жанын ешкім түсіне алмады. – Намысқойын қарай гөр! Жаман неменің! – деп, Қатира күңк-күңк етті. </a:t>
                      </a: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c>
                  <a:txBody>
                    <a:bodyPr lIns="90000" rIns="90000" tIns="46800" bIns="46800" anchor="t">
                      <a:noAutofit/>
                    </a:bodyPr>
                    <a:p>
                      <a:pPr algn="just">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90000" marR="900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bl>
          </a:graphicData>
        </a:graphic>
      </p:graphicFrame>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7548</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Nazgul</cp:lastModifiedBy>
  <cp:lastPrinted>2020-03-24T14:36:16Z</cp:lastPrinted>
  <dcterms:modified xsi:type="dcterms:W3CDTF">2021-05-12T06:43:52Z</dcterms:modified>
  <cp:revision>470</cp:revision>
  <dc:subject/>
  <dc:title>Презентация PowerPoint</dc:title>
</cp:coreProperties>
</file>