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10"/>
  </p:notesMasterIdLst>
  <p:sldIdLst>
    <p:sldId id="272" r:id="rId2"/>
    <p:sldId id="273" r:id="rId3"/>
    <p:sldId id="267" r:id="rId4"/>
    <p:sldId id="277" r:id="rId5"/>
    <p:sldId id="274" r:id="rId6"/>
    <p:sldId id="276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азгуль Мухамед" initials="НМ" lastIdx="1" clrIdx="0">
    <p:extLst>
      <p:ext uri="{19B8F6BF-5375-455C-9EA6-DF929625EA0E}">
        <p15:presenceInfo xmlns:p15="http://schemas.microsoft.com/office/powerpoint/2012/main" userId="S::NazgulM@71school.onmicrosoft.com::20feb835-3b79-4df0-8955-496cc9fcbf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3-02T13:32:53.587" idx="1">
    <p:pos x="7680" y="0"/>
    <p:text/>
    <p:extLst>
      <p:ext uri="{C676402C-5697-4E1C-873F-D02D1690AC5C}">
        <p15:threadingInfo xmlns:p15="http://schemas.microsoft.com/office/powerpoint/2012/main" timeZoneBias="-36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BE9D4-C568-4482-A2B3-41D907A24F19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C6982-A813-4635-9A45-ADA7B98B2B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517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D070-7945-4365-B574-B2B0D12BE9BB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C011C-7A2B-459B-99A9-589F2EBBA2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754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D070-7945-4365-B574-B2B0D12BE9BB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C011C-7A2B-459B-99A9-589F2EBBA2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454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D070-7945-4365-B574-B2B0D12BE9BB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C011C-7A2B-459B-99A9-589F2EBBA2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38211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D070-7945-4365-B574-B2B0D12BE9BB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C011C-7A2B-459B-99A9-589F2EBBA2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7587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D070-7945-4365-B574-B2B0D12BE9BB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C011C-7A2B-459B-99A9-589F2EBBA2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93960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D070-7945-4365-B574-B2B0D12BE9BB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C011C-7A2B-459B-99A9-589F2EBBA2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6353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D070-7945-4365-B574-B2B0D12BE9BB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C011C-7A2B-459B-99A9-589F2EBBA2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6734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D070-7945-4365-B574-B2B0D12BE9BB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C011C-7A2B-459B-99A9-589F2EBBA2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47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D070-7945-4365-B574-B2B0D12BE9BB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C011C-7A2B-459B-99A9-589F2EBBA2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914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D070-7945-4365-B574-B2B0D12BE9BB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C011C-7A2B-459B-99A9-589F2EBBA2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232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D070-7945-4365-B574-B2B0D12BE9BB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C011C-7A2B-459B-99A9-589F2EBBA2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05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D070-7945-4365-B574-B2B0D12BE9BB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C011C-7A2B-459B-99A9-589F2EBBA2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49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D070-7945-4365-B574-B2B0D12BE9BB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C011C-7A2B-459B-99A9-589F2EBBA2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74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D070-7945-4365-B574-B2B0D12BE9BB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C011C-7A2B-459B-99A9-589F2EBBA2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624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D070-7945-4365-B574-B2B0D12BE9BB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C011C-7A2B-459B-99A9-589F2EBBA2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451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D070-7945-4365-B574-B2B0D12BE9BB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C011C-7A2B-459B-99A9-589F2EBBA2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643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1D070-7945-4365-B574-B2B0D12BE9BB}" type="datetimeFigureOut">
              <a:rPr lang="ru-RU" smtClean="0"/>
              <a:pPr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26C011C-7A2B-459B-99A9-589F2EBBA2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66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8437" y="1833996"/>
            <a:ext cx="10751573" cy="925594"/>
          </a:xfrm>
        </p:spPr>
        <p:txBody>
          <a:bodyPr>
            <a:noAutofit/>
          </a:bodyPr>
          <a:lstStyle/>
          <a:p>
            <a:pPr algn="ctr"/>
            <a:r>
              <a:rPr lang="kk-K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6 зертханалық жұмыс. </a:t>
            </a:r>
            <a:br>
              <a:rPr lang="kk-K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«Өткiзгiштердi параллель қосуды зерделеу»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4600" y="4744237"/>
            <a:ext cx="7467600" cy="1339063"/>
          </a:xfrm>
        </p:spPr>
        <p:txBody>
          <a:bodyPr>
            <a:normAutofit/>
          </a:bodyPr>
          <a:lstStyle/>
          <a:p>
            <a:pPr algn="ctr"/>
            <a:endParaRPr lang="ru-RU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6875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мақсаты: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438275"/>
            <a:ext cx="9267825" cy="3489325"/>
          </a:xfrm>
        </p:spPr>
        <p:txBody>
          <a:bodyPr>
            <a:noAutofit/>
          </a:bodyPr>
          <a:lstStyle/>
          <a:p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8.4.2.10 – өткізгіштерді параллель жалғаудың заңдылықтарын эксперимент арқылы анықтау; </a:t>
            </a:r>
          </a:p>
          <a:p>
            <a:r>
              <a:rPr lang="kk-K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8.1.3.3 – физика кабинетінде қауіпсіздік ережелерін білу және сақтау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143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1608" y="245818"/>
            <a:ext cx="11361836" cy="6368738"/>
          </a:xfrm>
        </p:spPr>
        <p:txBody>
          <a:bodyPr>
            <a:noAutofit/>
          </a:bodyPr>
          <a:lstStyle/>
          <a:p>
            <a:r>
              <a:rPr lang="kk-KZ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Техника қауіпсіздік ережесі: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1. 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Сақ болыңдар, абайлаңдар, мұғалімнің айтқанын бұлжытпай орындаңдар.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2. 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Жұмыс орнын мұғалімнің рұқсатынсыз бос қалдыруға болмайды.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Жұмыс орнындағы приборларды, материалдарды, құралдарды  мұғалімнің нұсқауы бойынша орналастырыңдар.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4. 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Жұмыс орнына қажетсіз заттарды қоймаңдар.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5. 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Жұмысқа кірісер алдында  мақсаты мен нұсқауларын мұқият   оқыңдар.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6. 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Электр тізбегін құрастыру, жалғау, монтаждау және электр приборларды ремонттау токкөзі ажыратылған кезде жасалуы  керек.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7. 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Ток көзін мұғалімнің рұқсатынсыз қосуға болмайды.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8. 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Ток көзіндегі және тізбек бөлігіндегі кернеудің бар екенін  прибормен тексеріңдер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Сымдардың изоляциясы бүтін болуын қадағалаңдар.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10. 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 және өлшеуді орындағанда, ашық сымға жоламаңдар.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Жұмыс соңында алдымен ток көзін үзу керек, содан тізбекті жинау керек.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12. 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Приборлардың бұзылғанын байқағанда ток көзінен ажыратып, мұғалімге хабарлау керек.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5E2F00A9-3FFF-422D-A2B1-8ADBCEF344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3426" y="0"/>
            <a:ext cx="9401174" cy="6743700"/>
          </a:xfrm>
        </p:spPr>
      </p:pic>
    </p:spTree>
    <p:extLst>
      <p:ext uri="{BB962C8B-B14F-4D97-AF65-F5344CB8AC3E}">
        <p14:creationId xmlns:p14="http://schemas.microsoft.com/office/powerpoint/2010/main" val="69721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3130"/>
    </mc:Choice>
    <mc:Fallback xmlns="">
      <p:transition spd="slow" advTm="65313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769C5C-16C7-4235-A628-D5FDED78A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0"/>
            <a:ext cx="1771650" cy="819150"/>
          </a:xfrm>
        </p:spPr>
        <p:txBody>
          <a:bodyPr>
            <a:normAutofit fontScale="90000"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kk-K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ұлба</a:t>
            </a:r>
            <a:r>
              <a:rPr lang="kk-K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K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6D26D5-F0D8-4BEF-BB02-2ADCD8FF78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902" y="895130"/>
            <a:ext cx="8567098" cy="5391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585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92300952-29F4-4302-8F19-71544743DB2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1104900" y="319699"/>
                <a:ext cx="3343276" cy="83467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0,3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= 10 O</a:t>
                </a:r>
                <a:r>
                  <a:rPr lang="kk-KZ" sz="2800" dirty="0">
                    <a:solidFill>
                      <a:schemeClr val="tx1"/>
                    </a:solidFill>
                  </a:rPr>
                  <a:t>м</a:t>
                </a:r>
                <a:endParaRPr lang="ru-KZ" sz="3600" dirty="0"/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92300952-29F4-4302-8F19-71544743DB2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1104900" y="319699"/>
                <a:ext cx="3343276" cy="834679"/>
              </a:xfrm>
              <a:blipFill>
                <a:blip r:embed="rId3"/>
                <a:stretch>
                  <a:fillRect r="-3643" b="-3650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>
            <a:extLst>
              <a:ext uri="{FF2B5EF4-FFF2-40B4-BE49-F238E27FC236}">
                <a16:creationId xmlns:a16="http://schemas.microsoft.com/office/drawing/2014/main" id="{14D90039-1D1E-4D98-9B4D-59181033D3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k-K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Тізбек бөлігіндегі жалпы кедергіні келесі формула бойынша есептеңдер</a:t>
            </a: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endParaRPr lang="ru-KZ" sz="2000" dirty="0"/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5DC27E52-39C0-44EF-BF5C-DB23767A8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4899" y="3133725"/>
            <a:ext cx="2042100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KZ"/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4F8F4694-124C-4447-BB22-6D6F062F31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182314" y="3059114"/>
            <a:ext cx="18564939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KZ"/>
          </a:p>
        </p:txBody>
      </p:sp>
      <p:graphicFrame>
        <p:nvGraphicFramePr>
          <p:cNvPr id="15" name="Объект 14">
            <a:extLst>
              <a:ext uri="{FF2B5EF4-FFF2-40B4-BE49-F238E27FC236}">
                <a16:creationId xmlns:a16="http://schemas.microsoft.com/office/drawing/2014/main" id="{31046513-D3C8-4742-BA4C-BF541EFD60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8240187"/>
              </p:ext>
            </p:extLst>
          </p:nvPr>
        </p:nvGraphicFramePr>
        <p:xfrm>
          <a:off x="5390535" y="351372"/>
          <a:ext cx="2297814" cy="941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r:id="rId4" imgW="1040948" imgH="431613" progId="Equation.3">
                  <p:embed/>
                </p:oleObj>
              </mc:Choice>
              <mc:Fallback>
                <p:oleObj r:id="rId4" imgW="1040948" imgH="431613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0535" y="351372"/>
                        <a:ext cx="2297814" cy="9413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2">
            <a:extLst>
              <a:ext uri="{FF2B5EF4-FFF2-40B4-BE49-F238E27FC236}">
                <a16:creationId xmlns:a16="http://schemas.microsoft.com/office/drawing/2014/main" id="{72B502E1-0030-4DEE-876A-BC1283FE1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8175" y="1940589"/>
            <a:ext cx="31852464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KZ"/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3D167268-7319-4B7A-9605-E8587B3EA1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0149" y="3338513"/>
            <a:ext cx="3185246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KZ"/>
          </a:p>
        </p:txBody>
      </p:sp>
      <p:graphicFrame>
        <p:nvGraphicFramePr>
          <p:cNvPr id="20" name="Таблица 23">
            <a:extLst>
              <a:ext uri="{FF2B5EF4-FFF2-40B4-BE49-F238E27FC236}">
                <a16:creationId xmlns:a16="http://schemas.microsoft.com/office/drawing/2014/main" id="{7230D356-6C90-4214-9CC9-D7DC1848D2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955471"/>
              </p:ext>
            </p:extLst>
          </p:nvPr>
        </p:nvGraphicFramePr>
        <p:xfrm>
          <a:off x="352426" y="4553615"/>
          <a:ext cx="9020174" cy="11500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0912">
                  <a:extLst>
                    <a:ext uri="{9D8B030D-6E8A-4147-A177-3AD203B41FA5}">
                      <a16:colId xmlns:a16="http://schemas.microsoft.com/office/drawing/2014/main" val="3681168138"/>
                    </a:ext>
                  </a:extLst>
                </a:gridCol>
                <a:gridCol w="950912">
                  <a:extLst>
                    <a:ext uri="{9D8B030D-6E8A-4147-A177-3AD203B41FA5}">
                      <a16:colId xmlns:a16="http://schemas.microsoft.com/office/drawing/2014/main" val="3067235424"/>
                    </a:ext>
                  </a:extLst>
                </a:gridCol>
                <a:gridCol w="950912">
                  <a:extLst>
                    <a:ext uri="{9D8B030D-6E8A-4147-A177-3AD203B41FA5}">
                      <a16:colId xmlns:a16="http://schemas.microsoft.com/office/drawing/2014/main" val="3160068124"/>
                    </a:ext>
                  </a:extLst>
                </a:gridCol>
                <a:gridCol w="950912">
                  <a:extLst>
                    <a:ext uri="{9D8B030D-6E8A-4147-A177-3AD203B41FA5}">
                      <a16:colId xmlns:a16="http://schemas.microsoft.com/office/drawing/2014/main" val="141969182"/>
                    </a:ext>
                  </a:extLst>
                </a:gridCol>
                <a:gridCol w="950912">
                  <a:extLst>
                    <a:ext uri="{9D8B030D-6E8A-4147-A177-3AD203B41FA5}">
                      <a16:colId xmlns:a16="http://schemas.microsoft.com/office/drawing/2014/main" val="213690884"/>
                    </a:ext>
                  </a:extLst>
                </a:gridCol>
                <a:gridCol w="1027244">
                  <a:extLst>
                    <a:ext uri="{9D8B030D-6E8A-4147-A177-3AD203B41FA5}">
                      <a16:colId xmlns:a16="http://schemas.microsoft.com/office/drawing/2014/main" val="1599405874"/>
                    </a:ext>
                  </a:extLst>
                </a:gridCol>
                <a:gridCol w="1073120">
                  <a:extLst>
                    <a:ext uri="{9D8B030D-6E8A-4147-A177-3AD203B41FA5}">
                      <a16:colId xmlns:a16="http://schemas.microsoft.com/office/drawing/2014/main" val="1314628112"/>
                    </a:ext>
                  </a:extLst>
                </a:gridCol>
                <a:gridCol w="1088925">
                  <a:extLst>
                    <a:ext uri="{9D8B030D-6E8A-4147-A177-3AD203B41FA5}">
                      <a16:colId xmlns:a16="http://schemas.microsoft.com/office/drawing/2014/main" val="1983610724"/>
                    </a:ext>
                  </a:extLst>
                </a:gridCol>
                <a:gridCol w="1076325">
                  <a:extLst>
                    <a:ext uri="{9D8B030D-6E8A-4147-A177-3AD203B41FA5}">
                      <a16:colId xmlns:a16="http://schemas.microsoft.com/office/drawing/2014/main" val="1163211281"/>
                    </a:ext>
                  </a:extLst>
                </a:gridCol>
              </a:tblGrid>
              <a:tr h="752137">
                <a:tc>
                  <a:txBody>
                    <a:bodyPr/>
                    <a:lstStyle/>
                    <a:p>
                      <a:r>
                        <a:rPr lang="kk-KZ" sz="1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kk-KZ" sz="1800" b="1" kern="1200" baseline="-250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 </a:t>
                      </a:r>
                      <a:r>
                        <a:rPr lang="kk-KZ" sz="2000" b="1" kern="1200" baseline="-250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(А)</a:t>
                      </a:r>
                      <a:endParaRPr lang="ru-K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kk-KZ" sz="2000" b="1" kern="1200" baseline="-250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  (А)</a:t>
                      </a:r>
                      <a:endParaRPr lang="ru-KZ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K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kk-KZ" sz="2000" b="1" kern="1200" baseline="-250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</a:t>
                      </a:r>
                      <a:r>
                        <a:rPr lang="kk-KZ" sz="2000" b="1" kern="1200" baseline="-250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(А)</a:t>
                      </a:r>
                      <a:endParaRPr lang="ru-KZ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kk-KZ" sz="2000" b="1" kern="1200" baseline="-250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 (В)</a:t>
                      </a:r>
                      <a:endParaRPr lang="ru-KZ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kk-KZ" sz="2000" b="1" kern="1200" baseline="-250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 (В)</a:t>
                      </a:r>
                      <a:endParaRPr lang="ru-KZ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000" b="1" kern="1200" baseline="-250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kk-KZ" sz="2000" b="1" kern="1200" baseline="-250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( Ом)</a:t>
                      </a:r>
                      <a:endParaRPr lang="ru-KZ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kk-KZ" sz="2000" b="1" kern="1200" baseline="-250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 ( Ом)</a:t>
                      </a:r>
                      <a:endParaRPr lang="ru-KZ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R'</a:t>
                      </a:r>
                      <a:r>
                        <a:rPr lang="kk-KZ" sz="2000" b="1" kern="1200" baseline="-250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ж, ( Ом)</a:t>
                      </a:r>
                      <a:endParaRPr lang="ru-KZ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kk-KZ" sz="2000" b="1" kern="1200" baseline="-250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ж, ( Ом)</a:t>
                      </a:r>
                      <a:endParaRPr lang="ru-KZ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831258"/>
                  </a:ext>
                </a:extLst>
              </a:tr>
              <a:tr h="397870">
                <a:tc>
                  <a:txBody>
                    <a:bodyPr/>
                    <a:lstStyle/>
                    <a:p>
                      <a:r>
                        <a:rPr lang="kk-KZ" dirty="0"/>
                        <a:t>0,30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0,60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0,90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3,33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3,33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97383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Заголовок 1">
                <a:extLst>
                  <a:ext uri="{FF2B5EF4-FFF2-40B4-BE49-F238E27FC236}">
                    <a16:creationId xmlns:a16="http://schemas.microsoft.com/office/drawing/2014/main" id="{C2844B85-85CC-4C5C-8FB1-05A54F6D319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25170" y="1292758"/>
                <a:ext cx="3343275" cy="857689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Autofit/>
              </a:bodyPr>
              <a:lstStyle>
                <a:lvl1pPr algn="r" defTabSz="457200" rtl="0" eaLnBrk="1" latinLnBrk="0" hangingPunct="1">
                  <a:spcBef>
                    <a:spcPct val="0"/>
                  </a:spcBef>
                  <a:buNone/>
                  <a:defRPr sz="5400" kern="1200">
                    <a:solidFill>
                      <a:schemeClr val="accent1"/>
                    </a:solidFill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kk-K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kk-KZ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kk-KZ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0,6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= 5</a:t>
                </a:r>
                <a:r>
                  <a:rPr lang="kk-KZ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>
                    <a:solidFill>
                      <a:schemeClr val="tx1"/>
                    </a:solidFill>
                  </a:rPr>
                  <a:t>O</a:t>
                </a:r>
                <a:r>
                  <a:rPr lang="kk-KZ" sz="2800" dirty="0">
                    <a:solidFill>
                      <a:schemeClr val="tx1"/>
                    </a:solidFill>
                  </a:rPr>
                  <a:t>м</a:t>
                </a:r>
                <a:endParaRPr lang="ru-KZ" sz="3600" dirty="0"/>
              </a:p>
            </p:txBody>
          </p:sp>
        </mc:Choice>
        <mc:Fallback xmlns="">
          <p:sp>
            <p:nvSpPr>
              <p:cNvPr id="21" name="Заголовок 1">
                <a:extLst>
                  <a:ext uri="{FF2B5EF4-FFF2-40B4-BE49-F238E27FC236}">
                    <a16:creationId xmlns:a16="http://schemas.microsoft.com/office/drawing/2014/main" id="{C2844B85-85CC-4C5C-8FB1-05A54F6D31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170" y="1292758"/>
                <a:ext cx="3343275" cy="857689"/>
              </a:xfrm>
              <a:prstGeom prst="rect">
                <a:avLst/>
              </a:prstGeom>
              <a:blipFill>
                <a:blip r:embed="rId6"/>
                <a:stretch>
                  <a:fillRect r="-3643" b="-2837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Заголовок 1">
                <a:extLst>
                  <a:ext uri="{FF2B5EF4-FFF2-40B4-BE49-F238E27FC236}">
                    <a16:creationId xmlns:a16="http://schemas.microsoft.com/office/drawing/2014/main" id="{409B7CB5-643C-4178-8A89-31A29D17BFB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81122" y="2645527"/>
                <a:ext cx="3544095" cy="857689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Autofit/>
              </a:bodyPr>
              <a:lstStyle>
                <a:lvl1pPr algn="r" defTabSz="457200" rtl="0" eaLnBrk="1" latinLnBrk="0" hangingPunct="1">
                  <a:spcBef>
                    <a:spcPct val="0"/>
                  </a:spcBef>
                  <a:buNone/>
                  <a:defRPr sz="5400" kern="1200">
                    <a:solidFill>
                      <a:schemeClr val="accent1"/>
                    </a:solidFill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kk-K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ж</m:t>
                        </m:r>
                      </m:sub>
                    </m:sSub>
                    <m:r>
                      <a:rPr lang="en-US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kk-KZ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ж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kk-KZ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ж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0,9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=3,33</a:t>
                </a:r>
                <a:r>
                  <a:rPr lang="kk-KZ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>
                    <a:solidFill>
                      <a:schemeClr val="tx1"/>
                    </a:solidFill>
                  </a:rPr>
                  <a:t>O</a:t>
                </a:r>
                <a:r>
                  <a:rPr lang="kk-KZ" sz="2800" dirty="0">
                    <a:solidFill>
                      <a:schemeClr val="tx1"/>
                    </a:solidFill>
                  </a:rPr>
                  <a:t>м</a:t>
                </a:r>
                <a:endParaRPr lang="ru-KZ" sz="3600" dirty="0"/>
              </a:p>
            </p:txBody>
          </p:sp>
        </mc:Choice>
        <mc:Fallback xmlns="">
          <p:sp>
            <p:nvSpPr>
              <p:cNvPr id="22" name="Заголовок 1">
                <a:extLst>
                  <a:ext uri="{FF2B5EF4-FFF2-40B4-BE49-F238E27FC236}">
                    <a16:creationId xmlns:a16="http://schemas.microsoft.com/office/drawing/2014/main" id="{409B7CB5-643C-4178-8A89-31A29D17BF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122" y="2645527"/>
                <a:ext cx="3544095" cy="857689"/>
              </a:xfrm>
              <a:prstGeom prst="rect">
                <a:avLst/>
              </a:prstGeom>
              <a:blipFill>
                <a:blip r:embed="rId7"/>
                <a:stretch>
                  <a:fillRect r="-3442" b="-2837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Заголовок 1">
                <a:extLst>
                  <a:ext uri="{FF2B5EF4-FFF2-40B4-BE49-F238E27FC236}">
                    <a16:creationId xmlns:a16="http://schemas.microsoft.com/office/drawing/2014/main" id="{2460EF2E-B9AD-4E02-8B89-06860A5B2E7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67393" y="1604857"/>
                <a:ext cx="4414707" cy="857689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Autofit/>
              </a:bodyPr>
              <a:lstStyle>
                <a:lvl1pPr algn="r" defTabSz="457200" rtl="0" eaLnBrk="1" latinLnBrk="0" hangingPunct="1">
                  <a:spcBef>
                    <a:spcPct val="0"/>
                  </a:spcBef>
                  <a:buNone/>
                  <a:defRPr sz="5400" kern="1200">
                    <a:solidFill>
                      <a:schemeClr val="accent1"/>
                    </a:solidFill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kk-KZ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ж</m:t>
                        </m:r>
                      </m:sub>
                    </m:sSub>
                    <m:r>
                      <a:rPr lang="en-US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·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kk-KZ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kk-KZ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10+5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=3,33</a:t>
                </a:r>
                <a:r>
                  <a:rPr lang="kk-KZ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>
                    <a:solidFill>
                      <a:schemeClr val="tx1"/>
                    </a:solidFill>
                  </a:rPr>
                  <a:t>O</a:t>
                </a:r>
                <a:r>
                  <a:rPr lang="kk-KZ" sz="2800" dirty="0">
                    <a:solidFill>
                      <a:schemeClr val="tx1"/>
                    </a:solidFill>
                  </a:rPr>
                  <a:t>м</a:t>
                </a:r>
                <a:endParaRPr lang="ru-KZ" sz="3600" dirty="0"/>
              </a:p>
            </p:txBody>
          </p:sp>
        </mc:Choice>
        <mc:Fallback xmlns="">
          <p:sp>
            <p:nvSpPr>
              <p:cNvPr id="23" name="Заголовок 1">
                <a:extLst>
                  <a:ext uri="{FF2B5EF4-FFF2-40B4-BE49-F238E27FC236}">
                    <a16:creationId xmlns:a16="http://schemas.microsoft.com/office/drawing/2014/main" id="{2460EF2E-B9AD-4E02-8B89-06860A5B2E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393" y="1604857"/>
                <a:ext cx="4414707" cy="857689"/>
              </a:xfrm>
              <a:prstGeom prst="rect">
                <a:avLst/>
              </a:prstGeom>
              <a:blipFill>
                <a:blip r:embed="rId8"/>
                <a:stretch>
                  <a:fillRect r="-2901" b="-2837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9213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4552" y="344584"/>
            <a:ext cx="9559574" cy="5878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kk-KZ" sz="28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Бағалау критерийлері: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2970213" algn="ctr"/>
                <a:tab pos="5940425" algn="r"/>
              </a:tabLst>
            </a:pPr>
            <a:r>
              <a:rPr kumimoji="0" lang="kk-K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Электр тізбегінің сызба нұсқасында қолданылатын шартты белгілерді біледі;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2970213" algn="ctr"/>
                <a:tab pos="5940425" algn="r"/>
              </a:tabLst>
            </a:pPr>
            <a:r>
              <a:rPr kumimoji="0" lang="kk-K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Өткізгіштерді параллель жалғауды біледі;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2970213" algn="ctr"/>
                <a:tab pos="5940425" algn="r"/>
              </a:tabLst>
            </a:pPr>
            <a:r>
              <a:rPr kumimoji="0" lang="kk-K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Амперметр мен вольтметрдің тізбекке қалай жалғанатынын біледі;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2970213" algn="ctr"/>
                <a:tab pos="5940425" algn="r"/>
              </a:tabLst>
            </a:pPr>
            <a:r>
              <a:rPr kumimoji="0" lang="kk-K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Өткізгіштерді параллель жалғағанда тізбектің барлық бөлігіндегі кернеуді анықтай алады;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2970213" algn="ctr"/>
                <a:tab pos="5940425" algn="r"/>
              </a:tabLst>
            </a:pPr>
            <a:r>
              <a:rPr kumimoji="0" lang="kk-K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Өткізгіштерді параллель жалғағанда тізбектің жалпы ток күшін анықтай алады;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2970213" algn="ctr"/>
                <a:tab pos="5940425" algn="r"/>
              </a:tabLst>
            </a:pPr>
            <a:r>
              <a:rPr kumimoji="0" lang="kk-K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Өткізгіштерді параллель жалғағанда жалпы кедергіні анықтай алады. </a:t>
            </a:r>
            <a:endParaRPr kumimoji="0" lang="kk-KZ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ҮЙ ЖҰМЫСЫ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33475" y="1356403"/>
            <a:ext cx="5629276" cy="1502804"/>
          </a:xfrm>
        </p:spPr>
        <p:txBody>
          <a:bodyPr>
            <a:normAutofit fontScale="92500" lnSpcReduction="10000"/>
          </a:bodyPr>
          <a:lstStyle/>
          <a:p>
            <a:pPr lvl="0" algn="ctr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Б.А. </a:t>
            </a:r>
            <a:r>
              <a:rPr lang="kk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Кронгарт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Ш.Б. </a:t>
            </a:r>
            <a:r>
              <a:rPr lang="kk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Насохова</a:t>
            </a:r>
            <a:endParaRPr lang="kk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Физика 8 сынып кітабынан </a:t>
            </a:r>
          </a:p>
          <a:p>
            <a:pPr lvl="0" algn="ctr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1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7-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жаттығу:1-5 есептерді шығару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33475" y="2859207"/>
            <a:ext cx="6620586" cy="2042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kk-KZ" sz="28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Рефлексия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8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-нені білдім, нені үйрендім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8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 нені толық түсінбедім 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8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 немен жұмыстыжалғастыру қажет</a:t>
            </a:r>
            <a:r>
              <a:rPr lang="kk-KZ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571"/>
    </mc:Choice>
    <mc:Fallback xmlns="">
      <p:transition spd="slow" advTm="78571"/>
    </mc:Fallback>
  </mc:AlternateContent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484</TotalTime>
  <Words>380</Words>
  <Application>Microsoft Office PowerPoint</Application>
  <PresentationFormat>Широкоэкранный</PresentationFormat>
  <Paragraphs>57</Paragraphs>
  <Slides>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Trebuchet MS</vt:lpstr>
      <vt:lpstr>Wingdings</vt:lpstr>
      <vt:lpstr>Wingdings 3</vt:lpstr>
      <vt:lpstr>Аспект</vt:lpstr>
      <vt:lpstr>Equation.3</vt:lpstr>
      <vt:lpstr>№ 6 зертханалық жұмыс.  «Өткiзгiштердi параллель қосуды зерделеу»</vt:lpstr>
      <vt:lpstr>Оқу мақсаты:</vt:lpstr>
      <vt:lpstr>Презентация PowerPoint</vt:lpstr>
      <vt:lpstr>Презентация PowerPoint</vt:lpstr>
      <vt:lpstr>Сұлба:</vt:lpstr>
      <vt:lpstr>R_1=U_1/I_1 =3/0,3= 10 Oм</vt:lpstr>
      <vt:lpstr>Презентация PowerPoint</vt:lpstr>
      <vt:lpstr>ҮЙ ЖҰМЫСЫ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Зертханалық жұмыс №3.</dc:title>
  <dc:creator>Батес Сыдыкова</dc:creator>
  <cp:lastModifiedBy>Назгуль Мухамед</cp:lastModifiedBy>
  <cp:revision>26</cp:revision>
  <dcterms:created xsi:type="dcterms:W3CDTF">2017-11-24T07:14:57Z</dcterms:created>
  <dcterms:modified xsi:type="dcterms:W3CDTF">2024-03-13T14:55:55Z</dcterms:modified>
</cp:coreProperties>
</file>