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7" r:id="rId2"/>
    <p:sldId id="278" r:id="rId3"/>
    <p:sldId id="261" r:id="rId4"/>
    <p:sldId id="262" r:id="rId5"/>
    <p:sldId id="265" r:id="rId6"/>
    <p:sldId id="267" r:id="rId7"/>
    <p:sldId id="268" r:id="rId8"/>
    <p:sldId id="271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99FFCC"/>
    <a:srgbClr val="FFFFFF"/>
    <a:srgbClr val="660066"/>
    <a:srgbClr val="A50021"/>
    <a:srgbClr val="000066"/>
    <a:srgbClr val="33CC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6A46DAE6-75A9-4707-AE0A-302CDAF18C0A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>
              <a:extLst>
                <a:ext uri="{FF2B5EF4-FFF2-40B4-BE49-F238E27FC236}">
                  <a16:creationId xmlns:a16="http://schemas.microsoft.com/office/drawing/2014/main" id="{B2518DAA-4E81-414B-B30C-22F09347F83F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>
              <a:extLst>
                <a:ext uri="{FF2B5EF4-FFF2-40B4-BE49-F238E27FC236}">
                  <a16:creationId xmlns:a16="http://schemas.microsoft.com/office/drawing/2014/main" id="{A68A73E9-2FBF-4E9C-A1B4-4744080AF3C9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>
              <a:extLst>
                <a:ext uri="{FF2B5EF4-FFF2-40B4-BE49-F238E27FC236}">
                  <a16:creationId xmlns:a16="http://schemas.microsoft.com/office/drawing/2014/main" id="{FE241FD1-2D70-426A-8706-5E29BC463F47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>
              <a:extLst>
                <a:ext uri="{FF2B5EF4-FFF2-40B4-BE49-F238E27FC236}">
                  <a16:creationId xmlns:a16="http://schemas.microsoft.com/office/drawing/2014/main" id="{03275C97-D584-43F1-B9F2-089565A2C037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>
              <a:extLst>
                <a:ext uri="{FF2B5EF4-FFF2-40B4-BE49-F238E27FC236}">
                  <a16:creationId xmlns:a16="http://schemas.microsoft.com/office/drawing/2014/main" id="{ABFF889B-CB61-4217-AFA5-FBBD3530251F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>
              <a:extLst>
                <a:ext uri="{FF2B5EF4-FFF2-40B4-BE49-F238E27FC236}">
                  <a16:creationId xmlns:a16="http://schemas.microsoft.com/office/drawing/2014/main" id="{7BF5F6CD-AACD-4509-9906-F5BECB596429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>
              <a:extLst>
                <a:ext uri="{FF2B5EF4-FFF2-40B4-BE49-F238E27FC236}">
                  <a16:creationId xmlns:a16="http://schemas.microsoft.com/office/drawing/2014/main" id="{AD21F300-5066-44BE-871E-F6F4EB684D94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>
              <a:extLst>
                <a:ext uri="{FF2B5EF4-FFF2-40B4-BE49-F238E27FC236}">
                  <a16:creationId xmlns:a16="http://schemas.microsoft.com/office/drawing/2014/main" id="{E8643F78-5357-4862-886D-BE55A4452A04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>
              <a:extLst>
                <a:ext uri="{FF2B5EF4-FFF2-40B4-BE49-F238E27FC236}">
                  <a16:creationId xmlns:a16="http://schemas.microsoft.com/office/drawing/2014/main" id="{BD684103-8247-441C-B054-B64EC5D4EE58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F6EFCF85-4D3F-4EE9-A3F5-FCE1912FD2E7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AF834D49-834F-497D-980E-FEE3E1B7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B359FE3-74CC-4852-B546-6FE23DFE3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28BC2D4-5C88-4F79-898A-A578B0A7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2178-8F0F-4EA8-AED9-53B539A62596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95713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180DA-108E-44E3-9452-63234739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AD3A6-EB75-4DC2-9671-F924E5B36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9452C-F961-458E-B451-F33D12552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6FB88-442D-4658-837D-60592998D1DC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038795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215918-B12A-4183-82C1-7A840C23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KZ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063A02-0ADA-4805-8C17-D258DFF63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KZ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A175407-A0EB-46E5-B6B8-15ECBC0CEFD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4946CC-F391-4350-A6C8-944D6D45DC4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E3E4473-7F54-4485-89EE-E62A96EA2A1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2DE0-85C9-40ED-B51A-FE44454EADCC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589917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9DB58-FB8E-4BE7-BC0E-4A2556E0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D9C52-1490-4B23-9A16-5235BF24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CD9F0-83CD-4E94-A5D9-7F449273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6F4ED-3523-410D-88F0-1D6445153B9E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112074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1609B8-E8B8-43E5-99B6-F8B039990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KZ" sz="8000">
                <a:solidFill>
                  <a:srgbClr val="C0E474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B0F45B-66A7-41D6-9D5F-F5EDCF4B8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KZ" sz="8000">
                <a:solidFill>
                  <a:srgbClr val="C0E474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27B08F-8986-4946-8FB7-D476E49EC4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EE800-0DF6-42BF-8455-DEA3C728B24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8F8152-E19F-4F40-96DD-00311A61D83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802C2-9306-4603-BEC3-C42250C4B1D5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441443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75F95D-F736-432A-A80F-872064D4237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CF07F9-8151-4EDE-AAAF-96E94DCC0D5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80DB4B-6D6E-4E2A-BDF8-5C0A69C294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CE47-FF49-4DD6-8F7F-7B2E6BEB54B5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03906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296F3-BBE9-4859-9FFE-D832D55F1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6912D-BB21-438D-A1C8-641C39A8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D7428-5F83-4EF0-9E26-15587B20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FE82-F449-40D4-8DF7-C271399AA62F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1941697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BD1FF-47B7-4EC0-A802-1A39E8E17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23A-F854-4D6A-95DF-A84F6F03C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5C7A3-65AA-4A8F-84E6-C32645D9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F714-8BD4-4907-83FB-1B5D22BAB3D2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43816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6F23B-9E55-4D2F-9348-18FE2E0C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092E7-531A-4EA4-9FBD-9513E751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09078-9E82-4B73-B065-C9F5DBEB3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C8985-AA37-4BBE-B91D-A9B79323114A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6382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CDB36-BFF4-44DD-83C9-E2AAC9E06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DAC7-EB9B-4D13-BC89-C3EEFC58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6627E-482C-466F-B3AD-BEF0D57F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728AC-2930-46C0-A4AA-C34F511A04A1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96003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58FE98-CAEF-4729-8EE2-7A568A16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A5F940-4612-4135-B8B3-8630F7C21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2AA713-7A1A-4924-A375-28BD7A78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741B-2E52-49EE-B62C-5FBE3EE16910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421153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FF8223F-AF7E-485E-B47C-708244BA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AF4092-78DF-4DE4-995A-514AA65B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ECE4F9-9273-47FC-A2F1-54B1E532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E8956-4604-42C5-A147-925CE3CA39CD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78553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CA25730-3BAC-4F44-B4C1-677BB117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620022F-22F0-4852-815D-6129BAC4A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AEB573-6BCD-496C-8B0E-EE2496C1D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20930-86F0-4D44-9EB0-5D0C98BD1393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94512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AAD6829-2973-419B-AADC-14D312F2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879E89-F079-4F52-9F9C-5216225B7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76512B-29BD-4775-95FE-21A5C2DC3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9299-2D6A-4DBA-8C24-97C91F6F88A1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266548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F3C4B7-9912-4BB6-A2A9-51B07EC2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EF0590-4175-49F5-B8BB-B0DEFE96F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7C837C-A6F3-4174-A672-263B1E1BD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69068-71A4-454B-976D-E592C4CA31B2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344979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029CD40-4DE0-48B3-B596-A6A74E9F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A9A0437-69BB-4173-81DC-3E383D902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918A5EC-F6F9-4BF0-91F6-5E7F36DD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CF71-8135-4065-BB2A-17CCD4BC9A8D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  <p:extLst>
      <p:ext uri="{BB962C8B-B14F-4D97-AF65-F5344CB8AC3E}">
        <p14:creationId xmlns:p14="http://schemas.microsoft.com/office/powerpoint/2010/main" val="98982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79AC2349-2986-42EF-8AA0-A01706CC4A8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7AE3A82-64DC-4AEF-8CFF-A3819F6F79AF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08D81F8-4E01-4546-B5A9-DFFC18C141B7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D593B8F-8AB4-40CA-B730-757529392B94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32FBFFD-5716-49DA-9A49-1D0A28AF0AED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ED701E8-8EDE-4F56-B43C-A9B052CC7E38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6D9AAB3-B28A-4563-89ED-E7277F9F959D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78FA2F-D720-4564-BCE2-8D0E92A94D19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2AB9218-7A43-4917-864F-E7C783EC398E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1F94131-9C03-4C78-9CF5-F2BFAC5E051F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5CEF566D-3992-438D-8236-7CB230ED761F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18293083-4EA3-4EA6-A474-51C9E35279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заголовка</a:t>
            </a:r>
            <a:endParaRPr lang="en-US" altLang="ru-KZ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C606E808-7DF0-4C78-98F0-FCAE5035D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KZ"/>
              <a:t>Образец текста</a:t>
            </a:r>
          </a:p>
          <a:p>
            <a:pPr lvl="1"/>
            <a:r>
              <a:rPr lang="ru-RU" altLang="ru-KZ"/>
              <a:t>Второй уровень</a:t>
            </a:r>
          </a:p>
          <a:p>
            <a:pPr lvl="2"/>
            <a:r>
              <a:rPr lang="ru-RU" altLang="ru-KZ"/>
              <a:t>Третий уровень</a:t>
            </a:r>
          </a:p>
          <a:p>
            <a:pPr lvl="3"/>
            <a:r>
              <a:rPr lang="ru-RU" altLang="ru-KZ"/>
              <a:t>Четвертый уровень</a:t>
            </a:r>
          </a:p>
          <a:p>
            <a:pPr lvl="4"/>
            <a:r>
              <a:rPr lang="ru-RU" altLang="ru-KZ"/>
              <a:t>Пятый уровень</a:t>
            </a:r>
            <a:endParaRPr lang="en-US" altLang="ru-K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0E4B8-7CE2-49C6-958A-B42D7DB81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7A42A-F5A1-468E-A567-B0672E5D0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EECC5-CF8B-4F43-8E4B-2703C4C40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E8DE5893-5015-4C6C-943A-BDC1F8F67204}" type="slidenum">
              <a:rPr lang="ru-RU" altLang="ru-KZ"/>
              <a:pPr>
                <a:defRPr/>
              </a:pPr>
              <a:t>‹#›</a:t>
            </a:fld>
            <a:endParaRPr lang="ru-RU" altLang="ru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60" r:id="rId11"/>
    <p:sldLayoutId id="2147483855" r:id="rId12"/>
    <p:sldLayoutId id="2147483861" r:id="rId13"/>
    <p:sldLayoutId id="2147483856" r:id="rId14"/>
    <p:sldLayoutId id="2147483857" r:id="rId15"/>
    <p:sldLayoutId id="2147483858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jpeg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>
            <a:extLst>
              <a:ext uri="{FF2B5EF4-FFF2-40B4-BE49-F238E27FC236}">
                <a16:creationId xmlns:a16="http://schemas.microsoft.com/office/drawing/2014/main" id="{682D687C-5770-413E-ACD6-21162043A7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5288" y="1628775"/>
            <a:ext cx="7686675" cy="720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324"/>
              </a:avLst>
            </a:prstTxWarp>
          </a:bodyPr>
          <a:lstStyle/>
          <a:p>
            <a:pPr algn="ctr"/>
            <a:endParaRPr lang="ru-KZ" sz="3600" b="1" kern="1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TextBox 4">
            <a:extLst>
              <a:ext uri="{FF2B5EF4-FFF2-40B4-BE49-F238E27FC236}">
                <a16:creationId xmlns:a16="http://schemas.microsoft.com/office/drawing/2014/main" id="{FF6DEEA2-63AE-4AB9-8A10-1C06895C5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3284538"/>
            <a:ext cx="76866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KZ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KZ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8.4.2.12 – жұмыс және қуат формулаларын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KZ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есептер шығаруда қолдану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F27BD45-1955-4460-A529-56066A61D616}"/>
              </a:ext>
            </a:extLst>
          </p:cNvPr>
          <p:cNvSpPr/>
          <p:nvPr/>
        </p:nvSpPr>
        <p:spPr>
          <a:xfrm>
            <a:off x="375097" y="980728"/>
            <a:ext cx="6934777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</a:t>
            </a:r>
            <a:r>
              <a:rPr lang="ru-RU" sz="44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тогының</a:t>
            </a:r>
            <a:r>
              <a:rPr lang="ru-RU" sz="4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44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400" b="1" u="sng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endParaRPr lang="ru-RU" sz="4400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1033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>
            <a:extLst>
              <a:ext uri="{FF2B5EF4-FFF2-40B4-BE49-F238E27FC236}">
                <a16:creationId xmlns:a16="http://schemas.microsoft.com/office/drawing/2014/main" id="{78BC5C48-77C3-4D06-852F-9DEB4250AC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260350"/>
            <a:ext cx="8208963" cy="4392613"/>
          </a:xfrm>
        </p:spPr>
        <p:txBody>
          <a:bodyPr/>
          <a:lstStyle/>
          <a:p>
            <a:pPr marL="0" indent="0" algn="ctr" eaLnBrk="1" hangingPunct="1">
              <a:buFont typeface="Wingdings 3" panose="05040102010807070707" pitchFamily="18" charset="2"/>
              <a:buNone/>
            </a:pPr>
            <a:endParaRPr lang="en-US" altLang="ru-KZ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Font typeface="Wingdings 3" panose="05040102010807070707" pitchFamily="18" charset="2"/>
              <a:buNone/>
            </a:pPr>
            <a:r>
              <a:rPr lang="kk-KZ" altLang="ru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Токтың жұмысы. </a:t>
            </a:r>
          </a:p>
          <a:p>
            <a:pPr marL="0" indent="0" algn="just" eaLnBrk="1" hangingPunct="1">
              <a:buFont typeface="Wingdings 3" panose="05040102010807070707" pitchFamily="18" charset="2"/>
              <a:buNone/>
            </a:pPr>
            <a:r>
              <a:rPr lang="kk-KZ" alt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Электр энергиясы энергияның басқа түрлеріне (механикалық, химиялық, жарық, ішкі энергияға ) жеңіл түрленеді. Оны өндірісте және тұрмыста кеңінен қолданады. Мұндай түрленулер токтың жұмысы есебінен жүреді.</a:t>
            </a:r>
          </a:p>
          <a:p>
            <a:pPr marL="0" indent="0" algn="just" eaLnBrk="1" hangingPunct="1">
              <a:buFont typeface="Wingdings 3" panose="05040102010807070707" pitchFamily="18" charset="2"/>
              <a:buNone/>
            </a:pPr>
            <a:r>
              <a:rPr lang="en-US" altLang="ru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өрісінің әсерінен заряд орын ауыстырғанда осы өріс жұмыс жасайды. Бұл жұмысты </a:t>
            </a:r>
            <a:r>
              <a:rPr lang="kk-KZ" altLang="ru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токтың жұмысы </a:t>
            </a:r>
            <a:r>
              <a:rPr lang="kk-KZ" altLang="ru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атайды. Демек, тізбек бөлігіндегі токтың жұмысы: </a:t>
            </a:r>
            <a:endParaRPr lang="ru-KZ" alt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TextBox 4">
            <a:extLst>
              <a:ext uri="{FF2B5EF4-FFF2-40B4-BE49-F238E27FC236}">
                <a16:creationId xmlns:a16="http://schemas.microsoft.com/office/drawing/2014/main" id="{C06929CE-5AC6-4CD8-A422-DA0C7B606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888" y="4067175"/>
            <a:ext cx="16557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altLang="ru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ru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q· U</a:t>
            </a:r>
            <a:r>
              <a:rPr lang="ru-RU" altLang="ru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altLang="ru-KZ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F38C4C-968F-4A93-B775-97B6FCB527B9}"/>
              </a:ext>
            </a:extLst>
          </p:cNvPr>
          <p:cNvSpPr txBox="1"/>
          <p:nvPr/>
        </p:nvSpPr>
        <p:spPr>
          <a:xfrm>
            <a:off x="755576" y="4941168"/>
            <a:ext cx="7128791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kk-KZ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Мұндағы </a:t>
            </a:r>
            <a:r>
              <a:rPr lang="en-US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kk-KZ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тізбек бөлігінен өтетін электр заряды, </a:t>
            </a:r>
          </a:p>
          <a:p>
            <a:pPr algn="just"/>
            <a:r>
              <a:rPr lang="en-US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kk-KZ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бөліктегі кернеу. </a:t>
            </a:r>
            <a:r>
              <a:rPr lang="en-US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KZ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I·t</a:t>
            </a:r>
            <a:r>
              <a:rPr lang="kk-KZ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мұндағы І- өткізгіштегі ток күші, </a:t>
            </a:r>
            <a:r>
              <a:rPr lang="en-US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kk-KZ" altLang="ru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-электр тогының өту  уақыты, осыны ескерсек,</a:t>
            </a:r>
            <a:endParaRPr lang="en-US" altLang="ru-K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</p:cSld>
  <p:clrMapOvr>
    <a:masterClrMapping/>
  </p:clrMapOvr>
  <p:transition spd="slow" advTm="1299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19D99DC3-9281-445C-AA0C-8D61CC142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5231" y="2918400"/>
            <a:ext cx="30226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KZ" sz="44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ru-KZ" sz="44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I·U·t</a:t>
            </a:r>
            <a:endParaRPr lang="en-US" altLang="ru-KZ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CFCD2FFF-4EA7-4F43-A5E5-F21AC7F4B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366713"/>
            <a:ext cx="706278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3200" b="1">
                <a:solidFill>
                  <a:srgbClr val="000066"/>
                </a:solidFill>
                <a:latin typeface="Arial" panose="020B0604020202020204" pitchFamily="34" charset="0"/>
              </a:rPr>
              <a:t>	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тогының жұмысы – ток күші, кернеу және жұмысты істеуге кеткен уақыттың көбейтіндісіне тең.</a:t>
            </a:r>
            <a:endParaRPr lang="ru-RU" altLang="ru-KZ" sz="32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359AA73-FB20-4C7D-BC59-2ADD38FE4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25" y="4095750"/>
            <a:ext cx="80010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ХБ жүйесінде жұмыс Джоульмен өлшенеді.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1Дж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1А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1В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1сек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7173" name="TextBox 6">
            <a:extLst>
              <a:ext uri="{FF2B5EF4-FFF2-40B4-BE49-F238E27FC236}">
                <a16:creationId xmlns:a16="http://schemas.microsoft.com/office/drawing/2014/main" id="{AC5CAA65-F4E7-4FDB-A951-2D70B496F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1958975"/>
            <a:ext cx="46958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n-US" altLang="ru-KZ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q·U</a:t>
            </a:r>
            <a:r>
              <a:rPr lang="kk-KZ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 I·</a:t>
            </a:r>
            <a:r>
              <a:rPr lang="ru-RU" altLang="ru-KZ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KZ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U·t</a:t>
            </a:r>
            <a:endParaRPr lang="ru-KZ" altLang="ru-K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8B8D066E-CF47-4D39-B6A7-028C017F5F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1789113"/>
          <a:ext cx="1441450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Формула" r:id="rId3" imgW="634725" imgH="418918" progId="Equation.3">
                  <p:embed/>
                </p:oleObj>
              </mc:Choice>
              <mc:Fallback>
                <p:oleObj name="Формула" r:id="rId3" imgW="634725" imgH="418918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789113"/>
                        <a:ext cx="1441450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50C99769-1E3F-484F-9FA7-91B1806C32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92725" y="1884363"/>
          <a:ext cx="188595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Формула" r:id="rId5" imgW="583947" imgH="203112" progId="Equation.3">
                  <p:embed/>
                </p:oleObj>
              </mc:Choice>
              <mc:Fallback>
                <p:oleObj name="Формула" r:id="rId5" imgW="583947" imgH="20311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884363"/>
                        <a:ext cx="188595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>
            <a:extLst>
              <a:ext uri="{FF2B5EF4-FFF2-40B4-BE49-F238E27FC236}">
                <a16:creationId xmlns:a16="http://schemas.microsoft.com/office/drawing/2014/main" id="{FA95386C-B170-45A0-800A-AC23D9F15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1688" y="2033588"/>
            <a:ext cx="400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2400" b="1">
                <a:solidFill>
                  <a:schemeClr val="tx1"/>
                </a:solidFill>
                <a:latin typeface="Arial" panose="020B0604020202020204" pitchFamily="34" charset="0"/>
              </a:rPr>
              <a:t>;</a:t>
            </a:r>
            <a:endParaRPr lang="ru-RU" altLang="ru-KZ" sz="24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8197" name="Picture 9" descr="Электр ток көздері. Ом заңы - ppt κατέβασμα">
            <a:extLst>
              <a:ext uri="{FF2B5EF4-FFF2-40B4-BE49-F238E27FC236}">
                <a16:creationId xmlns:a16="http://schemas.microsoft.com/office/drawing/2014/main" id="{F47E3A1B-A30A-4FC2-8EA2-BB9044953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19289" t="27155" r="56683" b="53149"/>
          <a:stretch>
            <a:fillRect/>
          </a:stretch>
        </p:blipFill>
        <p:spPr bwMode="auto">
          <a:xfrm>
            <a:off x="810461" y="1921010"/>
            <a:ext cx="1421732" cy="807883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198" name="Заголовок 1">
                <a:extLst>
                  <a:ext uri="{FF2B5EF4-FFF2-40B4-BE49-F238E27FC236}">
                    <a16:creationId xmlns:a16="http://schemas.microsoft.com/office/drawing/2014/main" id="{873E8F86-EFCF-4665-9C27-CD962DD6DBCD}"/>
                  </a:ext>
                </a:extLst>
              </p:cNvPr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318642" y="-71427"/>
                <a:ext cx="7493271" cy="1485900"/>
              </a:xfrm>
            </p:spPr>
            <p:txBody>
              <a:bodyPr rtlCol="0">
                <a:normAutofit fontScale="90000"/>
              </a:bodyPr>
              <a:lstStyle/>
              <a:p>
                <a:pPr algn="just" eaLnBrk="1" fontAlgn="auto" hangingPunct="1">
                  <a:spcAft>
                    <a:spcPts val="0"/>
                  </a:spcAft>
                  <a:defRPr/>
                </a:pPr>
                <a:br>
                  <a:rPr lang="en-US" altLang="ru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kk-KZ" altLang="ru-KZ" sz="27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ізбек</a:t>
                </a:r>
                <a: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бөлігіне арналған </a:t>
                </a:r>
                <a:r>
                  <a:rPr lang="kk-KZ" altLang="ru-KZ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Ом заңын І</a:t>
                </a:r>
                <a:r>
                  <a:rPr lang="en-US" altLang="ru-KZ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KZ" sz="31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KZ" sz="31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num>
                      <m:den>
                        <m:r>
                          <a:rPr lang="en-US" altLang="ru-KZ" sz="31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𝑹</m:t>
                        </m:r>
                      </m:den>
                    </m:f>
                  </m:oMath>
                </a14:m>
                <a:r>
                  <a:rPr lang="kk-KZ" altLang="ru-KZ" sz="31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өрнегін қолданып, мұндағы  </a:t>
                </a:r>
                <a:r>
                  <a:rPr lang="en-US" altLang="ru-KZ" sz="27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тізбек бөлігіндегі кедергі, токтың жұмысын есептейтін басқа формуланы аламыз:</a:t>
                </a:r>
                <a:b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kk-KZ" altLang="ru-KZ" sz="27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br>
                  <a:rPr lang="en-US" altLang="ru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ru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br>
                  <a:rPr lang="en-US" altLang="ru-KZ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KZ" altLang="ru-KZ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198" name="Заголовок 1">
                <a:extLst>
                  <a:ext uri="{FF2B5EF4-FFF2-40B4-BE49-F238E27FC236}">
                    <a16:creationId xmlns:a16="http://schemas.microsoft.com/office/drawing/2014/main" id="{873E8F86-EFCF-4665-9C27-CD962DD6DB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18642" y="-71427"/>
                <a:ext cx="7493271" cy="1485900"/>
              </a:xfrm>
              <a:blipFill>
                <a:blip r:embed="rId8"/>
                <a:stretch>
                  <a:fillRect l="-1221" r="-1302" b="-245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7" name="TextBox 7">
            <a:extLst>
              <a:ext uri="{FF2B5EF4-FFF2-40B4-BE49-F238E27FC236}">
                <a16:creationId xmlns:a16="http://schemas.microsoft.com/office/drawing/2014/main" id="{D208A99B-5812-4982-B900-A6B6F5D5D796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318643" y="2728893"/>
            <a:ext cx="8429821" cy="4245906"/>
          </a:xfrm>
          <a:prstGeom prst="rect">
            <a:avLst/>
          </a:prstGeom>
          <a:blipFill>
            <a:blip r:embed="rId9"/>
            <a:stretch>
              <a:fillRect l="-1085"/>
            </a:stretch>
          </a:blipFill>
          <a:ln>
            <a:noFill/>
          </a:ln>
        </p:spPr>
        <p:txBody>
          <a:bodyPr/>
          <a:lstStyle/>
          <a:p>
            <a:pPr>
              <a:defRPr/>
            </a:pPr>
            <a:r>
              <a:rPr lang="ru-KZ">
                <a:noFill/>
              </a:rPr>
              <a:t> </a:t>
            </a:r>
          </a:p>
        </p:txBody>
      </p:sp>
      <p:pic>
        <p:nvPicPr>
          <p:cNvPr id="10" name="Picture 4" descr="7 сынып қуат тақырыбы">
            <a:extLst>
              <a:ext uri="{FF2B5EF4-FFF2-40B4-BE49-F238E27FC236}">
                <a16:creationId xmlns:a16="http://schemas.microsoft.com/office/drawing/2014/main" id="{9F964DB6-3885-4D8C-BF94-08CB35EB2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60631" t="36246" r="12201" b="39763"/>
          <a:stretch>
            <a:fillRect/>
          </a:stretch>
        </p:blipFill>
        <p:spPr bwMode="auto">
          <a:xfrm>
            <a:off x="4355976" y="5445224"/>
            <a:ext cx="1655732" cy="98355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9AEE0F41-887C-4B12-B39E-ADDAF74DD5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0300" y="2125663"/>
          <a:ext cx="1538288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Формула" r:id="rId3" imgW="571004" imgH="177646" progId="Equation.3">
                  <p:embed/>
                </p:oleObj>
              </mc:Choice>
              <mc:Fallback>
                <p:oleObj name="Формула" r:id="rId3" imgW="571004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2125663"/>
                        <a:ext cx="1538288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ext Box 3">
            <a:extLst>
              <a:ext uri="{FF2B5EF4-FFF2-40B4-BE49-F238E27FC236}">
                <a16:creationId xmlns:a16="http://schemas.microsoft.com/office/drawing/2014/main" id="{D847040E-1E0F-4D35-A710-D7CC5A916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38" y="433388"/>
            <a:ext cx="676910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Токтың қуатын табу үшін, өткізгіштегі ток күшін және кернеуді өлшеп, олардың көбейтіндісін табу керек</a:t>
            </a:r>
            <a:r>
              <a:rPr lang="kk-KZ" altLang="ru-KZ" sz="2800" b="1">
                <a:solidFill>
                  <a:srgbClr val="000066"/>
                </a:solidFill>
                <a:latin typeface="Arial" panose="020B0604020202020204" pitchFamily="34" charset="0"/>
              </a:rPr>
              <a:t>.</a:t>
            </a:r>
            <a:endParaRPr lang="ru-RU" altLang="ru-KZ" sz="2800" b="1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289E8527-BF45-4E52-B12B-53B056084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397250"/>
            <a:ext cx="82804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ХБ жүйесінде қуатты Ваттпен өлшейді.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1Вт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1А</a:t>
            </a:r>
            <a:r>
              <a:rPr lang="en-US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1В</a:t>
            </a:r>
            <a:r>
              <a:rPr lang="en-US" altLang="ru-KZ" sz="28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35619-42F2-40A4-9B17-B6620921102C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ctrTitle"/>
          </p:nvPr>
        </p:nvSpPr>
        <p:spPr>
          <a:xfrm>
            <a:off x="2195736" y="1137254"/>
            <a:ext cx="4176464" cy="1646302"/>
          </a:xfrm>
          <a:blipFill>
            <a:blip r:embed="rId5"/>
            <a:stretch>
              <a:fillRect r="-4526" b="-8889"/>
            </a:stretch>
          </a:blipFill>
        </p:spPr>
        <p:txBody>
          <a:bodyPr/>
          <a:lstStyle/>
          <a:p>
            <a:r>
              <a:rPr lang="ru-K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1D93E1DE-6EC6-40D0-A29A-5D824722B0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836613"/>
            <a:ext cx="3671888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>
            <a:extLst>
              <a:ext uri="{FF2B5EF4-FFF2-40B4-BE49-F238E27FC236}">
                <a16:creationId xmlns:a16="http://schemas.microsoft.com/office/drawing/2014/main" id="{7B50E24B-58F7-4B00-B207-61E380647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836613"/>
            <a:ext cx="3600450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>
            <a:extLst>
              <a:ext uri="{FF2B5EF4-FFF2-40B4-BE49-F238E27FC236}">
                <a16:creationId xmlns:a16="http://schemas.microsoft.com/office/drawing/2014/main" id="{6EC4CF51-E8A2-454C-8D85-DC262D218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437063"/>
            <a:ext cx="828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Токтың жұмысын өлшеуге арналған құралды – </a:t>
            </a:r>
            <a:r>
              <a:rPr lang="kk-KZ" altLang="ru-KZ" sz="2800" b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электрсанауыш </a:t>
            </a:r>
            <a:r>
              <a:rPr lang="kk-KZ" altLang="ru-KZ" sz="28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</a:t>
            </a:r>
            <a:endParaRPr lang="ru-RU" altLang="ru-KZ" sz="28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4A284C08-5B5C-40B5-8070-376C0BD89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92150"/>
            <a:ext cx="2452687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4">
            <a:extLst>
              <a:ext uri="{FF2B5EF4-FFF2-40B4-BE49-F238E27FC236}">
                <a16:creationId xmlns:a16="http://schemas.microsoft.com/office/drawing/2014/main" id="{17DA058F-3471-4B18-B4DE-5AD9DA6A7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692150"/>
            <a:ext cx="25336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5">
            <a:extLst>
              <a:ext uri="{FF2B5EF4-FFF2-40B4-BE49-F238E27FC236}">
                <a16:creationId xmlns:a16="http://schemas.microsoft.com/office/drawing/2014/main" id="{CA9E0037-B9BA-42FD-B222-F203CB801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692150"/>
            <a:ext cx="273685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">
            <a:extLst>
              <a:ext uri="{FF2B5EF4-FFF2-40B4-BE49-F238E27FC236}">
                <a16:creationId xmlns:a16="http://schemas.microsoft.com/office/drawing/2014/main" id="{CA0BDF8B-F491-4E5C-8A6D-1E628D073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789363"/>
            <a:ext cx="8207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Токтың қуатын өлшеуге арналаған аспапты – </a:t>
            </a:r>
            <a:r>
              <a:rPr lang="kk-KZ" altLang="ru-KZ" sz="3200" b="1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Ваттметр</a:t>
            </a:r>
            <a:r>
              <a:rPr lang="kk-KZ" altLang="ru-KZ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деп атайды.</a:t>
            </a:r>
            <a:endParaRPr lang="ru-RU" altLang="ru-KZ" sz="32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3">
            <a:extLst>
              <a:ext uri="{FF2B5EF4-FFF2-40B4-BE49-F238E27FC236}">
                <a16:creationId xmlns:a16="http://schemas.microsoft.com/office/drawing/2014/main" id="{0336B71F-58AE-4552-9B14-4DD102117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96975"/>
            <a:ext cx="8640762" cy="3389313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9B67DADB-31C1-4E30-BE2D-B26276CD8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04" y="615827"/>
            <a:ext cx="8640762" cy="3970338"/>
          </a:xfrm>
          <a:prstGeom prst="rect">
            <a:avLst/>
          </a:prstGeom>
          <a:gradFill>
            <a:gsLst>
              <a:gs pos="0">
                <a:schemeClr val="bg2">
                  <a:tint val="94000"/>
                  <a:satMod val="80000"/>
                  <a:lumMod val="106000"/>
                </a:schemeClr>
              </a:gs>
              <a:gs pos="100000">
                <a:schemeClr val="bg2">
                  <a:shade val="80000"/>
                </a:schemeClr>
              </a:gs>
            </a:gsLst>
            <a:path path="circle">
              <a:fillToRect l="43000" r="43000" b="100000"/>
            </a:path>
          </a:gradFill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 шамы кернеуі 220 В электр желіге қосылған. Шамның қыл сымының кедергісі     484 Ом болса, шамның қуаты қандай?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Қуаты 600 Вт шамның кедергісі 150 Ом болса, шамдағы ток күші қандай?</a:t>
            </a:r>
          </a:p>
          <a:p>
            <a:pPr marL="342900" indent="-342900" eaLnBrk="1" fontAlgn="auto" hangingPunct="1">
              <a:spcBef>
                <a:spcPct val="5000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kk-KZ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 В желіге қосылған шам 0,5 мин жарық шығарғанда 1800 Дж энергия бөлінген. Шамның қыл сымының кедергісі қандай? </a:t>
            </a:r>
            <a:endParaRPr lang="ru-RU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4" name="TextBox 4">
            <a:extLst>
              <a:ext uri="{FF2B5EF4-FFF2-40B4-BE49-F238E27FC236}">
                <a16:creationId xmlns:a16="http://schemas.microsoft.com/office/drawing/2014/main" id="{F879797C-82E3-49C7-AE26-4F53DAA34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1750"/>
            <a:ext cx="4576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kk-KZ" altLang="ru-KZ" sz="32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750</TotalTime>
  <Words>314</Words>
  <Application>Microsoft Office PowerPoint</Application>
  <PresentationFormat>Экран (4:3)</PresentationFormat>
  <Paragraphs>29</Paragraphs>
  <Slides>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Cambria Math</vt:lpstr>
      <vt:lpstr>Times New Roman</vt:lpstr>
      <vt:lpstr>Trebuchet MS</vt:lpstr>
      <vt:lpstr>Wingdings 3</vt:lpstr>
      <vt:lpstr>Аспект</vt:lpstr>
      <vt:lpstr>Формула</vt:lpstr>
      <vt:lpstr>Презентация PowerPoint</vt:lpstr>
      <vt:lpstr>Презентация PowerPoint</vt:lpstr>
      <vt:lpstr>Презентация PowerPoint</vt:lpstr>
      <vt:lpstr> Tізбек бөлігіне арналған Ом заңын І= U/R өрнегін қолданып, мұндағы  R-тізбек бөлігіндегі кедергі, токтың жұмысын есептейтін басқа формуланы аламыз:       </vt:lpstr>
      <vt:lpstr> 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Назгуль Мухамед</cp:lastModifiedBy>
  <cp:revision>53</cp:revision>
  <dcterms:created xsi:type="dcterms:W3CDTF">2013-02-11T07:07:58Z</dcterms:created>
  <dcterms:modified xsi:type="dcterms:W3CDTF">2024-03-13T15:38:07Z</dcterms:modified>
</cp:coreProperties>
</file>