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7"/>
  </p:notesMasterIdLst>
  <p:sldIdLst>
    <p:sldId id="272" r:id="rId2"/>
    <p:sldId id="273" r:id="rId3"/>
    <p:sldId id="270" r:id="rId4"/>
    <p:sldId id="271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BE9D4-C568-4482-A2B3-41D907A24F19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C6982-A813-4635-9A45-ADA7B98B2B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517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754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454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8211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758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9396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635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673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47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91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232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05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4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7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62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45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64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66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587" y="2072122"/>
            <a:ext cx="10751573" cy="1339062"/>
          </a:xfrm>
        </p:spPr>
        <p:txBody>
          <a:bodyPr>
            <a:noAutofit/>
          </a:bodyPr>
          <a:lstStyle/>
          <a:p>
            <a:pPr algn="ctr"/>
            <a:r>
              <a:rPr lang="kk-KZ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7 зертханалық жұмыс. </a:t>
            </a:r>
            <a:br>
              <a:rPr lang="kk-K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«Электр тогының жұмысы мен қуатын анықтау»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4600" y="4744237"/>
            <a:ext cx="7467600" cy="1339063"/>
          </a:xfrm>
        </p:spPr>
        <p:txBody>
          <a:bodyPr>
            <a:normAutofit/>
          </a:bodyPr>
          <a:lstStyle/>
          <a:p>
            <a:pPr algn="ctr"/>
            <a:endParaRPr lang="ru-RU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687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045"/>
    </mc:Choice>
    <mc:Fallback xmlns="">
      <p:transition spd="slow" advTm="11604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C6981F7F-AB9D-4AAB-B406-E94F461F1E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077779"/>
              </p:ext>
            </p:extLst>
          </p:nvPr>
        </p:nvGraphicFramePr>
        <p:xfrm>
          <a:off x="677863" y="1390651"/>
          <a:ext cx="9009062" cy="37718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09062">
                  <a:extLst>
                    <a:ext uri="{9D8B030D-6E8A-4147-A177-3AD203B41FA5}">
                      <a16:colId xmlns:a16="http://schemas.microsoft.com/office/drawing/2014/main" val="354854492"/>
                    </a:ext>
                  </a:extLst>
                </a:gridCol>
              </a:tblGrid>
              <a:tr h="3771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3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8.4.2.14 – эксперимент көмегімен электр тогының жұмысы мен қуатын анықтау;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843356566"/>
                  </a:ext>
                </a:extLst>
              </a:tr>
            </a:tbl>
          </a:graphicData>
        </a:graphic>
      </p:graphicFrame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50723169-3AFC-453E-90FA-4317886E91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902765"/>
              </p:ext>
            </p:extLst>
          </p:nvPr>
        </p:nvGraphicFramePr>
        <p:xfrm>
          <a:off x="677334" y="2565722"/>
          <a:ext cx="7771341" cy="10767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71341">
                  <a:extLst>
                    <a:ext uri="{9D8B030D-6E8A-4147-A177-3AD203B41FA5}">
                      <a16:colId xmlns:a16="http://schemas.microsoft.com/office/drawing/2014/main" val="207652852"/>
                    </a:ext>
                  </a:extLst>
                </a:gridCol>
              </a:tblGrid>
              <a:tr h="9441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3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8.1.3.3 – физика кабинетінде қауіпсіздік ережелерін білу және сақтау.</a:t>
                      </a:r>
                      <a:endParaRPr lang="ru-KZ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4017078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314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561CE9F-DBE9-4B48-9297-7BBB74CB9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425" y="695325"/>
            <a:ext cx="7381875" cy="50006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0CA8803-EFDC-4A0D-9050-68B72E0478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3255"/>
              </p:ext>
            </p:extLst>
          </p:nvPr>
        </p:nvGraphicFramePr>
        <p:xfrm>
          <a:off x="601663" y="777843"/>
          <a:ext cx="8847137" cy="53023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47137">
                  <a:extLst>
                    <a:ext uri="{9D8B030D-6E8A-4147-A177-3AD203B41FA5}">
                      <a16:colId xmlns:a16="http://schemas.microsoft.com/office/drawing/2014/main" val="1459187659"/>
                    </a:ext>
                  </a:extLst>
                </a:gridCol>
              </a:tblGrid>
              <a:tr h="43656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 барысы:</a:t>
                      </a:r>
                      <a:endParaRPr lang="ru-KZ" sz="2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kk-K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Амперметр мен вольтметрдің </a:t>
                      </a:r>
                      <a:r>
                        <a:rPr lang="kk-KZ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бөлік</a:t>
                      </a:r>
                      <a:r>
                        <a:rPr lang="kk-K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құнын анықтаңдар;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kk-K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 тізбегін сұлба бойынша жинаңдар;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kk-K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Тізбекті тұйықтап, қыздыру шамының сөну уақытын белгілеңдер;</a:t>
                      </a: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  <a:defRPr/>
                      </a:pPr>
                      <a:r>
                        <a:rPr lang="kk-KZ" sz="2000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Вольтметр мен а</a:t>
                      </a:r>
                      <a:r>
                        <a:rPr lang="kk-K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мперметрдің көрсетулерін белгілеңдер;</a:t>
                      </a: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  <a:defRPr/>
                      </a:pPr>
                      <a:r>
                        <a:rPr lang="kk-K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Тізбекті ажыратыңдар да, қыздыру шамының сөну уақытын белгілеңдер;</a:t>
                      </a: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  <a:defRPr/>
                      </a:pPr>
                      <a:r>
                        <a:rPr lang="kk-K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 тогының шамдағы қуатын </a:t>
                      </a:r>
                      <a:r>
                        <a:rPr lang="kk-KZ" sz="2000" b="1" i="1" dirty="0">
                          <a:solidFill>
                            <a:schemeClr val="tx1"/>
                          </a:solidFill>
                        </a:rPr>
                        <a:t>Р= </a:t>
                      </a:r>
                      <a:r>
                        <a:rPr lang="en-US" sz="2000" b="1" i="1" dirty="0">
                          <a:solidFill>
                            <a:schemeClr val="tx1"/>
                          </a:solidFill>
                        </a:rPr>
                        <a:t>I·U </a:t>
                      </a:r>
                      <a:r>
                        <a:rPr lang="kk-KZ" sz="2000" b="1" i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k-KZ" sz="20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формуласы бойынша есептеңдер</a:t>
                      </a:r>
                      <a:r>
                        <a:rPr lang="kk-KZ" sz="18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  <a:defRPr/>
                      </a:pPr>
                      <a:r>
                        <a:rPr lang="kk-KZ" sz="1800" b="1" i="1" dirty="0">
                          <a:solidFill>
                            <a:schemeClr val="tx1"/>
                          </a:solidFill>
                        </a:rPr>
                        <a:t>А= Р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</a:rPr>
                        <a:t>·t </a:t>
                      </a:r>
                      <a:r>
                        <a:rPr lang="kk-KZ" sz="20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формуласы бойынша</a:t>
                      </a:r>
                      <a:r>
                        <a:rPr lang="en-US" sz="20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</a:t>
                      </a:r>
                      <a:r>
                        <a:rPr lang="kk-K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лектр тогының жұмысын есептеңдер;</a:t>
                      </a:r>
                      <a:r>
                        <a:rPr lang="kk-KZ" sz="20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kk-KZ" sz="18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  <a:defRPr/>
                      </a:pPr>
                      <a:endParaRPr lang="kk-KZ" sz="20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None/>
                        <a:tabLst>
                          <a:tab pos="457200" algn="l"/>
                        </a:tabLst>
                        <a:defRPr/>
                      </a:pPr>
                      <a:endParaRPr lang="kk-KZ" sz="20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endParaRPr lang="ru-KZ" sz="2400" u="none" strike="noStrike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858678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878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1661A295-EDE8-4804-AE9C-D58F819B08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686976"/>
              </p:ext>
            </p:extLst>
          </p:nvPr>
        </p:nvGraphicFramePr>
        <p:xfrm>
          <a:off x="333375" y="2085372"/>
          <a:ext cx="7724775" cy="167036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00225">
                  <a:extLst>
                    <a:ext uri="{9D8B030D-6E8A-4147-A177-3AD203B41FA5}">
                      <a16:colId xmlns:a16="http://schemas.microsoft.com/office/drawing/2014/main" val="2287158814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1797563947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910626213"/>
                    </a:ext>
                  </a:extLst>
                </a:gridCol>
                <a:gridCol w="1205855">
                  <a:extLst>
                    <a:ext uri="{9D8B030D-6E8A-4147-A177-3AD203B41FA5}">
                      <a16:colId xmlns:a16="http://schemas.microsoft.com/office/drawing/2014/main" val="962179701"/>
                    </a:ext>
                  </a:extLst>
                </a:gridCol>
                <a:gridCol w="1670695">
                  <a:extLst>
                    <a:ext uri="{9D8B030D-6E8A-4147-A177-3AD203B41FA5}">
                      <a16:colId xmlns:a16="http://schemas.microsoft.com/office/drawing/2014/main" val="1670139986"/>
                    </a:ext>
                  </a:extLst>
                </a:gridCol>
              </a:tblGrid>
              <a:tr h="1115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Ток күші             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I, A</a:t>
                      </a:r>
                      <a:endParaRPr lang="ru-K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Кернеу</a:t>
                      </a:r>
                      <a:endParaRPr lang="ru-K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U, B</a:t>
                      </a:r>
                      <a:endParaRPr lang="ru-K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Уақыты </a:t>
                      </a:r>
                      <a:endParaRPr lang="ru-K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t, c</a:t>
                      </a:r>
                      <a:endParaRPr lang="ru-K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Қуат </a:t>
                      </a:r>
                      <a:endParaRPr lang="ru-KZ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Р, Вт</a:t>
                      </a:r>
                      <a:endParaRPr lang="ru-KZ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 </a:t>
                      </a:r>
                      <a:endParaRPr lang="ru-K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А, </a:t>
                      </a:r>
                      <a:r>
                        <a:rPr lang="kk-KZ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</a:t>
                      </a:r>
                      <a:endParaRPr lang="ru-K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589323955"/>
                  </a:ext>
                </a:extLst>
              </a:tr>
              <a:tr h="5545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43050" algn="l"/>
                        </a:tabLst>
                      </a:pPr>
                      <a:r>
                        <a:rPr lang="kk-KZ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5567129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F25D1D3D-8A03-47B3-9516-165CACA85F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731984"/>
              </p:ext>
            </p:extLst>
          </p:nvPr>
        </p:nvGraphicFramePr>
        <p:xfrm>
          <a:off x="711994" y="1164336"/>
          <a:ext cx="8596312" cy="3869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96312">
                  <a:extLst>
                    <a:ext uri="{9D8B030D-6E8A-4147-A177-3AD203B41FA5}">
                      <a16:colId xmlns:a16="http://schemas.microsoft.com/office/drawing/2014/main" val="5676398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  <a:tab pos="1543050" algn="l"/>
                        </a:tabLst>
                      </a:pPr>
                      <a:r>
                        <a:rPr lang="kk-KZ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 өлшеулер нәтижелерін кестеге жазыңдар.</a:t>
                      </a:r>
                      <a:endParaRPr lang="ru-KZ" sz="2000" b="1" u="none" strike="noStrike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89659226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7973974-866C-4A5A-882B-B9C5EC458233}"/>
              </a:ext>
            </a:extLst>
          </p:cNvPr>
          <p:cNvSpPr txBox="1"/>
          <p:nvPr/>
        </p:nvSpPr>
        <p:spPr>
          <a:xfrm>
            <a:off x="981075" y="4377080"/>
            <a:ext cx="139065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P=I·U</a:t>
            </a:r>
            <a:endParaRPr lang="ru-KZ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2F78F5-8771-4C14-83BF-D581ED8B2092}"/>
              </a:ext>
            </a:extLst>
          </p:cNvPr>
          <p:cNvSpPr txBox="1"/>
          <p:nvPr/>
        </p:nvSpPr>
        <p:spPr>
          <a:xfrm>
            <a:off x="981075" y="5062880"/>
            <a:ext cx="139065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A=</a:t>
            </a:r>
            <a:r>
              <a:rPr lang="en-US" sz="2800" dirty="0" err="1"/>
              <a:t>P·t</a:t>
            </a:r>
            <a:endParaRPr lang="ru-KZ" sz="2800" dirty="0"/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56F6F4EB-6793-444D-8CE2-AE10CF12C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245445"/>
              </p:ext>
            </p:extLst>
          </p:nvPr>
        </p:nvGraphicFramePr>
        <p:xfrm>
          <a:off x="8058149" y="2085372"/>
          <a:ext cx="2028826" cy="1670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8826">
                  <a:extLst>
                    <a:ext uri="{9D8B030D-6E8A-4147-A177-3AD203B41FA5}">
                      <a16:colId xmlns:a16="http://schemas.microsoft.com/office/drawing/2014/main" val="1014539328"/>
                    </a:ext>
                  </a:extLst>
                </a:gridCol>
              </a:tblGrid>
              <a:tr h="1088723">
                <a:tc>
                  <a:txBody>
                    <a:bodyPr/>
                    <a:lstStyle/>
                    <a:p>
                      <a:r>
                        <a:rPr lang="kk-KZ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Тұтынушы</a:t>
                      </a:r>
                    </a:p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229841"/>
                  </a:ext>
                </a:extLst>
              </a:tr>
              <a:tr h="581644"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5513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486</TotalTime>
  <Words>148</Words>
  <Application>Microsoft Office PowerPoint</Application>
  <PresentationFormat>Широкоэкранный</PresentationFormat>
  <Paragraphs>32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Trebuchet MS</vt:lpstr>
      <vt:lpstr>Wingdings 3</vt:lpstr>
      <vt:lpstr>Аспект</vt:lpstr>
      <vt:lpstr>№ 7 зертханалық жұмыс.  «Электр тогының жұмысы мен қуатын анықтау»</vt:lpstr>
      <vt:lpstr>Оқу мақсаты: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Зертханалық жұмыс №3.</dc:title>
  <dc:creator>Батес Сыдыкова</dc:creator>
  <cp:lastModifiedBy>Назгуль Мухамед</cp:lastModifiedBy>
  <cp:revision>28</cp:revision>
  <dcterms:created xsi:type="dcterms:W3CDTF">2017-11-24T07:14:57Z</dcterms:created>
  <dcterms:modified xsi:type="dcterms:W3CDTF">2024-03-13T14:58:35Z</dcterms:modified>
</cp:coreProperties>
</file>