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33.png" ContentType="image/png"/>
  <Override PartName="/ppt/media/image4.png" ContentType="image/png"/>
  <Override PartName="/ppt/media/image36.png" ContentType="image/png"/>
  <Override PartName="/ppt/media/image12.png" ContentType="image/png"/>
  <Override PartName="/ppt/media/image5.png" ContentType="image/png"/>
  <Override PartName="/ppt/media/image37.png" ContentType="image/png"/>
  <Override PartName="/ppt/media/image6.png" ContentType="image/png"/>
  <Override PartName="/ppt/media/image38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16.png" ContentType="image/png"/>
  <Override PartName="/ppt/media/image35.wmf" ContentType="image/x-wmf"/>
  <Override PartName="/ppt/media/image10.png" ContentType="image/png"/>
  <Override PartName="/ppt/media/image30.wmf" ContentType="image/x-wmf"/>
  <Override PartName="/ppt/media/image11.png" ContentType="image/png"/>
  <Override PartName="/ppt/media/image3.png" ContentType="image/png"/>
  <Override PartName="/ppt/media/image18.png" ContentType="image/png"/>
  <Override PartName="/ppt/media/image2.png" ContentType="image/png"/>
  <Override PartName="/ppt/media/image34.png" ContentType="image/png"/>
  <Override PartName="/ppt/media/image19.png" ContentType="image/png"/>
  <Override PartName="/ppt/media/image9.png" ContentType="image/png"/>
  <Override PartName="/ppt/media/image21.png" ContentType="image/png"/>
  <Override PartName="/ppt/media/image23.png" ContentType="image/png"/>
  <Override PartName="/ppt/media/image24.png" ContentType="image/png"/>
  <Override PartName="/ppt/media/image31.png" ContentType="image/png"/>
  <Override PartName="/ppt/media/image20.png" ContentType="image/png"/>
  <Override PartName="/ppt/media/image8.png" ContentType="image/png"/>
  <Override PartName="/ppt/media/image22.jpeg" ContentType="image/jpeg"/>
  <Override PartName="/ppt/media/image27.png" ContentType="image/png"/>
  <Override PartName="/ppt/media/image13.jpeg" ContentType="image/jpeg"/>
  <Override PartName="/ppt/media/image29.wmf" ContentType="image/x-wmf"/>
  <Override PartName="/ppt/media/image28.png" ContentType="image/png"/>
  <Override PartName="/ppt/media/image25.png" ContentType="image/png"/>
  <Override PartName="/ppt/media/image26.png" ContentType="image/png"/>
  <Override PartName="/ppt/media/image17.png" ContentType="image/png"/>
  <Override PartName="/ppt/media/image32.png" ContentType="image/png"/>
  <Override PartName="/ppt/media/image39.wmf" ContentType="image/x-wmf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6E2569-9CD5-46E3-8AF0-B1D481B8CFA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B493017-9C82-48C8-841A-B7AC8BC195DA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8.png"/><Relationship Id="rId4" Type="http://schemas.openxmlformats.org/officeDocument/2006/relationships/image" Target="../media/image38.png"/><Relationship Id="rId5" Type="http://schemas.openxmlformats.org/officeDocument/2006/relationships/image" Target="../media/image39.wmf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image" Target="../media/image24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wmf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15960" y="26640"/>
            <a:ext cx="4043520" cy="49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Өткен материалдарға шолу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Заголовок 1"/>
          <p:cNvSpPr/>
          <p:nvPr/>
        </p:nvSpPr>
        <p:spPr>
          <a:xfrm>
            <a:off x="804960" y="330120"/>
            <a:ext cx="6248160" cy="246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0000"/>
                </a:solidFill>
                <a:uFillTx/>
                <a:latin typeface="Arial"/>
              </a:rPr>
              <a:t>Сурет бойынша</a:t>
            </a:r>
            <a:r>
              <a:rPr b="1" lang="kk-KZ" sz="1400" strike="noStrike" u="none">
                <a:solidFill>
                  <a:srgbClr val="000000"/>
                </a:solidFill>
                <a:uFillTx/>
                <a:latin typeface="Arial"/>
              </a:rPr>
              <a:t>: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Магнит 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Arial"/>
              </a:rPr>
              <a:t>өрісінің күш сызықтары және полюстері</a:t>
            </a: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.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Тогы бар түзу өткізгіштің магнит өр</a:t>
            </a: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i</a:t>
            </a: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с</a:t>
            </a: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i</a:t>
            </a: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. Бұрғы және оң қол ережесі.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Тогы бар шарғы 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Arial"/>
              </a:rPr>
              <a:t>мен жолақ магниттің магнит өрістері</a:t>
            </a: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. Оң қол ережесі.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Arial"/>
              </a:rPr>
              <a:t>Электр энергиясын магнит өрісінің көмегімен  механикалық энергияға айналдыру.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Механикалық энергиясын магнит өрісінің көмегімен электр энергиясына айналдыру. Электромагниттік индукция.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Электр мәшине. Генератор . 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" name="Рисунок 7" descr=""/>
          <p:cNvPicPr/>
          <p:nvPr/>
        </p:nvPicPr>
        <p:blipFill>
          <a:blip r:embed="rId1"/>
          <a:stretch/>
        </p:blipFill>
        <p:spPr>
          <a:xfrm>
            <a:off x="90360" y="144360"/>
            <a:ext cx="733680" cy="58572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9" descr=""/>
          <p:cNvPicPr/>
          <p:nvPr/>
        </p:nvPicPr>
        <p:blipFill>
          <a:blip r:embed="rId2"/>
          <a:srcRect l="25952" t="0" r="0" b="0"/>
          <a:stretch/>
        </p:blipFill>
        <p:spPr>
          <a:xfrm>
            <a:off x="6588000" y="1549440"/>
            <a:ext cx="2260800" cy="138276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15" descr=""/>
          <p:cNvPicPr/>
          <p:nvPr/>
        </p:nvPicPr>
        <p:blipFill>
          <a:blip r:embed="rId3"/>
          <a:stretch/>
        </p:blipFill>
        <p:spPr>
          <a:xfrm>
            <a:off x="185760" y="3073320"/>
            <a:ext cx="2600280" cy="255420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17" descr=""/>
          <p:cNvPicPr/>
          <p:nvPr/>
        </p:nvPicPr>
        <p:blipFill>
          <a:blip r:embed="rId4"/>
          <a:stretch/>
        </p:blipFill>
        <p:spPr>
          <a:xfrm>
            <a:off x="3132000" y="2805120"/>
            <a:ext cx="1936800" cy="174132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19" descr=""/>
          <p:cNvPicPr/>
          <p:nvPr/>
        </p:nvPicPr>
        <p:blipFill>
          <a:blip r:embed="rId5"/>
          <a:stretch/>
        </p:blipFill>
        <p:spPr>
          <a:xfrm>
            <a:off x="2859120" y="4780080"/>
            <a:ext cx="3600360" cy="2112840"/>
          </a:xfrm>
          <a:prstGeom prst="rect">
            <a:avLst/>
          </a:prstGeom>
          <a:ln w="0">
            <a:noFill/>
          </a:ln>
        </p:spPr>
      </p:pic>
      <p:pic>
        <p:nvPicPr>
          <p:cNvPr id="12" name="Рисунок 21" descr=""/>
          <p:cNvPicPr/>
          <p:nvPr/>
        </p:nvPicPr>
        <p:blipFill>
          <a:blip r:embed="rId6"/>
          <a:stretch/>
        </p:blipFill>
        <p:spPr>
          <a:xfrm>
            <a:off x="5415120" y="3240000"/>
            <a:ext cx="3224160" cy="1389240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23" descr=""/>
          <p:cNvPicPr/>
          <p:nvPr/>
        </p:nvPicPr>
        <p:blipFill>
          <a:blip r:embed="rId7"/>
          <a:stretch/>
        </p:blipFill>
        <p:spPr>
          <a:xfrm>
            <a:off x="6656400" y="4941720"/>
            <a:ext cx="2301840" cy="1722600"/>
          </a:xfrm>
          <a:prstGeom prst="rect">
            <a:avLst/>
          </a:prstGeom>
          <a:ln w="0">
            <a:noFill/>
          </a:ln>
        </p:spPr>
      </p:pic>
      <p:sp>
        <p:nvSpPr>
          <p:cNvPr id="14" name="TextBox 11"/>
          <p:cNvSpPr/>
          <p:nvPr/>
        </p:nvSpPr>
        <p:spPr>
          <a:xfrm>
            <a:off x="4873680" y="87480"/>
            <a:ext cx="4572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8.3 В Электромагниттік құбылыстар 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2" descr=""/>
          <p:cNvPicPr/>
          <p:nvPr/>
        </p:nvPicPr>
        <p:blipFill>
          <a:blip r:embed="rId1"/>
          <a:stretch/>
        </p:blipFill>
        <p:spPr>
          <a:xfrm>
            <a:off x="2286000" y="28440"/>
            <a:ext cx="6858000" cy="6829560"/>
          </a:xfrm>
          <a:prstGeom prst="rect">
            <a:avLst/>
          </a:prstGeom>
          <a:ln w="0">
            <a:noFill/>
          </a:ln>
        </p:spPr>
      </p:pic>
      <p:sp>
        <p:nvSpPr>
          <p:cNvPr id="73" name="TextBox 4"/>
          <p:cNvSpPr/>
          <p:nvPr/>
        </p:nvSpPr>
        <p:spPr>
          <a:xfrm>
            <a:off x="274680" y="1201680"/>
            <a:ext cx="257472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Күн жүйесі. Күннің және Айдың тұтылуын түсіндіріңіз</a:t>
            </a:r>
            <a:endParaRPr b="1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TextBox 1"/>
          <p:cNvSpPr/>
          <p:nvPr/>
        </p:nvSpPr>
        <p:spPr>
          <a:xfrm>
            <a:off x="0" y="3268800"/>
            <a:ext cx="2575080" cy="198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Күн жүйесінде планеталардың орналасуы арқылы тұтылу жағдайын көрсетеді.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TextBox 4"/>
          <p:cNvSpPr/>
          <p:nvPr/>
        </p:nvSpPr>
        <p:spPr>
          <a:xfrm>
            <a:off x="468360" y="285840"/>
            <a:ext cx="2016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Тапсырма-3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Arial"/>
              </a:rPr>
              <a:t>ә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822400" y="139320"/>
            <a:ext cx="3602160" cy="86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Рефлексия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" name="Рисунок 12" descr=""/>
          <p:cNvPicPr/>
          <p:nvPr/>
        </p:nvPicPr>
        <p:blipFill>
          <a:blip r:embed="rId1"/>
          <a:stretch/>
        </p:blipFill>
        <p:spPr>
          <a:xfrm>
            <a:off x="1979640" y="4365720"/>
            <a:ext cx="4896000" cy="20923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8" name=""/>
          <p:cNvGraphicFramePr/>
          <p:nvPr/>
        </p:nvGraphicFramePr>
        <p:xfrm>
          <a:off x="392040" y="1017720"/>
          <a:ext cx="8751960" cy="2555640"/>
        </p:xfrm>
        <a:graphic>
          <a:graphicData uri="http://schemas.openxmlformats.org/drawingml/2006/table">
            <a:tbl>
              <a:tblPr/>
              <a:tblGrid>
                <a:gridCol w="8751960"/>
              </a:tblGrid>
              <a:tr h="977760"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1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Жасай алды</a:t>
                      </a:r>
                      <a:r>
                        <a:rPr b="1" lang="kk-KZ" sz="1800" strike="noStrike" u="none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ңыз ба?</a:t>
                      </a:r>
                      <a:endParaRPr b="1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</a:tr>
              <a:tr h="53352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1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1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64764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1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1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9" name="Рисунок 9" descr=""/>
          <p:cNvPicPr/>
          <p:nvPr/>
        </p:nvPicPr>
        <p:blipFill>
          <a:blip r:embed="rId2"/>
          <a:stretch/>
        </p:blipFill>
        <p:spPr>
          <a:xfrm>
            <a:off x="7878600" y="2570040"/>
            <a:ext cx="827280" cy="354240"/>
          </a:xfrm>
          <a:prstGeom prst="rect">
            <a:avLst/>
          </a:prstGeom>
          <a:ln w="0">
            <a:noFill/>
          </a:ln>
        </p:spPr>
      </p:pic>
      <p:pic>
        <p:nvPicPr>
          <p:cNvPr id="80" name="Рисунок 9" descr=""/>
          <p:cNvPicPr/>
          <p:nvPr/>
        </p:nvPicPr>
        <p:blipFill>
          <a:blip r:embed="rId3"/>
          <a:stretch/>
        </p:blipFill>
        <p:spPr>
          <a:xfrm>
            <a:off x="7878600" y="2060640"/>
            <a:ext cx="827280" cy="353880"/>
          </a:xfrm>
          <a:prstGeom prst="rect">
            <a:avLst/>
          </a:prstGeom>
          <a:ln w="0">
            <a:noFill/>
          </a:ln>
        </p:spPr>
      </p:pic>
      <p:pic>
        <p:nvPicPr>
          <p:cNvPr id="81" name="Рисунок 9" descr=""/>
          <p:cNvPicPr/>
          <p:nvPr/>
        </p:nvPicPr>
        <p:blipFill>
          <a:blip r:embed="rId4"/>
          <a:stretch/>
        </p:blipFill>
        <p:spPr>
          <a:xfrm>
            <a:off x="7894800" y="3098880"/>
            <a:ext cx="826920" cy="353880"/>
          </a:xfrm>
          <a:prstGeom prst="rect">
            <a:avLst/>
          </a:prstGeom>
          <a:ln w="0">
            <a:noFill/>
          </a:ln>
        </p:spPr>
      </p:pic>
      <p:sp>
        <p:nvSpPr>
          <p:cNvPr id="82" name="TextBox 6"/>
          <p:cNvSpPr/>
          <p:nvPr/>
        </p:nvSpPr>
        <p:spPr>
          <a:xfrm>
            <a:off x="395280" y="1646280"/>
            <a:ext cx="8353440" cy="159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Критерийлер:</a:t>
            </a:r>
            <a:endParaRPr b="1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– 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Жарықтың түзу сызықты таралуын түсіндіреді;</a:t>
            </a:r>
            <a:endParaRPr b="1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– 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Бір және екі жарық көзінен пайда болған көлеңкелерді суреттеу;</a:t>
            </a:r>
            <a:endParaRPr b="1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–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Күннің және Айдың тұтылуын графикалық бейнелейді; </a:t>
            </a:r>
            <a:endParaRPr b="1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Рукописный ввод 1" descr=""/>
          <p:cNvPicPr/>
          <p:nvPr/>
        </p:nvPicPr>
        <p:blipFill>
          <a:blip r:embed="rId5"/>
          <a:stretch/>
        </p:blipFill>
        <p:spPr>
          <a:xfrm>
            <a:off x="7165800" y="4778280"/>
            <a:ext cx="235080" cy="71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26920" y="115560"/>
            <a:ext cx="7772400" cy="146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Ой шақыру:</a:t>
            </a:r>
            <a:br>
              <a:rPr sz="2000"/>
            </a:br>
            <a:br>
              <a:rPr sz="2000"/>
            </a:b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Суретте қандай құбылыс байқадыңыз?</a:t>
            </a:r>
            <a:br>
              <a:rPr sz="2000"/>
            </a:b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Ол құбылыс арқылы қандай табиғат заңын түсіндіруге болады?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" name="Рисунок 14" descr=""/>
          <p:cNvPicPr/>
          <p:nvPr/>
        </p:nvPicPr>
        <p:blipFill>
          <a:blip r:embed="rId1"/>
          <a:stretch/>
        </p:blipFill>
        <p:spPr>
          <a:xfrm>
            <a:off x="379440" y="31680"/>
            <a:ext cx="1328760" cy="833400"/>
          </a:xfrm>
          <a:prstGeom prst="rect">
            <a:avLst/>
          </a:prstGeom>
          <a:ln w="0">
            <a:noFill/>
          </a:ln>
        </p:spPr>
      </p:pic>
      <p:pic>
        <p:nvPicPr>
          <p:cNvPr id="17" name="Рисунок 2" descr=""/>
          <p:cNvPicPr/>
          <p:nvPr/>
        </p:nvPicPr>
        <p:blipFill>
          <a:blip r:embed="rId2"/>
          <a:stretch/>
        </p:blipFill>
        <p:spPr>
          <a:xfrm>
            <a:off x="539640" y="2349360"/>
            <a:ext cx="3619440" cy="2767320"/>
          </a:xfrm>
          <a:prstGeom prst="rect">
            <a:avLst/>
          </a:prstGeom>
          <a:ln w="0">
            <a:noFill/>
          </a:ln>
        </p:spPr>
      </p:pic>
      <p:pic>
        <p:nvPicPr>
          <p:cNvPr id="18" name="Рисунок 4" descr=""/>
          <p:cNvPicPr/>
          <p:nvPr/>
        </p:nvPicPr>
        <p:blipFill>
          <a:blip r:embed="rId3"/>
          <a:stretch/>
        </p:blipFill>
        <p:spPr>
          <a:xfrm>
            <a:off x="4597560" y="2349360"/>
            <a:ext cx="4008240" cy="276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cff99"/>
            </a:gs>
            <a:gs pos="50000">
              <a:srgbClr val="ffffcc"/>
            </a:gs>
            <a:gs pos="100000">
              <a:srgbClr val="ccff99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/>
          <p:nvPr/>
        </p:nvSpPr>
        <p:spPr>
          <a:xfrm>
            <a:off x="1258920" y="6235560"/>
            <a:ext cx="244800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Ал, балалар іске сәт!</a:t>
            </a:r>
            <a:endParaRPr b="1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TextBox 6"/>
          <p:cNvSpPr/>
          <p:nvPr/>
        </p:nvSpPr>
        <p:spPr>
          <a:xfrm>
            <a:off x="284040" y="268200"/>
            <a:ext cx="4572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Ұзақ мерзімді жоспар бөлімі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8.4 А Жарық құбылыстары 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" name="Прямоугольник 7" descr=""/>
          <p:cNvPicPr/>
          <p:nvPr/>
        </p:nvPicPr>
        <p:blipFill>
          <a:blip r:embed="rId1"/>
          <a:stretch/>
        </p:blipFill>
        <p:spPr>
          <a:xfrm>
            <a:off x="536400" y="1878120"/>
            <a:ext cx="7248600" cy="536400"/>
          </a:xfrm>
          <a:prstGeom prst="rect">
            <a:avLst/>
          </a:prstGeom>
          <a:ln w="0">
            <a:noFill/>
          </a:ln>
        </p:spPr>
      </p:pic>
      <p:pic>
        <p:nvPicPr>
          <p:cNvPr id="22" name="Рисунок 2" descr=""/>
          <p:cNvPicPr/>
          <p:nvPr/>
        </p:nvPicPr>
        <p:blipFill>
          <a:blip r:embed="rId2"/>
          <a:stretch/>
        </p:blipFill>
        <p:spPr>
          <a:xfrm>
            <a:off x="6842160" y="38160"/>
            <a:ext cx="2192400" cy="2109600"/>
          </a:xfrm>
          <a:prstGeom prst="rect">
            <a:avLst/>
          </a:prstGeom>
          <a:ln w="0">
            <a:noFill/>
          </a:ln>
        </p:spPr>
      </p:pic>
      <p:pic>
        <p:nvPicPr>
          <p:cNvPr id="23" name="Picture 9" descr=""/>
          <p:cNvPicPr/>
          <p:nvPr/>
        </p:nvPicPr>
        <p:blipFill>
          <a:blip r:embed="rId3"/>
          <a:stretch/>
        </p:blipFill>
        <p:spPr>
          <a:xfrm>
            <a:off x="3409920" y="5267160"/>
            <a:ext cx="5830920" cy="159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Прямоугольник 3" descr=""/>
          <p:cNvPicPr/>
          <p:nvPr/>
        </p:nvPicPr>
        <p:blipFill>
          <a:blip r:embed="rId1"/>
          <a:stretch/>
        </p:blipFill>
        <p:spPr>
          <a:xfrm>
            <a:off x="542880" y="1481040"/>
            <a:ext cx="7699320" cy="371520"/>
          </a:xfrm>
          <a:prstGeom prst="rect">
            <a:avLst/>
          </a:prstGeom>
          <a:ln w="0">
            <a:noFill/>
          </a:ln>
        </p:spPr>
      </p:pic>
      <p:sp>
        <p:nvSpPr>
          <p:cNvPr id="25" name="TextBox 5"/>
          <p:cNvSpPr/>
          <p:nvPr/>
        </p:nvSpPr>
        <p:spPr>
          <a:xfrm>
            <a:off x="541440" y="2924280"/>
            <a:ext cx="8351640" cy="8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Сабақ мақсаттары: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8.5.1.1 – Күннің және Айдың тұтылуын графикалық бейнелеу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TextBox 6"/>
          <p:cNvSpPr/>
          <p:nvPr/>
        </p:nvSpPr>
        <p:spPr>
          <a:xfrm>
            <a:off x="539640" y="4508640"/>
            <a:ext cx="8353440" cy="159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Критерийлер:</a:t>
            </a:r>
            <a:endParaRPr b="1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– 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Жарықтың түзу сызықты таралуын түсіндіреді;</a:t>
            </a:r>
            <a:endParaRPr b="1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– 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Бір және екі жарық көзінен пайда болған көлеңкелерді суреттеу;</a:t>
            </a:r>
            <a:endParaRPr b="1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–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Күннің және Айдың тұтылуын графикалық бейнелейді.</a:t>
            </a:r>
            <a:endParaRPr b="1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" name="Рисунок 2" descr=""/>
          <p:cNvPicPr/>
          <p:nvPr/>
        </p:nvPicPr>
        <p:blipFill>
          <a:blip r:embed="rId2"/>
          <a:stretch/>
        </p:blipFill>
        <p:spPr>
          <a:xfrm>
            <a:off x="136440" y="15840"/>
            <a:ext cx="1400400" cy="103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"/>
          <p:cNvSpPr/>
          <p:nvPr/>
        </p:nvSpPr>
        <p:spPr>
          <a:xfrm>
            <a:off x="1079640" y="1254240"/>
            <a:ext cx="7561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Суретті пайдаланып «жарық түзу сызықты таралады» жауап үшін сұрақ құрастырыңыз.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" name="TextBox 11" descr=""/>
          <p:cNvPicPr/>
          <p:nvPr/>
        </p:nvPicPr>
        <p:blipFill>
          <a:blip r:embed="rId1"/>
          <a:stretch/>
        </p:blipFill>
        <p:spPr>
          <a:xfrm>
            <a:off x="933480" y="182520"/>
            <a:ext cx="7918560" cy="335160"/>
          </a:xfrm>
          <a:prstGeom prst="rect">
            <a:avLst/>
          </a:prstGeom>
          <a:ln w="0">
            <a:noFill/>
          </a:ln>
        </p:spPr>
      </p:pic>
      <p:pic>
        <p:nvPicPr>
          <p:cNvPr id="30" name="Рисунок 12" descr=""/>
          <p:cNvPicPr/>
          <p:nvPr/>
        </p:nvPicPr>
        <p:blipFill>
          <a:blip r:embed="rId2"/>
          <a:stretch/>
        </p:blipFill>
        <p:spPr>
          <a:xfrm>
            <a:off x="0" y="101520"/>
            <a:ext cx="735120" cy="585720"/>
          </a:xfrm>
          <a:prstGeom prst="rect">
            <a:avLst/>
          </a:prstGeom>
          <a:ln w="0">
            <a:noFill/>
          </a:ln>
        </p:spPr>
      </p:pic>
      <p:sp>
        <p:nvSpPr>
          <p:cNvPr id="31" name="TextBox 9"/>
          <p:cNvSpPr/>
          <p:nvPr/>
        </p:nvSpPr>
        <p:spPr>
          <a:xfrm>
            <a:off x="658800" y="4203720"/>
            <a:ext cx="741204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Көлеңкенің пайда болуын қалай түсіндіресіз?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Натюрмортты салу үшін суретші жарық туралы қандай заңдылықты білуі қажет?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Күн, Ай тұтылуын қалай түсіндіресіз?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…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" name="Рисунок 2" descr=""/>
          <p:cNvPicPr/>
          <p:nvPr/>
        </p:nvPicPr>
        <p:blipFill>
          <a:blip r:embed="rId3"/>
          <a:stretch/>
        </p:blipFill>
        <p:spPr>
          <a:xfrm>
            <a:off x="3855960" y="1887480"/>
            <a:ext cx="3595680" cy="2306520"/>
          </a:xfrm>
          <a:prstGeom prst="rect">
            <a:avLst/>
          </a:prstGeom>
          <a:ln w="0">
            <a:noFill/>
          </a:ln>
        </p:spPr>
      </p:pic>
      <p:pic>
        <p:nvPicPr>
          <p:cNvPr id="33" name="Рисунок 4" descr=""/>
          <p:cNvPicPr/>
          <p:nvPr/>
        </p:nvPicPr>
        <p:blipFill>
          <a:blip r:embed="rId4"/>
          <a:stretch/>
        </p:blipFill>
        <p:spPr>
          <a:xfrm>
            <a:off x="1398600" y="1941480"/>
            <a:ext cx="2232000" cy="2252520"/>
          </a:xfrm>
          <a:prstGeom prst="rect">
            <a:avLst/>
          </a:prstGeom>
          <a:ln w="0">
            <a:noFill/>
          </a:ln>
        </p:spPr>
      </p:pic>
      <p:pic>
        <p:nvPicPr>
          <p:cNvPr id="34" name="Рисунок 6" descr=""/>
          <p:cNvPicPr/>
          <p:nvPr/>
        </p:nvPicPr>
        <p:blipFill>
          <a:blip r:embed="rId5"/>
          <a:stretch/>
        </p:blipFill>
        <p:spPr>
          <a:xfrm>
            <a:off x="900000" y="5089680"/>
            <a:ext cx="2718000" cy="1690560"/>
          </a:xfrm>
          <a:prstGeom prst="rect">
            <a:avLst/>
          </a:prstGeom>
          <a:ln w="0">
            <a:noFill/>
          </a:ln>
        </p:spPr>
      </p:pic>
      <p:sp>
        <p:nvSpPr>
          <p:cNvPr id="35" name="TextBox 16"/>
          <p:cNvSpPr/>
          <p:nvPr/>
        </p:nvSpPr>
        <p:spPr>
          <a:xfrm>
            <a:off x="3859200" y="5383080"/>
            <a:ext cx="4025880" cy="11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Жарық сәулесінің табиғатын түсіндіреді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Заңдылықты тұжырымдап жазады</a:t>
            </a: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" name="TextBox 17" descr=""/>
          <p:cNvPicPr/>
          <p:nvPr/>
        </p:nvPicPr>
        <p:blipFill>
          <a:blip r:embed="rId6"/>
          <a:stretch/>
        </p:blipFill>
        <p:spPr>
          <a:xfrm>
            <a:off x="3382920" y="878040"/>
            <a:ext cx="2736720" cy="341280"/>
          </a:xfrm>
          <a:prstGeom prst="rect">
            <a:avLst/>
          </a:prstGeom>
          <a:ln w="0">
            <a:noFill/>
          </a:ln>
        </p:spPr>
      </p:pic>
      <p:sp>
        <p:nvSpPr>
          <p:cNvPr id="37" name="TextBox 12"/>
          <p:cNvSpPr/>
          <p:nvPr/>
        </p:nvSpPr>
        <p:spPr>
          <a:xfrm>
            <a:off x="3855960" y="633240"/>
            <a:ext cx="4572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Тапсырма-1 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23" descr=""/>
          <p:cNvPicPr/>
          <p:nvPr/>
        </p:nvPicPr>
        <p:blipFill>
          <a:blip r:embed="rId1"/>
          <a:stretch/>
        </p:blipFill>
        <p:spPr>
          <a:xfrm>
            <a:off x="0" y="-22320"/>
            <a:ext cx="735120" cy="585720"/>
          </a:xfrm>
          <a:prstGeom prst="rect">
            <a:avLst/>
          </a:prstGeom>
          <a:ln w="0">
            <a:noFill/>
          </a:ln>
        </p:spPr>
      </p:pic>
      <p:pic>
        <p:nvPicPr>
          <p:cNvPr id="39" name="Рисунок 25" descr=""/>
          <p:cNvPicPr/>
          <p:nvPr/>
        </p:nvPicPr>
        <p:blipFill>
          <a:blip r:embed="rId2"/>
          <a:stretch/>
        </p:blipFill>
        <p:spPr>
          <a:xfrm>
            <a:off x="55440" y="4127400"/>
            <a:ext cx="735120" cy="606600"/>
          </a:xfrm>
          <a:prstGeom prst="rect">
            <a:avLst/>
          </a:prstGeom>
          <a:ln w="0">
            <a:noFill/>
          </a:ln>
        </p:spPr>
      </p:pic>
      <p:pic>
        <p:nvPicPr>
          <p:cNvPr id="40" name="Picture 17" descr=""/>
          <p:cNvPicPr/>
          <p:nvPr/>
        </p:nvPicPr>
        <p:blipFill>
          <a:blip r:embed="rId3"/>
          <a:stretch/>
        </p:blipFill>
        <p:spPr>
          <a:xfrm>
            <a:off x="3365640" y="2446200"/>
            <a:ext cx="1966680" cy="1965600"/>
          </a:xfrm>
          <a:prstGeom prst="rect">
            <a:avLst/>
          </a:prstGeom>
          <a:ln w="0">
            <a:noFill/>
          </a:ln>
        </p:spPr>
      </p:pic>
      <p:pic>
        <p:nvPicPr>
          <p:cNvPr id="41" name="Рисунок 2" descr=""/>
          <p:cNvPicPr/>
          <p:nvPr/>
        </p:nvPicPr>
        <p:blipFill>
          <a:blip r:embed="rId4"/>
          <a:stretch/>
        </p:blipFill>
        <p:spPr>
          <a:xfrm>
            <a:off x="5724360" y="1224000"/>
            <a:ext cx="1511640" cy="5634000"/>
          </a:xfrm>
          <a:prstGeom prst="rect">
            <a:avLst/>
          </a:prstGeom>
          <a:ln w="0">
            <a:noFill/>
          </a:ln>
        </p:spPr>
      </p:pic>
      <p:pic>
        <p:nvPicPr>
          <p:cNvPr id="42" name="Рисунок 21" descr=""/>
          <p:cNvPicPr/>
          <p:nvPr/>
        </p:nvPicPr>
        <p:blipFill>
          <a:blip r:embed="rId5"/>
          <a:stretch/>
        </p:blipFill>
        <p:spPr>
          <a:xfrm>
            <a:off x="1476360" y="2446200"/>
            <a:ext cx="719280" cy="693720"/>
          </a:xfrm>
          <a:prstGeom prst="rect">
            <a:avLst/>
          </a:prstGeom>
          <a:ln w="0">
            <a:noFill/>
          </a:ln>
        </p:spPr>
      </p:pic>
      <p:sp>
        <p:nvSpPr>
          <p:cNvPr id="43" name="TextBox 1"/>
          <p:cNvSpPr/>
          <p:nvPr/>
        </p:nvSpPr>
        <p:spPr>
          <a:xfrm>
            <a:off x="531720" y="6018120"/>
            <a:ext cx="7632720" cy="7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жарықтың түзу сызықты таралу заңын пайдаланып, көлеңкесін суреттейді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" name="TextBox 23" descr=""/>
          <p:cNvPicPr/>
          <p:nvPr/>
        </p:nvPicPr>
        <p:blipFill>
          <a:blip r:embed="rId6"/>
          <a:stretch/>
        </p:blipFill>
        <p:spPr>
          <a:xfrm>
            <a:off x="1328760" y="237960"/>
            <a:ext cx="6310440" cy="341640"/>
          </a:xfrm>
          <a:prstGeom prst="rect">
            <a:avLst/>
          </a:prstGeom>
          <a:ln w="0">
            <a:noFill/>
          </a:ln>
        </p:spPr>
      </p:pic>
      <p:sp>
        <p:nvSpPr>
          <p:cNvPr id="45" name="TextBox 8"/>
          <p:cNvSpPr/>
          <p:nvPr/>
        </p:nvSpPr>
        <p:spPr>
          <a:xfrm>
            <a:off x="3132000" y="563400"/>
            <a:ext cx="4572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Тапсырма-2а 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TextBox 10"/>
          <p:cNvSpPr/>
          <p:nvPr/>
        </p:nvSpPr>
        <p:spPr>
          <a:xfrm>
            <a:off x="2664000" y="849240"/>
            <a:ext cx="4572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Көлеңке кескінін салу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23" descr=""/>
          <p:cNvPicPr/>
          <p:nvPr/>
        </p:nvPicPr>
        <p:blipFill>
          <a:blip r:embed="rId1"/>
          <a:stretch/>
        </p:blipFill>
        <p:spPr>
          <a:xfrm>
            <a:off x="0" y="-22320"/>
            <a:ext cx="735120" cy="585720"/>
          </a:xfrm>
          <a:prstGeom prst="rect">
            <a:avLst/>
          </a:prstGeom>
          <a:ln w="0">
            <a:noFill/>
          </a:ln>
        </p:spPr>
      </p:pic>
      <p:pic>
        <p:nvPicPr>
          <p:cNvPr id="48" name="Рисунок 25" descr=""/>
          <p:cNvPicPr/>
          <p:nvPr/>
        </p:nvPicPr>
        <p:blipFill>
          <a:blip r:embed="rId2"/>
          <a:stretch/>
        </p:blipFill>
        <p:spPr>
          <a:xfrm>
            <a:off x="55440" y="4127400"/>
            <a:ext cx="735120" cy="606600"/>
          </a:xfrm>
          <a:prstGeom prst="rect">
            <a:avLst/>
          </a:prstGeom>
          <a:ln w="0">
            <a:noFill/>
          </a:ln>
        </p:spPr>
      </p:pic>
      <p:pic>
        <p:nvPicPr>
          <p:cNvPr id="49" name="Рисунок 15" descr=""/>
          <p:cNvPicPr/>
          <p:nvPr/>
        </p:nvPicPr>
        <p:blipFill>
          <a:blip r:embed="rId3"/>
          <a:stretch/>
        </p:blipFill>
        <p:spPr>
          <a:xfrm>
            <a:off x="1476360" y="3325680"/>
            <a:ext cx="719280" cy="6937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17" descr=""/>
          <p:cNvPicPr/>
          <p:nvPr/>
        </p:nvPicPr>
        <p:blipFill>
          <a:blip r:embed="rId4"/>
          <a:stretch/>
        </p:blipFill>
        <p:spPr>
          <a:xfrm>
            <a:off x="3365640" y="2446200"/>
            <a:ext cx="1966680" cy="196560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2" descr=""/>
          <p:cNvPicPr/>
          <p:nvPr/>
        </p:nvPicPr>
        <p:blipFill>
          <a:blip r:embed="rId5"/>
          <a:stretch/>
        </p:blipFill>
        <p:spPr>
          <a:xfrm>
            <a:off x="5724360" y="1224000"/>
            <a:ext cx="1511640" cy="5634000"/>
          </a:xfrm>
          <a:prstGeom prst="rect">
            <a:avLst/>
          </a:prstGeom>
          <a:ln w="0">
            <a:noFill/>
          </a:ln>
        </p:spPr>
      </p:pic>
      <p:pic>
        <p:nvPicPr>
          <p:cNvPr id="52" name="Рисунок 21" descr=""/>
          <p:cNvPicPr/>
          <p:nvPr/>
        </p:nvPicPr>
        <p:blipFill>
          <a:blip r:embed="rId6"/>
          <a:stretch/>
        </p:blipFill>
        <p:spPr>
          <a:xfrm>
            <a:off x="1476360" y="2446200"/>
            <a:ext cx="719280" cy="693720"/>
          </a:xfrm>
          <a:prstGeom prst="rect">
            <a:avLst/>
          </a:prstGeom>
          <a:ln w="0">
            <a:noFill/>
          </a:ln>
        </p:spPr>
      </p:pic>
      <p:sp>
        <p:nvSpPr>
          <p:cNvPr id="53" name="TextBox 1"/>
          <p:cNvSpPr/>
          <p:nvPr/>
        </p:nvSpPr>
        <p:spPr>
          <a:xfrm>
            <a:off x="531720" y="6018120"/>
            <a:ext cx="7632720" cy="7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жарықтың түзу сызықты таралу заңын пайдаланып, көлеңкесін суреттейді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4" name="TextBox 23" descr=""/>
          <p:cNvPicPr/>
          <p:nvPr/>
        </p:nvPicPr>
        <p:blipFill>
          <a:blip r:embed="rId7"/>
          <a:stretch/>
        </p:blipFill>
        <p:spPr>
          <a:xfrm>
            <a:off x="1328760" y="237960"/>
            <a:ext cx="6310440" cy="341640"/>
          </a:xfrm>
          <a:prstGeom prst="rect">
            <a:avLst/>
          </a:prstGeom>
          <a:ln w="0">
            <a:noFill/>
          </a:ln>
        </p:spPr>
      </p:pic>
      <p:sp>
        <p:nvSpPr>
          <p:cNvPr id="55" name="TextBox 9"/>
          <p:cNvSpPr/>
          <p:nvPr/>
        </p:nvSpPr>
        <p:spPr>
          <a:xfrm>
            <a:off x="2664000" y="849240"/>
            <a:ext cx="4572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Көлеңке кескінін салу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TextBox 10"/>
          <p:cNvSpPr/>
          <p:nvPr/>
        </p:nvSpPr>
        <p:spPr>
          <a:xfrm>
            <a:off x="3132000" y="563400"/>
            <a:ext cx="4572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Тапсырма-2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Arial"/>
              </a:rPr>
              <a:t>ә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TextBox 19" descr=""/>
          <p:cNvPicPr/>
          <p:nvPr/>
        </p:nvPicPr>
        <p:blipFill>
          <a:blip r:embed="rId1"/>
          <a:stretch/>
        </p:blipFill>
        <p:spPr>
          <a:xfrm>
            <a:off x="1560600" y="609480"/>
            <a:ext cx="6308640" cy="58608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23" descr=""/>
          <p:cNvPicPr/>
          <p:nvPr/>
        </p:nvPicPr>
        <p:blipFill>
          <a:blip r:embed="rId2"/>
          <a:stretch/>
        </p:blipFill>
        <p:spPr>
          <a:xfrm>
            <a:off x="0" y="-22320"/>
            <a:ext cx="735120" cy="58572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25" descr=""/>
          <p:cNvPicPr/>
          <p:nvPr/>
        </p:nvPicPr>
        <p:blipFill>
          <a:blip r:embed="rId3"/>
          <a:stretch/>
        </p:blipFill>
        <p:spPr>
          <a:xfrm>
            <a:off x="-111240" y="3125880"/>
            <a:ext cx="735120" cy="606240"/>
          </a:xfrm>
          <a:prstGeom prst="rect">
            <a:avLst/>
          </a:prstGeom>
          <a:ln w="0">
            <a:noFill/>
          </a:ln>
        </p:spPr>
      </p:pic>
      <p:sp>
        <p:nvSpPr>
          <p:cNvPr id="60" name="TextBox 1"/>
          <p:cNvSpPr/>
          <p:nvPr/>
        </p:nvSpPr>
        <p:spPr>
          <a:xfrm>
            <a:off x="539640" y="5373720"/>
            <a:ext cx="7632720" cy="7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жарықтың түзу сызықты таралу заңын пайдаланып, көлеңкелерін суреттейді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" name="Рисунок 24" descr=""/>
          <p:cNvPicPr/>
          <p:nvPr/>
        </p:nvPicPr>
        <p:blipFill>
          <a:blip r:embed="rId4"/>
          <a:stretch/>
        </p:blipFill>
        <p:spPr>
          <a:xfrm>
            <a:off x="600120" y="1488960"/>
            <a:ext cx="8543880" cy="3067200"/>
          </a:xfrm>
          <a:prstGeom prst="rect">
            <a:avLst/>
          </a:prstGeom>
          <a:ln w="0">
            <a:noFill/>
          </a:ln>
        </p:spPr>
      </p:pic>
      <p:pic>
        <p:nvPicPr>
          <p:cNvPr id="62" name="Рукописный ввод 1" descr=""/>
          <p:cNvPicPr/>
          <p:nvPr/>
        </p:nvPicPr>
        <p:blipFill>
          <a:blip r:embed="rId5"/>
          <a:stretch/>
        </p:blipFill>
        <p:spPr>
          <a:xfrm>
            <a:off x="4917960" y="2714760"/>
            <a:ext cx="63720" cy="679320"/>
          </a:xfrm>
          <a:prstGeom prst="rect">
            <a:avLst/>
          </a:prstGeom>
          <a:ln w="0">
            <a:noFill/>
          </a:ln>
        </p:spPr>
      </p:pic>
      <p:pic>
        <p:nvPicPr>
          <p:cNvPr id="63" name="Рукописный ввод 2" descr=""/>
          <p:cNvPicPr/>
          <p:nvPr/>
        </p:nvPicPr>
        <p:blipFill>
          <a:blip r:embed="rId6"/>
          <a:stretch/>
        </p:blipFill>
        <p:spPr>
          <a:xfrm>
            <a:off x="8016840" y="2733840"/>
            <a:ext cx="146160" cy="52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TextBox 4" descr=""/>
          <p:cNvPicPr/>
          <p:nvPr/>
        </p:nvPicPr>
        <p:blipFill>
          <a:blip r:embed="rId1"/>
          <a:stretch/>
        </p:blipFill>
        <p:spPr>
          <a:xfrm>
            <a:off x="-249120" y="139680"/>
            <a:ext cx="8923320" cy="34128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9" descr=""/>
          <p:cNvPicPr/>
          <p:nvPr/>
        </p:nvPicPr>
        <p:blipFill>
          <a:blip r:embed="rId2"/>
          <a:stretch/>
        </p:blipFill>
        <p:spPr>
          <a:xfrm>
            <a:off x="108000" y="98280"/>
            <a:ext cx="733320" cy="586080"/>
          </a:xfrm>
          <a:prstGeom prst="rect">
            <a:avLst/>
          </a:prstGeom>
          <a:ln w="0">
            <a:noFill/>
          </a:ln>
        </p:spPr>
      </p:pic>
      <p:pic>
        <p:nvPicPr>
          <p:cNvPr id="66" name="Рисунок 2" descr=""/>
          <p:cNvPicPr/>
          <p:nvPr/>
        </p:nvPicPr>
        <p:blipFill>
          <a:blip r:embed="rId3"/>
          <a:stretch/>
        </p:blipFill>
        <p:spPr>
          <a:xfrm>
            <a:off x="144360" y="1324080"/>
            <a:ext cx="6264360" cy="4630680"/>
          </a:xfrm>
          <a:prstGeom prst="rect">
            <a:avLst/>
          </a:prstGeom>
          <a:ln w="0">
            <a:noFill/>
          </a:ln>
        </p:spPr>
      </p:pic>
      <p:pic>
        <p:nvPicPr>
          <p:cNvPr id="67" name="TextBox 6" descr=""/>
          <p:cNvPicPr/>
          <p:nvPr/>
        </p:nvPicPr>
        <p:blipFill>
          <a:blip r:embed="rId4"/>
          <a:stretch/>
        </p:blipFill>
        <p:spPr>
          <a:xfrm>
            <a:off x="3273480" y="884160"/>
            <a:ext cx="2736720" cy="341280"/>
          </a:xfrm>
          <a:prstGeom prst="rect">
            <a:avLst/>
          </a:prstGeom>
          <a:ln w="0">
            <a:noFill/>
          </a:ln>
        </p:spPr>
      </p:pic>
      <p:sp>
        <p:nvSpPr>
          <p:cNvPr id="68" name="TextBox 1"/>
          <p:cNvSpPr/>
          <p:nvPr/>
        </p:nvSpPr>
        <p:spPr>
          <a:xfrm>
            <a:off x="647640" y="6056280"/>
            <a:ext cx="7632720" cy="7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Құбылысты жарықтың түзу сызықты таралуын негізге алып, түсіндіреді.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TextBox 8"/>
          <p:cNvSpPr/>
          <p:nvPr/>
        </p:nvSpPr>
        <p:spPr>
          <a:xfrm>
            <a:off x="3059280" y="598320"/>
            <a:ext cx="2017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Тапсырма-3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Arial"/>
              </a:rPr>
              <a:t>а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0" name="Рисунок 3" descr=""/>
          <p:cNvPicPr/>
          <p:nvPr/>
        </p:nvPicPr>
        <p:blipFill>
          <a:blip r:embed="rId5"/>
          <a:stretch/>
        </p:blipFill>
        <p:spPr>
          <a:xfrm>
            <a:off x="5796000" y="2946240"/>
            <a:ext cx="3052800" cy="1771920"/>
          </a:xfrm>
          <a:prstGeom prst="rect">
            <a:avLst/>
          </a:prstGeom>
          <a:ln w="0">
            <a:noFill/>
          </a:ln>
        </p:spPr>
      </p:pic>
      <p:pic>
        <p:nvPicPr>
          <p:cNvPr id="71" name="Рукописный ввод 5" descr=""/>
          <p:cNvPicPr/>
          <p:nvPr/>
        </p:nvPicPr>
        <p:blipFill>
          <a:blip r:embed="rId6"/>
          <a:stretch/>
        </p:blipFill>
        <p:spPr>
          <a:xfrm>
            <a:off x="307800" y="2422440"/>
            <a:ext cx="482760" cy="214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9191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2003-12-17T06:56:12Z</dcterms:created>
  <dc:creator>anonimous</dc:creator>
  <dc:description/>
  <dc:language>en-US</dc:language>
  <cp:lastModifiedBy>Данагул</cp:lastModifiedBy>
  <dcterms:modified xsi:type="dcterms:W3CDTF">2024-12-22T19:40:27Z</dcterms:modified>
  <cp:revision>272</cp:revision>
  <dc:subject/>
  <dc:title>Слайд 1</dc:title>
</cp:coreProperties>
</file>