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72" r:id="rId4"/>
    <p:sldId id="274" r:id="rId5"/>
    <p:sldId id="264" r:id="rId6"/>
    <p:sldId id="269" r:id="rId7"/>
    <p:sldId id="275" r:id="rId8"/>
    <p:sldId id="276" r:id="rId9"/>
    <p:sldId id="277" r:id="rId10"/>
    <p:sldId id="278" r:id="rId11"/>
    <p:sldId id="279" r:id="rId12"/>
    <p:sldId id="29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8" r:id="rId31"/>
    <p:sldId id="29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330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683568" y="2348880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Русский язык и литература</a:t>
            </a:r>
            <a:b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 класс</a:t>
            </a:r>
            <a:b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Раздел 3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Мир труда.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5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43608" y="6093296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59632" y="6237312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Hp\Desktop\Новая папка (2)\Hleb_-_Konstantin_Ushinski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7272808" cy="5976664"/>
          </a:xfrm>
          <a:prstGeom prst="rect">
            <a:avLst/>
          </a:prstGeom>
          <a:noFill/>
        </p:spPr>
      </p:pic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pic>
        <p:nvPicPr>
          <p:cNvPr id="7" name="Picture 1" descr="C:\Users\Hp\Desktop\Новая папка (2)\Hleb_-_Konstantin_Ushinski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8352928" cy="5553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83568" y="1124744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/>
                <a:ea typeface="Calibri"/>
              </a:rPr>
              <a:t>Работа по тексту «Два плуга» К.Д.Ушинский.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Два плуга - рассказ Ушинского, читать онлайн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89040"/>
            <a:ext cx="741682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pic>
        <p:nvPicPr>
          <p:cNvPr id="7" name="Рисунок 6" descr="Два плуга - рассказ Ушинского, читать онлайн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842493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476672"/>
          <a:ext cx="7920880" cy="5832648"/>
        </p:xfrm>
        <a:graphic>
          <a:graphicData uri="http://schemas.openxmlformats.org/drawingml/2006/table">
            <a:tbl>
              <a:tblPr/>
              <a:tblGrid>
                <a:gridCol w="7920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solidFill>
                            <a:schemeClr val="accent1"/>
                          </a:solidFill>
                          <a:latin typeface="Times New Roman"/>
                          <a:ea typeface="Calibri"/>
                        </a:rPr>
                        <a:t>Два плуга</a:t>
                      </a:r>
                      <a:endParaRPr lang="ru-RU" sz="2000" dirty="0">
                        <a:solidFill>
                          <a:schemeClr val="accent1"/>
                        </a:solidFill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accent1"/>
                          </a:solidFill>
                          <a:latin typeface="Times New Roman"/>
                          <a:ea typeface="Calibri"/>
                        </a:rPr>
                        <a:t>Из одного и того же куска железа в одной и той же мастерской были сделаны два плуга. Один из них попал в руки земледельца и немедленно пошёл в работу; а другой долго и совершенно бесполезно провалялся в лавке купца. Случилось через несколько времени, что оба земляка опять встретились. Плуг, бывший у земледельца, блестел, как серебро, и был ещё лучше, чем в то время, как он только вышел из мастерской; плуг же, пролежавший без всякого дела в лавке, потемнел и покрылся ржавчиной. </a:t>
                      </a:r>
                      <a:endParaRPr lang="ru-RU" sz="2000" dirty="0">
                        <a:solidFill>
                          <a:schemeClr val="accent1"/>
                        </a:solidFill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accent1"/>
                          </a:solidFill>
                          <a:latin typeface="Times New Roman"/>
                          <a:ea typeface="Calibri"/>
                        </a:rPr>
                        <a:t>– Скажи, пожалуйста, отчего ты так блестишь? – спросил заржавевший плуг у своего старого знакомца.</a:t>
                      </a:r>
                      <a:endParaRPr lang="ru-RU" sz="2000" dirty="0">
                        <a:solidFill>
                          <a:schemeClr val="accent1"/>
                        </a:solidFill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accent1"/>
                          </a:solidFill>
                          <a:latin typeface="Times New Roman"/>
                          <a:ea typeface="Calibri"/>
                        </a:rPr>
                        <a:t>- От труда, мой милый, -отвечал тот.- А если ты заржавели сделался хуже, чем был, то потому ,что все это время ты пролежал на боку, ничего не делая.</a:t>
                      </a:r>
                      <a:endParaRPr lang="ru-RU" sz="2000" dirty="0">
                        <a:solidFill>
                          <a:schemeClr val="accent1"/>
                        </a:solidFill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196752"/>
          <a:ext cx="8784976" cy="4536504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365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b="1" kern="1200" dirty="0">
                          <a:latin typeface="Times New Roman"/>
                          <a:ea typeface="Tahoma"/>
                        </a:rPr>
                        <a:t>Дескриптор:</a:t>
                      </a:r>
                      <a:endParaRPr lang="ru-RU" sz="36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b="1" kern="1200" dirty="0">
                          <a:latin typeface="Times New Roman"/>
                          <a:ea typeface="Tahoma"/>
                        </a:rPr>
                        <a:t>-</a:t>
                      </a:r>
                      <a:r>
                        <a:rPr lang="ru-RU" sz="3600" kern="1200" dirty="0">
                          <a:latin typeface="Times New Roman"/>
                          <a:ea typeface="Tahoma"/>
                        </a:rPr>
                        <a:t>понимает главную, второстепенную информацию;</a:t>
                      </a:r>
                      <a:endParaRPr lang="ru-RU" sz="36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600" kern="1200" dirty="0">
                          <a:latin typeface="Times New Roman"/>
                          <a:ea typeface="Tahoma"/>
                        </a:rPr>
                        <a:t>-приводит вопросы к абзацам.</a:t>
                      </a:r>
                      <a:endParaRPr lang="ru-RU" sz="36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2060848"/>
          <a:ext cx="7008440" cy="3384376"/>
        </p:xfrm>
        <a:graphic>
          <a:graphicData uri="http://schemas.openxmlformats.org/drawingml/2006/table">
            <a:tbl>
              <a:tblPr/>
              <a:tblGrid>
                <a:gridCol w="700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4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b="1" kern="1200" dirty="0" smtClean="0">
                          <a:latin typeface="Times New Roman"/>
                          <a:ea typeface="Tahoma"/>
                        </a:rPr>
                        <a:t>Примерные ответы: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Что произошло с двумя плугами?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</a:rPr>
                        <a:t>Почему первый плуг блестел, как серебро?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995936" y="404664"/>
            <a:ext cx="169950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2</a:t>
            </a:r>
            <a:endParaRPr 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7544" y="1196752"/>
          <a:ext cx="8208912" cy="4896544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96544">
                <a:tc>
                  <a:txBody>
                    <a:bodyPr/>
                    <a:lstStyle/>
                    <a:p>
                      <a:pPr marR="6096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Вспомните: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тонкие вопросы требуют односложного простого ответа ( Кто…,Что…,Когда…, Может…; толстые вопросы требуют подробного ответа (Объясните, почему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..., Почему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,вы думаете…).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/>
                          <a:ea typeface="TimesNewRomanPSMT"/>
                          <a:cs typeface="Times New Roman"/>
                        </a:rPr>
                        <a:t>Разделите</a:t>
                      </a:r>
                      <a:r>
                        <a:rPr lang="kk-KZ" sz="2400" dirty="0" smtClean="0">
                          <a:latin typeface="Times New Roman"/>
                          <a:ea typeface="TimesNewRomanPSMT"/>
                          <a:cs typeface="Times New Roman"/>
                        </a:rPr>
                        <a:t> </a:t>
                      </a:r>
                      <a:r>
                        <a:rPr lang="kk-KZ" sz="2400" dirty="0">
                          <a:latin typeface="Times New Roman"/>
                          <a:ea typeface="TimesNewRomanPSMT"/>
                          <a:cs typeface="Times New Roman"/>
                        </a:rPr>
                        <a:t>на  «тонкие» и «толстые» вопросы.</a:t>
                      </a:r>
                      <a:endParaRPr lang="ru-RU" sz="24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TimesNewRomanPSMT"/>
                          <a:cs typeface="Times New Roman"/>
                        </a:rPr>
                        <a:t>Почему плуг,который попал к </a:t>
                      </a:r>
                      <a:r>
                        <a:rPr lang="kk-KZ" sz="2400" dirty="0" smtClean="0">
                          <a:latin typeface="Times New Roman"/>
                          <a:ea typeface="TimesNewRomanPSMT"/>
                          <a:cs typeface="Times New Roman"/>
                        </a:rPr>
                        <a:t>земледельцу  </a:t>
                      </a:r>
                      <a:r>
                        <a:rPr lang="kk-KZ" sz="2400" dirty="0">
                          <a:latin typeface="Times New Roman"/>
                          <a:ea typeface="TimesNewRomanPSMT"/>
                          <a:cs typeface="Times New Roman"/>
                        </a:rPr>
                        <a:t>блестел, как серебро?                                  </a:t>
                      </a:r>
                      <a:endParaRPr lang="ru-RU" sz="24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TimesNewRomanPSMT"/>
                          <a:cs typeface="Times New Roman"/>
                        </a:rPr>
                        <a:t>Что случилось с плугом?                                       </a:t>
                      </a:r>
                      <a:endParaRPr lang="ru-RU" sz="24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TimesNewRomanPSMT"/>
                          <a:cs typeface="Times New Roman"/>
                        </a:rPr>
                        <a:t>Кто пользовался плугом?                                    </a:t>
                      </a:r>
                      <a:endParaRPr lang="ru-RU" sz="24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TimesNewRomanPSMT"/>
                          <a:cs typeface="Times New Roman"/>
                        </a:rPr>
                        <a:t>Почему плуг, </a:t>
                      </a:r>
                      <a:r>
                        <a:rPr lang="kk-KZ" sz="2400" dirty="0">
                          <a:latin typeface="Times New Roman"/>
                          <a:ea typeface="Cambria"/>
                          <a:cs typeface="Times New Roman"/>
                        </a:rPr>
                        <a:t> который пролежал без дела,заржавел?</a:t>
                      </a:r>
                      <a:endParaRPr lang="ru-RU" sz="24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331640" y="2204864"/>
          <a:ext cx="6912768" cy="2236833"/>
        </p:xfrm>
        <a:graphic>
          <a:graphicData uri="http://schemas.openxmlformats.org/drawingml/2006/table">
            <a:tbl>
              <a:tblPr/>
              <a:tblGrid>
                <a:gridCol w="3399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3600" dirty="0">
                          <a:latin typeface="Times New Roman"/>
                          <a:ea typeface="TimesNewRomanPSMT"/>
                          <a:cs typeface="Times New Roman"/>
                        </a:rPr>
                        <a:t>тонкие</a:t>
                      </a:r>
                      <a:endParaRPr lang="ru-RU" sz="36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3600" dirty="0">
                          <a:latin typeface="Times New Roman"/>
                          <a:ea typeface="TimesNewRomanPSMT"/>
                          <a:cs typeface="Times New Roman"/>
                        </a:rPr>
                        <a:t>толстые</a:t>
                      </a:r>
                      <a:endParaRPr lang="ru-RU" sz="36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87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NewRomanPSMT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NewRomanPSMT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772816"/>
          <a:ext cx="8496944" cy="3168352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83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4000" b="1" dirty="0">
                          <a:latin typeface="Times New Roman"/>
                          <a:ea typeface="TimesNewRomanPSMT"/>
                          <a:cs typeface="Times New Roman"/>
                        </a:rPr>
                        <a:t>Дескриптор:</a:t>
                      </a:r>
                      <a:endParaRPr lang="ru-RU" sz="4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4000" b="1" dirty="0">
                          <a:latin typeface="Times New Roman"/>
                          <a:ea typeface="TimesNewRomanPSMT"/>
                          <a:cs typeface="Times New Roman"/>
                        </a:rPr>
                        <a:t>- </a:t>
                      </a:r>
                      <a:r>
                        <a:rPr lang="kk-KZ" sz="4000" dirty="0">
                          <a:latin typeface="Times New Roman"/>
                          <a:ea typeface="TimesNewRomanPSMT"/>
                          <a:cs typeface="Times New Roman"/>
                        </a:rPr>
                        <a:t>читает текст;</a:t>
                      </a:r>
                      <a:endParaRPr lang="ru-RU" sz="40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R="6096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делит  на тонкие и толстые вопросы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1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2132856"/>
          <a:ext cx="7272808" cy="3672408"/>
        </p:xfrm>
        <a:graphic>
          <a:graphicData uri="http://schemas.openxmlformats.org/drawingml/2006/table">
            <a:tbl>
              <a:tblPr/>
              <a:tblGrid>
                <a:gridCol w="3116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5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TimesNewRomanPSMT"/>
                          <a:cs typeface="Times New Roman"/>
                        </a:rPr>
                        <a:t>тонкие</a:t>
                      </a:r>
                      <a:endParaRPr lang="ru-RU" sz="2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TimesNewRomanPSMT"/>
                          <a:cs typeface="Times New Roman"/>
                        </a:rPr>
                        <a:t>толстые</a:t>
                      </a:r>
                      <a:endParaRPr lang="ru-RU" sz="2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7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TimesNewRomanPSMT"/>
                          <a:cs typeface="Times New Roman"/>
                        </a:rPr>
                        <a:t>Что случилось с плугом?</a:t>
                      </a:r>
                      <a:endParaRPr lang="ru-RU" sz="28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TimesNewRomanPSMT"/>
                          <a:cs typeface="Times New Roman"/>
                        </a:rPr>
                        <a:t>Кто пользовался плугом?</a:t>
                      </a:r>
                      <a:endParaRPr lang="ru-RU" sz="2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TimesNewRomanPSMT"/>
                          <a:cs typeface="Times New Roman"/>
                        </a:rPr>
                        <a:t>Почему плуг,который попал к </a:t>
                      </a:r>
                      <a:r>
                        <a:rPr lang="kk-KZ" sz="2800" dirty="0" smtClean="0">
                          <a:latin typeface="Times New Roman"/>
                          <a:ea typeface="TimesNewRomanPSMT"/>
                          <a:cs typeface="Times New Roman"/>
                        </a:rPr>
                        <a:t>земледельцу блестел,как серебро?</a:t>
                      </a:r>
                      <a:endParaRPr lang="ru-RU" sz="28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TimesNewRomanPSMT"/>
                          <a:cs typeface="Times New Roman"/>
                        </a:rPr>
                        <a:t>Почему плуг, который пролежал без дела, заржавел? </a:t>
                      </a:r>
                      <a:endParaRPr lang="ru-RU" sz="28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404664"/>
          <a:ext cx="8568952" cy="5184577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45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</a:rPr>
                        <a:t>                                             Задание 3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000" b="1" dirty="0" smtClean="0"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</a:rPr>
                        <a:t>Стихотворение </a:t>
                      </a:r>
                      <a:r>
                        <a:rPr lang="ru-RU" sz="2000" b="1" dirty="0">
                          <a:latin typeface="Times New Roman"/>
                          <a:ea typeface="Calibri"/>
                        </a:rPr>
                        <a:t>Николая Заболоцкого «Не позволяй душе лениться»</a:t>
                      </a:r>
                      <a:endParaRPr lang="ru-RU" sz="20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</a:rPr>
                        <a:t>Какое впечатление произвело на вас это стихотворение?</a:t>
                      </a:r>
                      <a:endParaRPr lang="ru-RU" sz="20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</a:rPr>
                        <a:t>Тема стихотворения</a:t>
                      </a:r>
                      <a:r>
                        <a:rPr lang="ru-RU" sz="2000" dirty="0">
                          <a:latin typeface="Times New Roman"/>
                          <a:ea typeface="Calibri"/>
                        </a:rPr>
                        <a:t>: </a:t>
                      </a:r>
                      <a:endParaRPr lang="ru-RU" sz="20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</a:rPr>
                        <a:t>Его темой является призыв к работе над собой. </a:t>
                      </a:r>
                      <a:endParaRPr lang="ru-RU" sz="20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</a:rPr>
                        <a:t>Автор отмечает, что самодисциплина является главным и необходимым условием для достижения успеха в жизни. Как гласят строки стихотворения, душа, которая предпочитает лениться и занимать время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latin typeface="Times New Roman"/>
                          <a:ea typeface="Calibri"/>
                        </a:rPr>
                        <a:t>безделием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</a:rPr>
                        <a:t>, не сможет добиться ничего от жизни. Добиться роста личности человек сможет только при условии активной работы над собой и строгого самоконтроля независимо от ситуации.</a:t>
                      </a:r>
                      <a:endParaRPr lang="ru-RU" sz="20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78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8" name="Google Shape;78;p1"/>
          <p:cNvCxnSpPr>
            <a:cxnSpLocks noChangeShapeType="1"/>
          </p:cNvCxnSpPr>
          <p:nvPr/>
        </p:nvCxnSpPr>
        <p:spPr bwMode="auto">
          <a:xfrm>
            <a:off x="1331640" y="6669360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Google Shape;77;p1"/>
          <p:cNvCxnSpPr>
            <a:cxnSpLocks noChangeShapeType="1"/>
          </p:cNvCxnSpPr>
          <p:nvPr/>
        </p:nvCxnSpPr>
        <p:spPr bwMode="auto">
          <a:xfrm>
            <a:off x="1115616" y="6525344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683568" y="1556792"/>
            <a:ext cx="80648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На уроке вы узнаете: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 о роли труда в жизни человека.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Вы сможете: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-распределять тонкие и толстые вопросы к тексту ;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-представлять информацию в виде ответов;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-учувствовать в диалоге, основываясь на пословицы.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980728"/>
          <a:ext cx="8496944" cy="5488930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89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</a:rPr>
                        <a:t>Основная мысль заключена в первой строчке, которая и стала общеизвестным названием стихотворения. 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</a:rPr>
                        <a:t>Идея произведения заключается в желании Заболоцкого достучаться до каждого читателя.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</a:rPr>
                        <a:t>Вывод: Несмотря на то, что стихотворению почти 70 лет, оно все равно актуально, поскольку саморазвитие и самодисциплина во все времена являются залогом успешной жизни и гарантированных успехов в карьере.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268760"/>
          <a:ext cx="4104456" cy="3816424"/>
        </p:xfrm>
        <a:graphic>
          <a:graphicData uri="http://schemas.openxmlformats.org/drawingml/2006/table">
            <a:tbl>
              <a:tblPr/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6424">
                <a:tc>
                  <a:txBody>
                    <a:bodyPr/>
                    <a:lstStyle/>
                    <a:p>
                      <a:pPr algn="l" fontAlgn="base"/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Не позволяй душе лениться!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Чтоб в ступе воду не толочь,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Душа обязана трудиться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И день и ночь, и день и ночь!</a:t>
                      </a:r>
                    </a:p>
                    <a:p>
                      <a:pPr algn="l" fontAlgn="base"/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Гони </a:t>
                      </a: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её от дома к дому,</a:t>
                      </a:r>
                      <a:b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Тащи с этапа на этап,</a:t>
                      </a:r>
                      <a:b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По пустырю, по бурелому,</a:t>
                      </a:r>
                      <a:b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Через сугроб, через ухаб!</a:t>
                      </a:r>
                    </a:p>
                    <a:p>
                      <a:pPr algn="l" fontAlgn="base"/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Не разрешай ей спать в постели</a:t>
                      </a:r>
                      <a:b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При свете утренней звезды,</a:t>
                      </a:r>
                      <a:b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Держи лентяйку в чёрном теле</a:t>
                      </a:r>
                      <a:b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И не снимай с неё узды</a:t>
                      </a: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!</a:t>
                      </a:r>
                    </a:p>
                  </a:txBody>
                  <a:tcPr marL="90714" marR="907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16016" y="1196752"/>
          <a:ext cx="4176464" cy="4104456"/>
        </p:xfrm>
        <a:graphic>
          <a:graphicData uri="http://schemas.openxmlformats.org/drawingml/2006/table">
            <a:tbl>
              <a:tblPr/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04456">
                <a:tc>
                  <a:txBody>
                    <a:bodyPr/>
                    <a:lstStyle/>
                    <a:p>
                      <a:pPr algn="l" fontAlgn="base"/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Коль дать ей вздумаешь поблажку,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Освобождая от работ,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Она последнюю рубашку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С тебя без жалости сорвёт.</a:t>
                      </a:r>
                    </a:p>
                    <a:p>
                      <a:pPr algn="l" fontAlgn="base"/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А ты хватай её за плечи,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Учи и мучай дотемна,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Чтоб жить с тобой по-человечьи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Училась заново она.</a:t>
                      </a:r>
                    </a:p>
                    <a:p>
                      <a:pPr algn="l" fontAlgn="base"/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Она рабыня и царица,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Она работница и дочь,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Она обязана трудиться</a:t>
                      </a:r>
                      <a:b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И день и ночь, и день и ночь!</a:t>
                      </a:r>
                      <a:endParaRPr lang="ru-RU" sz="20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90714" marR="9071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196752"/>
          <a:ext cx="8064896" cy="4176464"/>
        </p:xfrm>
        <a:graphic>
          <a:graphicData uri="http://schemas.openxmlformats.org/drawingml/2006/table">
            <a:tbl>
              <a:tblPr/>
              <a:tblGrid>
                <a:gridCol w="806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4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NewRomanPSMT"/>
                          <a:cs typeface="Times New Roman"/>
                        </a:rPr>
                        <a:t>Дескриптор:</a:t>
                      </a:r>
                      <a:endParaRPr lang="ru-RU" sz="32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NewRomanPSMT"/>
                          <a:cs typeface="Times New Roman"/>
                        </a:rPr>
                        <a:t>- </a:t>
                      </a:r>
                      <a:r>
                        <a:rPr lang="ru-RU" sz="3200" b="0" dirty="0">
                          <a:latin typeface="Times New Roman"/>
                          <a:ea typeface="TimesNewRomanPSMT"/>
                          <a:cs typeface="Times New Roman"/>
                        </a:rPr>
                        <a:t>излагает содержание стихотворения;</a:t>
                      </a:r>
                      <a:endParaRPr lang="ru-RU" sz="3200" b="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NewRomanPSMT"/>
                          <a:cs typeface="Times New Roman"/>
                        </a:rPr>
                        <a:t>- аргументирует  свою точку зрения.</a:t>
                      </a:r>
                      <a:endParaRPr lang="ru-RU" sz="32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NewRomanPSMT"/>
                          <a:cs typeface="Times New Roman"/>
                        </a:rPr>
                        <a:t>- делится своими впечатлениями</a:t>
                      </a:r>
                      <a:endParaRPr lang="ru-RU" sz="3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484784"/>
          <a:ext cx="7152456" cy="4176464"/>
        </p:xfrm>
        <a:graphic>
          <a:graphicData uri="http://schemas.openxmlformats.org/drawingml/2006/table">
            <a:tbl>
              <a:tblPr/>
              <a:tblGrid>
                <a:gridCol w="7152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4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NewRomanPSMT"/>
                          <a:cs typeface="Times New Roman"/>
                        </a:rPr>
                        <a:t>Сравни:</a:t>
                      </a:r>
                      <a:endParaRPr lang="ru-RU" sz="2400" dirty="0"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NewRomanPSMT"/>
                          <a:cs typeface="Times New Roman"/>
                        </a:rPr>
                        <a:t>Ее, по мнению лирического героя, нельзя жалеть, выбирая легкий путь. Нужно гнать, тащить ее по ухабам, через сугробы и буреломы. Человек должен стать властелином своего «внутреннего «Я», чтобы его душа не позволяла себе долго нежиться в постели.</a:t>
                      </a:r>
                      <a:endParaRPr lang="ru-RU" sz="24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404664"/>
          <a:ext cx="8712968" cy="3600401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1">
                <a:tc>
                  <a:txBody>
                    <a:bodyPr/>
                    <a:lstStyle/>
                    <a:p>
                      <a:pPr algn="just">
                        <a:spcAft>
                          <a:spcPts val="545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                          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Задание 4</a:t>
                      </a:r>
                    </a:p>
                    <a:p>
                      <a:pPr algn="just">
                        <a:spcAft>
                          <a:spcPts val="545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Составить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диалог по заданным пословицам о труде.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</a:rPr>
                        <a:t>Труд кормит человека, а лень портит.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</a:rPr>
                        <a:t>Учение и труд рядом живут.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987824" y="404664"/>
            <a:ext cx="331236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ответы.</a:t>
            </a:r>
            <a:endParaRPr 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268760"/>
          <a:ext cx="8784976" cy="475678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56780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545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algn="just" fontAlgn="base">
                        <a:spcAft>
                          <a:spcPts val="545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1.-Ты согласен в том, что труд кормит?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algn="just" fontAlgn="base">
                        <a:spcAft>
                          <a:spcPts val="545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Конечно, если человек не будет работать, то он нечего не будет иметь.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-Человек, который трудится, будет зарабатывать деньги, чему-то учиться, а ленивый человек ничего не делает.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А почему лень портит?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Ленивые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люди хотят пить, есть, одеваться, но не любят делать это своим трудом. Значит, на него работают другие. Их не любят. </a:t>
                      </a: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Tx/>
                        <a:buNone/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  <a:p>
                      <a:pPr algn="just" fontAlgn="base">
                        <a:spcAft>
                          <a:spcPts val="545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052736"/>
          <a:ext cx="8496944" cy="3744416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4416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545"/>
                        </a:spcAft>
                      </a:pPr>
                      <a:r>
                        <a:rPr lang="ru-RU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2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 думаешь, в чем связь между учением и трудом?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 fontAlgn="base">
                        <a:spcAft>
                          <a:spcPts val="545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-Учение - это тоже труд. Знания нам нужны в жизни.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 fontAlgn="base">
                        <a:spcAft>
                          <a:spcPts val="545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-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можно сказать о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кто не хочет учиться? </a:t>
                      </a:r>
                      <a:endParaRPr lang="ru-RU" sz="2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 fontAlgn="base">
                        <a:spcAft>
                          <a:spcPts val="545"/>
                        </a:spcAft>
                      </a:pPr>
                      <a:r>
                        <a:rPr kumimoji="0" lang="ru-RU" sz="2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-</a:t>
                      </a: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Ленивые школьники скучают на уроках, плохо учатся. Они не хотят выполнять никаких поручений, не любят чисто писать в тетрадях, читать книги. Они не воспитывают в себе привычку трудиться, помогать окружающим в делах. </a:t>
                      </a:r>
                    </a:p>
                    <a:p>
                      <a:pPr algn="just" fontAlgn="base">
                        <a:spcAft>
                          <a:spcPts val="545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конечно они ничего в жизни не добьются.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75856" y="404664"/>
            <a:ext cx="20022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Рефлексия.</a:t>
            </a:r>
            <a:endParaRPr lang="ru-RU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1988841"/>
          <a:ext cx="7848872" cy="2520280"/>
        </p:xfrm>
        <a:graphic>
          <a:graphicData uri="http://schemas.openxmlformats.org/drawingml/2006/table">
            <a:tbl>
              <a:tblPr/>
              <a:tblGrid>
                <a:gridCol w="784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2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</a:rPr>
                        <a:t>Я смогла...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</a:rPr>
                        <a:t>Я попробую...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</a:rPr>
                        <a:t>Меня удивило...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</a:rPr>
                        <a:t>Мне захотелось...</a:t>
                      </a:r>
                      <a:endParaRPr lang="ru-RU" sz="28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1052736"/>
          <a:ext cx="8208912" cy="3744416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44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Помните: </a:t>
                      </a:r>
                      <a:endParaRPr lang="kk-KZ" sz="24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Трудолюбие- </a:t>
                      </a:r>
                      <a:r>
                        <a:rPr lang="kk-KZ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источник всех </a:t>
                      </a: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благ:духовных </a:t>
                      </a:r>
                      <a:r>
                        <a:rPr lang="kk-KZ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и материальных.Только трудясь,вы достигните всего о чем мечтаете,или станете мечтать о будующем.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 fontAlgn="base">
                        <a:spcAft>
                          <a:spcPts val="545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наше время человек в обществе ценится по труду. Труд – источник радости,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удовольствия, здоровья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От труда зависит благополучие человека. Мы знаем, как счастливы люди, которые много умеют делать своими руками, и как несчастны и беспомощны те, которые ничему не научились.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57606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Рекомендуемое учебное задание:</a:t>
            </a:r>
            <a:endParaRPr lang="ru-RU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1772817"/>
          <a:ext cx="8232576" cy="504056"/>
        </p:xfrm>
        <a:graphic>
          <a:graphicData uri="http://schemas.openxmlformats.org/drawingml/2006/table">
            <a:tbl>
              <a:tblPr/>
              <a:tblGrid>
                <a:gridCol w="8232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Составить диаграмму Венна со словами ТРУД и ЛЕНЬ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Овал 7"/>
          <p:cNvSpPr/>
          <p:nvPr/>
        </p:nvSpPr>
        <p:spPr>
          <a:xfrm>
            <a:off x="971600" y="3212976"/>
            <a:ext cx="3744416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труд</a:t>
            </a:r>
            <a:endParaRPr lang="ru-RU" sz="4000" dirty="0"/>
          </a:p>
        </p:txBody>
      </p:sp>
      <p:sp>
        <p:nvSpPr>
          <p:cNvPr id="9" name="Овал 8"/>
          <p:cNvSpPr/>
          <p:nvPr/>
        </p:nvSpPr>
        <p:spPr>
          <a:xfrm>
            <a:off x="4139952" y="3068960"/>
            <a:ext cx="3960440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лень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Picture 4" descr="C:\Users\Hp\Desktop\Новая папка (2)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268760"/>
            <a:ext cx="2232248" cy="2592288"/>
          </a:xfrm>
          <a:prstGeom prst="rect">
            <a:avLst/>
          </a:prstGeom>
          <a:noFill/>
        </p:spPr>
      </p:pic>
      <p:pic>
        <p:nvPicPr>
          <p:cNvPr id="11" name="Picture 3" descr="C:\Users\Hp\Desktop\Новая папка (2)\downloa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196752"/>
            <a:ext cx="2160240" cy="2520280"/>
          </a:xfrm>
          <a:prstGeom prst="rect">
            <a:avLst/>
          </a:prstGeom>
          <a:noFill/>
        </p:spPr>
      </p:pic>
      <p:pic>
        <p:nvPicPr>
          <p:cNvPr id="12" name="Picture 6" descr="C:\Users\Hp\Desktop\Новая папка (2)\unname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1196752"/>
            <a:ext cx="2160240" cy="2520280"/>
          </a:xfrm>
          <a:prstGeom prst="rect">
            <a:avLst/>
          </a:prstGeom>
          <a:noFill/>
        </p:spPr>
      </p:pic>
      <p:pic>
        <p:nvPicPr>
          <p:cNvPr id="13" name="Picture 1" descr="C:\Users\Hp\Desktop\Новая папка (2)\download (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4077072"/>
            <a:ext cx="2160240" cy="2376264"/>
          </a:xfrm>
          <a:prstGeom prst="rect">
            <a:avLst/>
          </a:prstGeom>
          <a:noFill/>
        </p:spPr>
      </p:pic>
      <p:pic>
        <p:nvPicPr>
          <p:cNvPr id="14" name="Picture 5" descr="C:\Users\Hp\Desktop\Новая папка (2)\imag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1880" y="4149080"/>
            <a:ext cx="2088233" cy="2376264"/>
          </a:xfrm>
          <a:prstGeom prst="rect">
            <a:avLst/>
          </a:prstGeom>
          <a:noFill/>
        </p:spPr>
      </p:pic>
      <p:pic>
        <p:nvPicPr>
          <p:cNvPr id="15" name="Picture 2" descr="C:\Users\Hp\Desktop\Новая папка (2)\download (3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6176" y="3861048"/>
            <a:ext cx="2187327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На уроке вы узнали:</a:t>
            </a:r>
          </a:p>
          <a:p>
            <a:r>
              <a:rPr lang="ru-RU" dirty="0" smtClean="0"/>
              <a:t>- о роли труда в жизни человека;</a:t>
            </a:r>
          </a:p>
          <a:p>
            <a:pPr>
              <a:buNone/>
            </a:pPr>
            <a:r>
              <a:rPr lang="ru-RU" dirty="0" smtClean="0"/>
              <a:t>    Вы смогли:</a:t>
            </a:r>
          </a:p>
          <a:p>
            <a:r>
              <a:rPr lang="ru-RU" dirty="0" smtClean="0"/>
              <a:t>-распределить тонкие и толстые вопросы к тексту ;</a:t>
            </a:r>
          </a:p>
          <a:p>
            <a:r>
              <a:rPr lang="ru-RU" dirty="0" smtClean="0"/>
              <a:t>-представить информацию в виде ответов;</a:t>
            </a:r>
          </a:p>
          <a:p>
            <a:r>
              <a:rPr lang="kk-KZ" dirty="0" smtClean="0"/>
              <a:t>- учавствовать в диалоге, основываясь на пословицы.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276873"/>
          <a:ext cx="8424936" cy="2952327"/>
        </p:xfrm>
        <a:graphic>
          <a:graphicData uri="http://schemas.openxmlformats.org/drawingml/2006/table">
            <a:tbl>
              <a:tblPr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23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Ребята наш урок пришел к концу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Все </a:t>
                      </a:r>
                      <a:r>
                        <a:rPr lang="kk-KZ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большие молодцы!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Надеюсь, что вы узнали много нового и полезного.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Спасибо за занятие!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До встречи на следующем уроке!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NewRomanPSMT"/>
                        </a:rPr>
                        <a:t> 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340768"/>
          <a:ext cx="8712968" cy="2952327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23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Ребята наш урок пришел к концу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Все </a:t>
                      </a:r>
                      <a:r>
                        <a:rPr lang="kk-KZ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большие молодцы!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Надеюсь, что вы узнали много нового и полезного.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Спасибо за занятие!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До встречи на следующем уроке!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>
                          <a:latin typeface="Times New Roman"/>
                          <a:ea typeface="TimesNewRomanPSMT"/>
                        </a:rPr>
                        <a:t> 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712968" cy="3469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 чём картинки? 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Чем занимаются люди?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 людях, каких профессий вы можете рассказать?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Кто догадался, о чём будем говорить на занятии? 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31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1484784"/>
            <a:ext cx="8892480" cy="3168352"/>
          </a:xfrm>
        </p:spPr>
        <p:txBody>
          <a:bodyPr>
            <a:normAutofit/>
          </a:bodyPr>
          <a:lstStyle/>
          <a:p>
            <a:pPr algn="l"/>
            <a:r>
              <a:rPr lang="ru-RU" sz="31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1556792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 чём картинки? 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(о труде)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Чем занимаются люди?(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эти люди трудятся, выполняют определенную работу)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О людях, каких профессий вы можете рассказать?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Кто догадался, о чём будем говорить на занятии?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(о труде)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 cstate="print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388424" cy="504056"/>
          </a:xfrm>
        </p:spPr>
        <p:txBody>
          <a:bodyPr>
            <a:normAutofit fontScale="90000"/>
          </a:bodyPr>
          <a:lstStyle/>
          <a:p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Назовите какие качества у трудолюбивого </a:t>
            </a:r>
            <a:b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ленивого человека?</a:t>
            </a:r>
            <a:endParaRPr lang="ru-RU" sz="2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C:\Users\Hp\Desktop\78236801-adorable-niño-divirtiéndose-con-papá-en-el-patio-trasero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628800"/>
            <a:ext cx="374441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Hp\Desktop\2015-05-22_191019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628800"/>
            <a:ext cx="374441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1052736"/>
          <a:ext cx="7224464" cy="3947160"/>
        </p:xfrm>
        <a:graphic>
          <a:graphicData uri="http://schemas.openxmlformats.org/drawingml/2006/table">
            <a:tbl>
              <a:tblPr/>
              <a:tblGrid>
                <a:gridCol w="7224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0"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Качества трудолюбивого человека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-старательность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-добросовестность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-сила воли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-умение трудиться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-отзывчивость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-исполнительность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91631" y="1151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1196752"/>
          <a:ext cx="6552728" cy="3744416"/>
        </p:xfrm>
        <a:graphic>
          <a:graphicData uri="http://schemas.openxmlformats.org/drawingml/2006/table">
            <a:tbl>
              <a:tblPr/>
              <a:tblGrid>
                <a:gridCol w="655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4416">
                <a:tc>
                  <a:txBody>
                    <a:bodyPr/>
                    <a:lstStyle/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Ленивый человек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6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-зависть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6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-недисциплинированность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6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-нерешительность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75"/>
                        </a:spcAft>
                      </a:pPr>
                      <a:r>
                        <a:rPr lang="ru-RU" sz="36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-безответственность</a:t>
                      </a:r>
                      <a:endParaRPr lang="ru-RU" sz="36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 cstate="print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347864" y="404665"/>
            <a:ext cx="17965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1</a:t>
            </a:r>
            <a:endParaRPr lang="ru-RU" sz="27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1412776"/>
          <a:ext cx="8208912" cy="4248472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48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</a:rPr>
                        <a:t>Вопросный план</a:t>
                      </a:r>
                      <a:r>
                        <a:rPr lang="kk-KZ" sz="2400" b="1" dirty="0" smtClean="0">
                          <a:latin typeface="Times New Roman"/>
                          <a:ea typeface="Calibri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</a:rPr>
                        <a:t>Прочитать и записать в форме вопросов к тексту.Каждый  вопрос  относится к какой-либо одной смысловой части текста.Вопросы должны быть заданы так, чтобы ответы на них помогали восстановить содержание всего текста.При составлении вопросного плана желательно использовать вопросительные слова (например: </a:t>
                      </a:r>
                      <a:r>
                        <a:rPr lang="kk-KZ" sz="2400" b="1" dirty="0">
                          <a:latin typeface="Times New Roman"/>
                          <a:ea typeface="Calibri"/>
                        </a:rPr>
                        <a:t>Как..., Когда..., Почему..., Отчего...)</a:t>
                      </a:r>
                      <a:endParaRPr lang="ru-RU" sz="2400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1054</Words>
  <Application>Microsoft Office PowerPoint</Application>
  <PresentationFormat>Экран (4:3)</PresentationFormat>
  <Paragraphs>127</Paragraphs>
  <Slides>31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</vt:lpstr>
      <vt:lpstr>Century Gothic</vt:lpstr>
      <vt:lpstr>Tahoma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- О чём картинки?  - Чем занимаются люди? - О людях, каких профессий вы можете рассказать? - Кто догадался, о чём будем говорить на занятии?  </vt:lpstr>
      <vt:lpstr>   </vt:lpstr>
      <vt:lpstr>Назовите какие качества у трудолюбивого  и ленивого человека?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Рекомендуемое учебное задание: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27</cp:revision>
  <dcterms:created xsi:type="dcterms:W3CDTF">2020-07-18T05:19:20Z</dcterms:created>
  <dcterms:modified xsi:type="dcterms:W3CDTF">2024-12-11T16:49:03Z</dcterms:modified>
</cp:coreProperties>
</file>