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72" r:id="rId3"/>
    <p:sldId id="274" r:id="rId4"/>
    <p:sldId id="258" r:id="rId5"/>
    <p:sldId id="275" r:id="rId6"/>
    <p:sldId id="276" r:id="rId7"/>
    <p:sldId id="264" r:id="rId8"/>
    <p:sldId id="269" r:id="rId9"/>
    <p:sldId id="277" r:id="rId10"/>
    <p:sldId id="279" r:id="rId11"/>
    <p:sldId id="278" r:id="rId12"/>
    <p:sldId id="280" r:id="rId13"/>
    <p:sldId id="281" r:id="rId14"/>
    <p:sldId id="294" r:id="rId15"/>
    <p:sldId id="282" r:id="rId16"/>
    <p:sldId id="284" r:id="rId17"/>
    <p:sldId id="285" r:id="rId18"/>
    <p:sldId id="286" r:id="rId19"/>
    <p:sldId id="295" r:id="rId20"/>
    <p:sldId id="291" r:id="rId21"/>
    <p:sldId id="302" r:id="rId22"/>
    <p:sldId id="296" r:id="rId23"/>
    <p:sldId id="303" r:id="rId24"/>
    <p:sldId id="297" r:id="rId25"/>
    <p:sldId id="304" r:id="rId26"/>
    <p:sldId id="298" r:id="rId27"/>
    <p:sldId id="299" r:id="rId28"/>
    <p:sldId id="300" r:id="rId29"/>
    <p:sldId id="301" r:id="rId30"/>
    <p:sldId id="26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ovBHyNcaGBo%20-%201,50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2X_4WzIuWt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357159" y="2928934"/>
            <a:ext cx="8572560" cy="199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</a:t>
            </a:r>
            <a:r>
              <a:rPr lang="ru-RU" sz="2400" b="1" dirty="0" smtClean="0"/>
              <a:t>Н.А.Заболоцкий  </a:t>
            </a:r>
          </a:p>
          <a:p>
            <a:pPr algn="ctr">
              <a:buClr>
                <a:srgbClr val="000000"/>
              </a:buClr>
            </a:pPr>
            <a:r>
              <a:rPr lang="ru-RU" sz="2400" b="1" dirty="0" smtClean="0"/>
              <a:t>«Не позволяй душе лениться…»</a:t>
            </a: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Раздел:«Мир труда»</a:t>
            </a:r>
          </a:p>
          <a:p>
            <a:pPr algn="ctr">
              <a:buClr>
                <a:srgbClr val="000000"/>
              </a:buClr>
            </a:pPr>
            <a:r>
              <a:rPr lang="en-US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2436008" cy="66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571480"/>
            <a:ext cx="8643998" cy="5297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1.Как вы понимаете выражение «труд души»?  </a:t>
            </a:r>
          </a:p>
          <a:p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2.Почему автор считает труд души необходимостью? </a:t>
            </a:r>
          </a:p>
          <a:p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3.В каких строках передаётся эта мысль?</a:t>
            </a:r>
          </a:p>
          <a:p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28596" y="339091"/>
            <a:ext cx="8047235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Проверим. Правильно!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857232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«Душа обязана трудиться И день и ночь, и день и ночь!»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Душу, по мнению лирического героя, нельзя жалеть, выбирая легкий путь. Нужно гнать, тащить ее по ухабам, через сугробы и буреломы. Человек должен стать властелином своего «внутреннего «Я», чтобы его душа не позволяла себе долго нежиться в постели.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0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Какое настроение создаёт это произведение? </a:t>
            </a:r>
          </a:p>
          <a:p>
            <a:endParaRPr lang="ru-RU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 помощью каких художественных приёмов?</a:t>
            </a: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8572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5676189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Проверим. Правильно!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928670"/>
            <a:ext cx="8001056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Главную роль играет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метафора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так как в центре авторского внимания душа: «душа обязана трудиться», «гони ее от дома к дому», «она последнюю рубашку с тебя без жалости сорвет», «держи лентяйку в черном теле и не снимай с нее узды». Некоторые метафоры наделяют душу человеческими привычками.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Вспомогательную роль играют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эпитеты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«черное тело», «утренняя заря», «жить… по-человечьи».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Сравнения поэт не использует.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8572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85729"/>
            <a:ext cx="8001056" cy="6092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Антитеза –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противопоставление характеров, явлений, предметов, изображаемых в произведении: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«она рабыня и царица, она работница и дочь».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	</a:t>
            </a: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Анафора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повтор одинаковых слов в начале стихотворной строки или прозаической фразы: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«И день и ночь, и день и ночь!»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«Она рабыня и царица, Она работница и дочь, Она обязана трудиться»</a:t>
            </a:r>
          </a:p>
          <a:p>
            <a:pPr algn="just"/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35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altLang="ru-RU" sz="1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214423"/>
            <a:ext cx="807249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1071546"/>
          <a:ext cx="8643998" cy="5214974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149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latin typeface="Tahoma"/>
                          <a:ea typeface="Calibri"/>
                          <a:cs typeface="Times New Roman"/>
                        </a:rPr>
                        <a:t>Всё </a:t>
                      </a:r>
                      <a:r>
                        <a:rPr lang="ru-RU" sz="1800" dirty="0">
                          <a:latin typeface="Tahoma"/>
                          <a:ea typeface="Calibri"/>
                          <a:cs typeface="Times New Roman"/>
                        </a:rPr>
                        <a:t>стихотворение Н.А. Заболоцкого «Не позволяй душе лениться…» построено на метафорах. Автор подсказывает читателю: душа как человек – живая! Она так же, как и человек, страдает. Она так же, как и человек, радуется. Она так же, как и человек, ленится. Душа человека всегда светлая. Но растёт человек – становится ленивым. От кого это зависит? От него самого. Поэтому: «не позволяй душе лениться...». В душе человека часто переплетаются доброта и злость, любовь и ненависть. Что победит? Всё зависит от человека! Стихотворение пронизано главной идеей – человеческая душа должна работать, трудиться. Поэт предостерегает нас от лени и бездействия, напоминает, что расслабление губительно для человека. Не стоит давать поблажек своей душе – считает поэт. Поддавшись лени однажды, ты становишься её заложником. Заболоцкий противопоставляет бессмысленному существованию человека труд и развитие, стремление узнавать что-то новое, добиваться определённых высот. Только труд и упорство помогут нам стать достойными людьми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4645" marR="104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4282" y="285729"/>
            <a:ext cx="800105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ahoma"/>
                <a:ea typeface="Calibri"/>
                <a:cs typeface="Times New Roman"/>
              </a:rPr>
              <a:t>Ознакомьтесь с анализом стихотворения Н.А. Заболоцкого, который подготовила ученица.</a:t>
            </a:r>
            <a:endParaRPr lang="ru-RU" sz="11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altLang="ru-RU" sz="3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Задание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928670"/>
            <a:ext cx="871543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Попытайтесь с помощью глаголов описать состояние души. Допишите по 2–3 примера в каждый столбик: в первый столбик – слова, выражающие позитивное состояние души, а во второй – противоположное.</a:t>
            </a:r>
          </a:p>
          <a:p>
            <a:endParaRPr lang="ru-RU" sz="2000" dirty="0" smtClean="0"/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44" y="3214686"/>
          <a:ext cx="8572560" cy="2796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9257">
                <a:tc gridSpan="2">
                  <a:txBody>
                    <a:bodyPr/>
                    <a:lstStyle/>
                    <a:p>
                      <a:pPr marL="67945" marR="60960"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Душа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радуется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страдает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2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ликует</a:t>
                      </a:r>
                      <a:endParaRPr lang="ru-RU" sz="3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тревожиться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2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трудиться</a:t>
                      </a:r>
                      <a:endParaRPr lang="ru-RU" sz="3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ленится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2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285860"/>
            <a:ext cx="52149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0" y="3314858"/>
          <a:ext cx="6096000" cy="179388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4282" y="357166"/>
            <a:ext cx="7715304" cy="52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latin typeface="Tahoma"/>
                <a:ea typeface="Calibri"/>
                <a:cs typeface="Times New Roman"/>
              </a:rPr>
              <a:t>Проверим. Правильно!</a:t>
            </a:r>
            <a:endParaRPr lang="ru-RU" sz="2800" dirty="0">
              <a:ea typeface="Calibri"/>
              <a:cs typeface="Times New Roman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28596" y="714356"/>
          <a:ext cx="8501122" cy="528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802">
                <a:tc gridSpan="2">
                  <a:txBody>
                    <a:bodyPr/>
                    <a:lstStyle/>
                    <a:p>
                      <a:pPr marL="67945" marR="60960"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Душа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радуется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страдает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ликует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тревожиться</a:t>
                      </a: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трудиться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ленится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светится</a:t>
                      </a: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печалится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любуется</a:t>
                      </a: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горюет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восхищается</a:t>
                      </a: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плачет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80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гордится</a:t>
                      </a: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волнуется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</a:t>
            </a:r>
            <a:endParaRPr lang="ru-RU" altLang="ru-RU" sz="3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000109"/>
            <a:ext cx="8072494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Образуйте с данными глаголами  деепричастия совершенного и несовершенного вида.</a:t>
            </a:r>
          </a:p>
          <a:p>
            <a:endParaRPr lang="kk-K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14348" y="2428868"/>
          <a:ext cx="7929618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4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ahoma"/>
                          <a:ea typeface="Times New Roman"/>
                          <a:cs typeface="Times New Roman"/>
                        </a:rPr>
                        <a:t>Совершенного вида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ahoma"/>
                          <a:ea typeface="Times New Roman"/>
                          <a:cs typeface="Times New Roman"/>
                        </a:rPr>
                        <a:t>Несовершенного вида.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Что сделав?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Что делая?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-в-, -вши-, -ши-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-а-. –я-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ahoma"/>
                          <a:ea typeface="Times New Roman"/>
                          <a:cs typeface="Times New Roman"/>
                        </a:rPr>
                        <a:t>порадовав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/>
                          <a:ea typeface="Times New Roman"/>
                          <a:cs typeface="Times New Roman"/>
                        </a:rPr>
                        <a:t>страдая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ликовав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тревожась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потрудившись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ленясь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Проверим. Правильно!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000109"/>
            <a:ext cx="8072494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kk-K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928671"/>
          <a:ext cx="8501122" cy="500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96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Совершенного вида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Несовершенного вида.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Что сделав?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Что делая?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-в-, -вши-, -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-а-. –я-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порадовав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страдая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заликовав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тревожась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потрудившись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ленясь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засветив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печалясь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полюбив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горюя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восхитившись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плача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погордившись</a:t>
                      </a:r>
                      <a:endParaRPr lang="ru-RU" sz="18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волнуясь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438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Послушайте стихотворение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«О красоте человеческих лиц»     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28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https://youtu.be/ovBHyNcaGBo - 1,50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мин</a:t>
            </a:r>
          </a:p>
          <a:p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чём вам говорят названия стихотворений «О красоте человеческих лиц...», «Некрасивая девочка»?</a:t>
            </a:r>
          </a:p>
          <a:p>
            <a:endParaRPr lang="ru-RU" altLang="ru-RU" sz="2800" i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Выполним тест.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каком году было написано стихотворение </a:t>
            </a:r>
            <a:r>
              <a:rPr lang="ru-RU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Н.Заболцкого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«Не позволяй душе лениться…»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1.1945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2.1947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3.1954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4.1958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Выполним тест.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каком году было написано стихотворение </a:t>
            </a:r>
            <a:r>
              <a:rPr lang="ru-RU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Н.Заболцкого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«Не позволяй душе лениться…»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1.1945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2.1947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3.1954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1958</a:t>
            </a: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14290"/>
            <a:ext cx="8429684" cy="6575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 какому периоду творчества Н. Заболоцкого относится произведение?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раннему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среднему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позднему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было написано на рубеже среднего и позднего периода</a:t>
            </a:r>
          </a:p>
          <a:p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3.Укажите тему, которая развивается в стихотворении Н.А. Заболоцкого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крестьянский труд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любовь к жизни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грани человеческой души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взаимоотношения» человека и его души</a:t>
            </a:r>
          </a:p>
          <a:p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4.Что, по мнению Н. Заболоцкого, обязана душа?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трудиться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учиться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искать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творить</a:t>
            </a:r>
          </a:p>
          <a:p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85728"/>
            <a:ext cx="842968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 какому периоду творчества Н. Заболоцкого относится произведение?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раннему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среднему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позднему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было написано на рубеже среднего и позднего периода</a:t>
            </a: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3.Укажите тему, которая развивается в стихотворении Н.А. Заболоцкого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крестьянский труд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любовь к жизни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грани человеческой души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взаимоотношения» человека и его души</a:t>
            </a:r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4.Что, по мнению Н. Заболоцкого, обязана душа?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трудиться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учиться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искать</a:t>
            </a:r>
          </a:p>
          <a:p>
            <a:pPr lvl="0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творить</a:t>
            </a:r>
          </a:p>
          <a:p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7167"/>
            <a:ext cx="84296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800" dirty="0" smtClean="0"/>
              <a:t>5</a:t>
            </a:r>
            <a:r>
              <a:rPr lang="ru-RU" sz="2800" b="1" dirty="0" smtClean="0"/>
              <a:t>.</a:t>
            </a:r>
            <a:r>
              <a:rPr lang="ru-RU" sz="2800" dirty="0" smtClean="0"/>
              <a:t>Кем лирический герой НЕ называет душу?</a:t>
            </a:r>
            <a:endParaRPr lang="ru-RU" sz="2800" b="1" dirty="0" smtClean="0"/>
          </a:p>
          <a:p>
            <a:pPr lvl="0"/>
            <a:r>
              <a:rPr lang="ru-RU" sz="2800" dirty="0" smtClean="0"/>
              <a:t> дочерью</a:t>
            </a:r>
          </a:p>
          <a:p>
            <a:pPr lvl="0"/>
            <a:r>
              <a:rPr lang="ru-RU" sz="2800" dirty="0" smtClean="0"/>
              <a:t> рабыней</a:t>
            </a:r>
          </a:p>
          <a:p>
            <a:pPr lvl="0"/>
            <a:r>
              <a:rPr lang="ru-RU" sz="2800" dirty="0" smtClean="0"/>
              <a:t> царицей</a:t>
            </a:r>
          </a:p>
          <a:p>
            <a:pPr lvl="0"/>
            <a:r>
              <a:rPr lang="ru-RU" sz="2800" dirty="0" smtClean="0"/>
              <a:t> сестрой</a:t>
            </a:r>
          </a:p>
          <a:p>
            <a:endParaRPr lang="ru-RU" sz="2800" dirty="0" smtClean="0"/>
          </a:p>
          <a:p>
            <a:r>
              <a:rPr lang="ru-RU" sz="2800" dirty="0" smtClean="0"/>
              <a:t>6. «Она последнюю рубашку с тебя без жалости сорвет» – это</a:t>
            </a:r>
            <a:endParaRPr lang="ru-RU" sz="2800" b="1" dirty="0" smtClean="0"/>
          </a:p>
          <a:p>
            <a:pPr lvl="0"/>
            <a:r>
              <a:rPr lang="ru-RU" sz="2800" dirty="0" smtClean="0"/>
              <a:t> метафора</a:t>
            </a:r>
          </a:p>
          <a:p>
            <a:pPr lvl="0"/>
            <a:r>
              <a:rPr lang="ru-RU" sz="2800" dirty="0" smtClean="0"/>
              <a:t> сравнение</a:t>
            </a:r>
          </a:p>
          <a:p>
            <a:pPr lvl="0"/>
            <a:r>
              <a:rPr lang="ru-RU" sz="2800" dirty="0" smtClean="0"/>
              <a:t> гипербола</a:t>
            </a:r>
          </a:p>
          <a:p>
            <a:r>
              <a:rPr lang="ru-RU" sz="2800" dirty="0" smtClean="0"/>
              <a:t> эпитет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7167"/>
            <a:ext cx="84296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800" dirty="0" smtClean="0"/>
              <a:t>5</a:t>
            </a:r>
            <a:r>
              <a:rPr lang="ru-RU" sz="2800" b="1" dirty="0" smtClean="0"/>
              <a:t>.</a:t>
            </a:r>
            <a:r>
              <a:rPr lang="ru-RU" sz="2800" dirty="0" smtClean="0"/>
              <a:t>Кем лирический герой НЕ называет душу?</a:t>
            </a:r>
            <a:endParaRPr lang="ru-RU" sz="2800" b="1" dirty="0" smtClean="0"/>
          </a:p>
          <a:p>
            <a:pPr lvl="0"/>
            <a:r>
              <a:rPr lang="ru-RU" sz="2800" dirty="0" smtClean="0"/>
              <a:t> дочерью</a:t>
            </a:r>
          </a:p>
          <a:p>
            <a:pPr lvl="0"/>
            <a:r>
              <a:rPr lang="ru-RU" sz="2800" dirty="0" smtClean="0"/>
              <a:t> рабыней</a:t>
            </a:r>
          </a:p>
          <a:p>
            <a:pPr lvl="0"/>
            <a:r>
              <a:rPr lang="ru-RU" sz="2800" dirty="0" smtClean="0"/>
              <a:t> царицей</a:t>
            </a:r>
          </a:p>
          <a:p>
            <a:pPr lvl="0"/>
            <a:r>
              <a:rPr lang="ru-RU" sz="2800" dirty="0" smtClean="0"/>
              <a:t> сестрой</a:t>
            </a:r>
          </a:p>
          <a:p>
            <a:endParaRPr lang="ru-RU" sz="2800" dirty="0" smtClean="0"/>
          </a:p>
          <a:p>
            <a:r>
              <a:rPr lang="ru-RU" sz="2800" dirty="0" smtClean="0"/>
              <a:t>6. «Она последнюю рубашку с тебя без жалости сорвет» – это</a:t>
            </a:r>
            <a:endParaRPr lang="ru-RU" sz="2800" b="1" dirty="0" smtClean="0"/>
          </a:p>
          <a:p>
            <a:pPr lvl="0"/>
            <a:r>
              <a:rPr lang="ru-RU" sz="2800" dirty="0" smtClean="0"/>
              <a:t> метафора</a:t>
            </a:r>
          </a:p>
          <a:p>
            <a:pPr lvl="0"/>
            <a:r>
              <a:rPr lang="ru-RU" sz="2800" dirty="0" smtClean="0"/>
              <a:t> сравнение</a:t>
            </a:r>
          </a:p>
          <a:p>
            <a:pPr lvl="0"/>
            <a:r>
              <a:rPr lang="ru-RU" sz="2800" dirty="0" smtClean="0"/>
              <a:t> гипербола</a:t>
            </a:r>
          </a:p>
          <a:p>
            <a:r>
              <a:rPr lang="ru-RU" sz="2800" dirty="0" smtClean="0"/>
              <a:t> эпитет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7167"/>
            <a:ext cx="84296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800" dirty="0" smtClean="0"/>
              <a:t>5</a:t>
            </a:r>
            <a:r>
              <a:rPr lang="ru-RU" sz="2800" b="1" dirty="0" smtClean="0"/>
              <a:t>.</a:t>
            </a:r>
            <a:r>
              <a:rPr lang="ru-RU" sz="2800" dirty="0" smtClean="0"/>
              <a:t>Кем лирический герой НЕ называет душу?</a:t>
            </a:r>
            <a:endParaRPr lang="ru-RU" sz="2800" b="1" dirty="0" smtClean="0"/>
          </a:p>
          <a:p>
            <a:pPr lvl="0"/>
            <a:r>
              <a:rPr lang="ru-RU" sz="2800" dirty="0" smtClean="0"/>
              <a:t> дочерью</a:t>
            </a:r>
          </a:p>
          <a:p>
            <a:pPr lvl="0"/>
            <a:r>
              <a:rPr lang="ru-RU" sz="2800" dirty="0" smtClean="0"/>
              <a:t> рабыней</a:t>
            </a:r>
          </a:p>
          <a:p>
            <a:pPr lvl="0"/>
            <a:r>
              <a:rPr lang="ru-RU" sz="2800" dirty="0" smtClean="0"/>
              <a:t> царицей</a:t>
            </a:r>
          </a:p>
          <a:p>
            <a:pPr lvl="0"/>
            <a:r>
              <a:rPr lang="ru-RU" sz="2800" dirty="0" smtClean="0"/>
              <a:t> </a:t>
            </a:r>
            <a:r>
              <a:rPr lang="ru-RU" sz="2800" b="1" dirty="0" smtClean="0"/>
              <a:t>сестрой</a:t>
            </a:r>
          </a:p>
          <a:p>
            <a:endParaRPr lang="ru-RU" sz="2800" dirty="0" smtClean="0"/>
          </a:p>
          <a:p>
            <a:r>
              <a:rPr lang="ru-RU" sz="2800" dirty="0" smtClean="0"/>
              <a:t>6. «Она последнюю рубашку с тебя без жалости сорвет» – это</a:t>
            </a:r>
            <a:endParaRPr lang="ru-RU" sz="2800" b="1" dirty="0" smtClean="0"/>
          </a:p>
          <a:p>
            <a:pPr lvl="0"/>
            <a:r>
              <a:rPr lang="ru-RU" sz="2800" dirty="0" smtClean="0"/>
              <a:t> </a:t>
            </a:r>
            <a:r>
              <a:rPr lang="ru-RU" sz="2800" b="1" dirty="0" smtClean="0"/>
              <a:t>метафора</a:t>
            </a:r>
          </a:p>
          <a:p>
            <a:pPr lvl="0"/>
            <a:r>
              <a:rPr lang="ru-RU" sz="2800" dirty="0" smtClean="0"/>
              <a:t> сравнение</a:t>
            </a:r>
          </a:p>
          <a:p>
            <a:pPr lvl="0"/>
            <a:r>
              <a:rPr lang="ru-RU" sz="2800" dirty="0" smtClean="0"/>
              <a:t> гипербола</a:t>
            </a:r>
          </a:p>
          <a:p>
            <a:r>
              <a:rPr lang="ru-RU" sz="2800" dirty="0" smtClean="0"/>
              <a:t> эпитет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с жизнью и творчеством поэта Н.А.Заболоцкого;</a:t>
            </a:r>
          </a:p>
          <a:p>
            <a:pPr lvl="0"/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узнали о таких литературоведческих понятиях, как антитеза, анафора;</a:t>
            </a:r>
          </a:p>
          <a:p>
            <a:pPr lvl="0"/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анализировали стихотворение, определяя тему, идею, выявляя авторскую позицию;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образовывали  деепричастия совершенного и несовершенного вида;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сегодня на уроке: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endParaRPr lang="ru-RU" sz="2800" dirty="0" smtClean="0"/>
          </a:p>
          <a:p>
            <a:r>
              <a:rPr lang="ru-RU" sz="2800" dirty="0" smtClean="0"/>
              <a:t> </a:t>
            </a:r>
          </a:p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● Сегодня я узнал(а)... </a:t>
            </a:r>
          </a:p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● Было интересно... </a:t>
            </a:r>
          </a:p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● Было трудно...</a:t>
            </a:r>
          </a:p>
          <a:p>
            <a:endParaRPr lang="kk-KZ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428604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Закончите предложения:</a:t>
            </a:r>
            <a:endParaRPr lang="ru-RU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endParaRPr lang="ru-RU" sz="2800" dirty="0" smtClean="0"/>
          </a:p>
          <a:p>
            <a:r>
              <a:rPr lang="ru-RU" sz="2800" dirty="0" smtClean="0"/>
              <a:t> </a:t>
            </a:r>
          </a:p>
          <a:p>
            <a:pPr algn="ctr"/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smtClean="0"/>
              <a:t> </a:t>
            </a:r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Выучите наизусть стихотворение </a:t>
            </a:r>
          </a:p>
          <a:p>
            <a:pPr algn="ctr"/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«Не позволяй душе лениться …»</a:t>
            </a:r>
            <a:endParaRPr lang="kk-KZ" sz="4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357166"/>
            <a:ext cx="7961538" cy="645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Эти стихотворения написал талантливый русский поэт Николай Алексеевич Заболоцкий.</a:t>
            </a: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В стихотворений «О красоте человеческих лиц» Н. Заболоцкий выступает мастером психологического портрета. Разные человеческие лица, описанные им в этом произведении, соответствуют различным типам характеров.</a:t>
            </a: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Через эмоциональное выражение лица поэт стремиться заглянуть в душу человека, увидеть его внутреннюю сущность.</a:t>
            </a:r>
          </a:p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Поэт сравнивает лица  с домами: одни – как пышные порталы, другие – жалкие лачуги. Прием контраста помогает автору показать различия между людьми. Одни — возвышенные и целеустремленные, наполненные жизненными планами, другие — убогие и жалкие, а иные вообще выглядят отстраненно: все в себе, закрыты для окружающих.</a:t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Стихотворение заканчивается оптимистическим финалом: «есть лица – подобья ликующих песен. Из этих, как солнце сияющих нот Составлена песня небесных высот»</a:t>
            </a:r>
          </a:p>
          <a:p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285720" y="428604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уроке:</a:t>
            </a:r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ВЫ познакомитесь:</a:t>
            </a:r>
            <a:endParaRPr lang="ru-RU" sz="2800" dirty="0" smtClean="0"/>
          </a:p>
          <a:p>
            <a:pPr lvl="0"/>
            <a:r>
              <a:rPr lang="ru-RU" sz="2800" dirty="0" smtClean="0"/>
              <a:t>- с жизнью и творчеством поэта Н.А.Заболоцкого;</a:t>
            </a:r>
          </a:p>
          <a:p>
            <a:pPr lvl="0"/>
            <a:r>
              <a:rPr lang="ru-RU" sz="2800" dirty="0" smtClean="0"/>
              <a:t>- узнаете о таких литературоведческих понятиях, как антитеза, анафора;</a:t>
            </a:r>
          </a:p>
          <a:p>
            <a:r>
              <a:rPr lang="ru-RU" sz="2800" b="1" dirty="0" smtClean="0"/>
              <a:t>Научитесь:</a:t>
            </a:r>
            <a:endParaRPr lang="ru-RU" sz="2800" dirty="0" smtClean="0"/>
          </a:p>
          <a:p>
            <a:pPr lvl="0"/>
            <a:r>
              <a:rPr lang="ru-RU" sz="2800" dirty="0" smtClean="0"/>
              <a:t>- анализировать стихотворение, определяя тему, идею, выявляя авторскую позицию;</a:t>
            </a:r>
          </a:p>
          <a:p>
            <a:r>
              <a:rPr lang="ru-RU" sz="2800" dirty="0" smtClean="0"/>
              <a:t>- образовывать  деепричастия совершенного и несовершенного вида;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384104"/>
            <a:ext cx="7572428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/>
              <a:t>Задание </a:t>
            </a:r>
            <a:endParaRPr lang="ru-RU" sz="3600" dirty="0" smtClean="0"/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104414" cy="438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 smtClean="0"/>
              <a:t>Предлагаю вашему вниманию видеосюжет о жизни и творчестве поэта  Николая Алексеевича </a:t>
            </a:r>
            <a:r>
              <a:rPr lang="ru-RU" sz="2800" b="1" dirty="0" err="1" smtClean="0"/>
              <a:t>Заболоцкого,послушаем</a:t>
            </a:r>
            <a:r>
              <a:rPr lang="ru-RU" sz="2800" b="1" dirty="0" smtClean="0"/>
              <a:t> стихотворение и подумаем над вопросом:</a:t>
            </a:r>
            <a:endParaRPr lang="ru-RU" sz="2800" dirty="0" smtClean="0"/>
          </a:p>
          <a:p>
            <a:r>
              <a:rPr lang="ru-RU" sz="2800" b="1" dirty="0" smtClean="0"/>
              <a:t> </a:t>
            </a:r>
          </a:p>
          <a:p>
            <a:r>
              <a:rPr lang="ru-RU" sz="2800" dirty="0" smtClean="0"/>
              <a:t>Почему, на ваш взгляд, нельзя позволять душе лениться? Сравните свои предположения с его содержанием.</a:t>
            </a:r>
          </a:p>
          <a:p>
            <a:r>
              <a:rPr lang="ru-RU" sz="2800" u="sng" dirty="0" smtClean="0">
                <a:hlinkClick r:id="rId4"/>
              </a:rPr>
              <a:t>https://youtu.be/2X_4WzIuWt4</a:t>
            </a:r>
            <a:r>
              <a:rPr lang="ru-RU" sz="2800" dirty="0" smtClean="0"/>
              <a:t> - 4 мин</a:t>
            </a:r>
          </a:p>
          <a:p>
            <a:r>
              <a:rPr lang="ru-RU" sz="28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285720" y="1071547"/>
            <a:ext cx="8286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Стихотворение «Не позволяй душе лениться» написано в последний год жизни поэта. В этих эмоциональных строфах слышится завет человека, от начала и до самого конца, вопреки всем невзгодам и ударам судьбы ни на мгновение не остановившегося в работе души и духа.</a:t>
            </a:r>
          </a:p>
          <a:p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28604"/>
            <a:ext cx="7929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</a:t>
            </a: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1538" y="339090"/>
            <a:ext cx="6010805" cy="109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</a:b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3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Определим тему и идею произведения.</a:t>
            </a:r>
          </a:p>
          <a:p>
            <a:pPr lvl="0"/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1.О чём это стихотворение? </a:t>
            </a:r>
          </a:p>
          <a:p>
            <a:pPr lvl="0"/>
            <a:r>
              <a:rPr 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К кому обращено стихотворение? </a:t>
            </a:r>
          </a:p>
          <a:p>
            <a:pPr lvl="0"/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sz="4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Какова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его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основная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мысль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</a:t>
            </a:r>
            <a:endParaRPr lang="ru-RU" sz="4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000108"/>
          <a:ext cx="857256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3413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b="1" dirty="0">
                          <a:latin typeface="Tahoma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b="1" dirty="0">
                          <a:latin typeface="Tahoma"/>
                          <a:ea typeface="Times New Roman"/>
                          <a:cs typeface="Times New Roman"/>
                        </a:rPr>
                        <a:t>Дескрипторы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latin typeface="Tahoma"/>
                          <a:ea typeface="Times New Roman"/>
                          <a:cs typeface="Times New Roman"/>
                        </a:rPr>
                        <a:t>Находит детали для определения темы и основной мысли текста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 smtClean="0">
                          <a:latin typeface="Tahoma"/>
                          <a:ea typeface="Times New Roman"/>
                          <a:cs typeface="Times New Roman"/>
                        </a:rPr>
                        <a:t>Определяет </a:t>
                      </a:r>
                      <a:r>
                        <a:rPr lang="ru-RU" sz="1800" dirty="0">
                          <a:latin typeface="Tahoma"/>
                          <a:ea typeface="Times New Roman"/>
                          <a:cs typeface="Times New Roman"/>
                        </a:rPr>
                        <a:t>основную мысль текста и </a:t>
                      </a:r>
                      <a:r>
                        <a:rPr lang="ru-RU" sz="1800" dirty="0" smtClean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ahoma"/>
                          <a:ea typeface="Times New Roman"/>
                          <a:cs typeface="Times New Roman"/>
                        </a:rPr>
                        <a:t>тему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557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latin typeface="Tahoma"/>
                          <a:ea typeface="Times New Roman"/>
                          <a:cs typeface="Times New Roman"/>
                        </a:rPr>
                        <a:t>Раскрывает роль художественно –изобразительных средств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 smtClean="0">
                          <a:latin typeface="Tahoma"/>
                          <a:ea typeface="Times New Roman"/>
                          <a:cs typeface="Times New Roman"/>
                        </a:rPr>
                        <a:t>Определяет </a:t>
                      </a:r>
                      <a:r>
                        <a:rPr lang="ru-RU" sz="1800" dirty="0">
                          <a:latin typeface="Tahoma"/>
                          <a:ea typeface="Times New Roman"/>
                          <a:cs typeface="Times New Roman"/>
                        </a:rPr>
                        <a:t>роль метафоры, эпитетов, анафоры, антитезы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413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latin typeface="Tahoma"/>
                          <a:ea typeface="Times New Roman"/>
                          <a:cs typeface="Times New Roman"/>
                        </a:rPr>
                        <a:t>Определяет глаголы - состояния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 smtClean="0">
                          <a:latin typeface="Tahoma"/>
                          <a:ea typeface="Times New Roman"/>
                          <a:cs typeface="Times New Roman"/>
                        </a:rPr>
                        <a:t>Использует </a:t>
                      </a:r>
                      <a:r>
                        <a:rPr lang="ru-RU" sz="1800" dirty="0">
                          <a:latin typeface="Tahoma"/>
                          <a:ea typeface="Times New Roman"/>
                          <a:cs typeface="Times New Roman"/>
                        </a:rPr>
                        <a:t>глаголы - состояния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557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latin typeface="Tahoma"/>
                          <a:ea typeface="Times New Roman"/>
                          <a:cs typeface="Times New Roman"/>
                        </a:rPr>
                        <a:t>Образовывает деепричастия совершенного и несовершенного вида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>
                          <a:latin typeface="Tahoma"/>
                          <a:ea typeface="Times New Roman"/>
                          <a:cs typeface="Times New Roman"/>
                        </a:rPr>
                        <a:t>Использует деепричастия совершенного и несовершенного вида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42844" y="339090"/>
            <a:ext cx="9001156" cy="118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</a:t>
            </a:r>
          </a:p>
          <a:p>
            <a:r>
              <a:rPr lang="ru-RU" sz="3600" b="1" dirty="0" smtClean="0"/>
              <a:t> </a:t>
            </a:r>
            <a:endParaRPr lang="ru-RU" sz="3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785794"/>
            <a:ext cx="84296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стихотворения – «взаимоотношения» человека и его души, совет молодому поколению. 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Идея: лирический герой обращается к читателям, утверждая, что нельзя позволять своей душе лениться. Иначе невозможно развиваться, двигаться вперед. </a:t>
            </a: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Система образов несложная – лирический герой и душа. 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Все верно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784</Words>
  <Application>Microsoft Office PowerPoint</Application>
  <PresentationFormat>Экран (4:3)</PresentationFormat>
  <Paragraphs>292</Paragraphs>
  <Slides>30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133</cp:revision>
  <dcterms:created xsi:type="dcterms:W3CDTF">2020-07-18T05:19:20Z</dcterms:created>
  <dcterms:modified xsi:type="dcterms:W3CDTF">2024-12-11T16:22:19Z</dcterms:modified>
</cp:coreProperties>
</file>