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2"/>
  </p:notesMasterIdLst>
  <p:sldIdLst>
    <p:sldId id="257" r:id="rId2"/>
    <p:sldId id="258" r:id="rId3"/>
    <p:sldId id="273" r:id="rId4"/>
    <p:sldId id="287" r:id="rId5"/>
    <p:sldId id="274" r:id="rId6"/>
    <p:sldId id="276" r:id="rId7"/>
    <p:sldId id="262" r:id="rId8"/>
    <p:sldId id="288" r:id="rId9"/>
    <p:sldId id="289" r:id="rId10"/>
    <p:sldId id="268" r:id="rId11"/>
    <p:sldId id="269" r:id="rId12"/>
    <p:sldId id="277" r:id="rId13"/>
    <p:sldId id="279" r:id="rId14"/>
    <p:sldId id="292" r:id="rId15"/>
    <p:sldId id="291" r:id="rId16"/>
    <p:sldId id="297" r:id="rId17"/>
    <p:sldId id="283" r:id="rId18"/>
    <p:sldId id="286" r:id="rId19"/>
    <p:sldId id="296" r:id="rId20"/>
    <p:sldId id="29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nur.kz/1650444-pervyy-kazakhstanskiy-kosmonavt.html?utm_source=clipboard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kk-KZ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</a:t>
            </a: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179653" y="2828836"/>
            <a:ext cx="7424795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algn="ctr"/>
            <a:r>
              <a:rPr lang="ru-RU" sz="2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Космическая азбука </a:t>
            </a:r>
            <a:br>
              <a:rPr lang="ru-RU" sz="2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 и литература. 8 класс</a:t>
            </a:r>
          </a:p>
          <a:p>
            <a:pPr algn="ctr"/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117520" y="-4884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42267" y="1008597"/>
            <a:ext cx="81369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99792" y="346536"/>
            <a:ext cx="3998349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Примерные</a:t>
            </a:r>
            <a: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ответы</a:t>
            </a:r>
          </a:p>
        </p:txBody>
      </p:sp>
      <p:sp>
        <p:nvSpPr>
          <p:cNvPr id="5" name="Овал 4"/>
          <p:cNvSpPr/>
          <p:nvPr/>
        </p:nvSpPr>
        <p:spPr>
          <a:xfrm>
            <a:off x="30635" y="1785926"/>
            <a:ext cx="3326919" cy="373715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 текст относится к публицистическому стилю;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9081" y="1868288"/>
            <a:ext cx="3255349" cy="3763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66682" y="2249752"/>
            <a:ext cx="2616606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текст 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Различия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Публицистический (биография):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актуальность, образность, эмоциональность, простота, доступность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45028" y="2199096"/>
            <a:ext cx="293837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2 текст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Различия: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Официально-деловой стиль (автобиография):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широкое употребление клише и штампов, сухость, отсутствие эмоционально окрашенных слов, сжатость изложения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071802" y="1785926"/>
            <a:ext cx="2844316" cy="368741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Сходства: </a:t>
            </a:r>
          </a:p>
          <a:p>
            <a:pPr algn="ctr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чёткость,</a:t>
            </a:r>
          </a:p>
          <a:p>
            <a:pPr algn="ctr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логичность, конкретность, лаконичность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545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2804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79512" y="980728"/>
            <a:ext cx="78910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63888" y="355125"/>
            <a:ext cx="2736304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 3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472" y="1424424"/>
            <a:ext cx="7066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5474" y="986609"/>
            <a:ext cx="7891044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Ознакомьтесь с общей структурой автобиографии. Опираясь на неё, составьте свою автобиографию.       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</a:p>
          <a:p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Консультация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 правильного написания автобиографии: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название документа;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фамилия, имя, отчество автора;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дата и место рождения;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образование (место и период учебы);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краткие сведения о родителях и ближайших родственниках   (фамилия, имя, отчество, дата рождения, место работы / учебы и адрес проживания);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дата составления автобиографии;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личная подпись.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Критерии: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создает тексты  официально-делового стиля (автобиография).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Дескрипторы: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придерживается структуры официально-делового стиля;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соблюдает стилистические особенности текста.</a:t>
            </a:r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65742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3275856" y="5892363"/>
            <a:ext cx="1847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2245781"/>
            <a:ext cx="74168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Вспомните глаголы движения и заполните органайзер «Одиночный пузырь». 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 2-3 предложения на тему «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Космос»,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используя  глаголы движения.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35896" y="378403"/>
            <a:ext cx="161935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4</a:t>
            </a:r>
          </a:p>
        </p:txBody>
      </p:sp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734" y="6407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4571266" y="5589240"/>
            <a:ext cx="184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ru-RU" sz="20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500430" y="3071810"/>
            <a:ext cx="2016224" cy="14747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Глаголы движения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901" y="1598247"/>
            <a:ext cx="2043113" cy="13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07" y="3006346"/>
            <a:ext cx="2043113" cy="13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957" y="4450046"/>
            <a:ext cx="2043113" cy="13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1976" y="1151879"/>
            <a:ext cx="2043113" cy="13176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344" y="1515274"/>
            <a:ext cx="2043113" cy="13176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0609" y="3080012"/>
            <a:ext cx="2043113" cy="13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603544"/>
            <a:ext cx="2043113" cy="13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4991" y="4930427"/>
            <a:ext cx="2043113" cy="13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id="{9B42893D-35F5-4437-A2AF-C672B11843C2}"/>
              </a:ext>
            </a:extLst>
          </p:cNvPr>
          <p:cNvCxnSpPr>
            <a:cxnSpLocks/>
            <a:stCxn id="4" idx="0"/>
            <a:endCxn id="2053" idx="2"/>
          </p:cNvCxnSpPr>
          <p:nvPr/>
        </p:nvCxnSpPr>
        <p:spPr>
          <a:xfrm rot="16200000" flipV="1">
            <a:off x="4194885" y="2758152"/>
            <a:ext cx="602306" cy="250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5A4A8A22-A549-47D4-8857-F192BFC7C6E5}"/>
              </a:ext>
            </a:extLst>
          </p:cNvPr>
          <p:cNvCxnSpPr>
            <a:cxnSpLocks/>
          </p:cNvCxnSpPr>
          <p:nvPr/>
        </p:nvCxnSpPr>
        <p:spPr>
          <a:xfrm flipH="1" flipV="1">
            <a:off x="2911277" y="2685769"/>
            <a:ext cx="840905" cy="5771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ADADFAB0-7668-4F50-9AEF-15EB562C1343}"/>
              </a:ext>
            </a:extLst>
          </p:cNvPr>
          <p:cNvCxnSpPr/>
          <p:nvPr/>
        </p:nvCxnSpPr>
        <p:spPr>
          <a:xfrm flipV="1">
            <a:off x="5215929" y="2614584"/>
            <a:ext cx="868239" cy="6238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2FC1F698-2DAA-4422-8D69-B198AC5D716C}"/>
              </a:ext>
            </a:extLst>
          </p:cNvPr>
          <p:cNvCxnSpPr>
            <a:cxnSpLocks/>
          </p:cNvCxnSpPr>
          <p:nvPr/>
        </p:nvCxnSpPr>
        <p:spPr>
          <a:xfrm>
            <a:off x="5505089" y="3665159"/>
            <a:ext cx="9391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1992A980-9FA8-48C0-8099-4CC33782690E}"/>
              </a:ext>
            </a:extLst>
          </p:cNvPr>
          <p:cNvCxnSpPr>
            <a:cxnSpLocks/>
            <a:stCxn id="4" idx="5"/>
          </p:cNvCxnSpPr>
          <p:nvPr/>
        </p:nvCxnSpPr>
        <p:spPr>
          <a:xfrm>
            <a:off x="5221385" y="4330561"/>
            <a:ext cx="871333" cy="5414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71F47F54-61A1-4F02-93F3-F8528D3B605F}"/>
              </a:ext>
            </a:extLst>
          </p:cNvPr>
          <p:cNvCxnSpPr>
            <a:endCxn id="2057" idx="0"/>
          </p:cNvCxnSpPr>
          <p:nvPr/>
        </p:nvCxnSpPr>
        <p:spPr>
          <a:xfrm>
            <a:off x="4483532" y="4568286"/>
            <a:ext cx="3016" cy="362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>
            <a:extLst>
              <a:ext uri="{FF2B5EF4-FFF2-40B4-BE49-F238E27FC236}">
                <a16:creationId xmlns:a16="http://schemas.microsoft.com/office/drawing/2014/main" id="{1B90350E-729A-4081-BAFE-46422AF921ED}"/>
              </a:ext>
            </a:extLst>
          </p:cNvPr>
          <p:cNvCxnSpPr>
            <a:cxnSpLocks/>
          </p:cNvCxnSpPr>
          <p:nvPr/>
        </p:nvCxnSpPr>
        <p:spPr>
          <a:xfrm flipH="1">
            <a:off x="2797306" y="4149080"/>
            <a:ext cx="766582" cy="5184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>
            <a:extLst>
              <a:ext uri="{FF2B5EF4-FFF2-40B4-BE49-F238E27FC236}">
                <a16:creationId xmlns:a16="http://schemas.microsoft.com/office/drawing/2014/main" id="{5AD28EC6-A2AF-48E8-B36F-278F8EA4A355}"/>
              </a:ext>
            </a:extLst>
          </p:cNvPr>
          <p:cNvCxnSpPr/>
          <p:nvPr/>
        </p:nvCxnSpPr>
        <p:spPr>
          <a:xfrm flipH="1">
            <a:off x="2500585" y="3740615"/>
            <a:ext cx="96139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571736" y="428604"/>
            <a:ext cx="39290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Одиночный пузырь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118" y="-3530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4571266" y="5589240"/>
            <a:ext cx="184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ru-RU" sz="20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4283" y="2063829"/>
            <a:ext cx="700342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Критерии: </a:t>
            </a:r>
          </a:p>
          <a:p>
            <a:pPr marL="342900" indent="-342900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 глаголы движения.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Дескрипторы:</a:t>
            </a:r>
          </a:p>
          <a:p>
            <a:pPr marL="342900" indent="-342900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заполняет «Одиночный пузырь»;</a:t>
            </a:r>
          </a:p>
          <a:p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  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Составляет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2-3 предложения с глаголами движения на тему космоса.</a:t>
            </a:r>
          </a:p>
        </p:txBody>
      </p:sp>
    </p:spTree>
    <p:extLst>
      <p:ext uri="{BB962C8B-B14F-4D97-AF65-F5344CB8AC3E}">
        <p14:creationId xmlns:p14="http://schemas.microsoft.com/office/powerpoint/2010/main" val="324897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-99392"/>
            <a:ext cx="9293108" cy="6840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Овал 5"/>
          <p:cNvSpPr/>
          <p:nvPr/>
        </p:nvSpPr>
        <p:spPr>
          <a:xfrm>
            <a:off x="1162350" y="1480512"/>
            <a:ext cx="1944216" cy="14402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еле</a:t>
            </a:r>
          </a:p>
        </p:txBody>
      </p:sp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357" y="3071821"/>
            <a:ext cx="19685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740" y="4588851"/>
            <a:ext cx="19685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68" y="1071546"/>
            <a:ext cx="19685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5496" y="1486398"/>
            <a:ext cx="19685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9542" y="2997075"/>
            <a:ext cx="19685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3" y="4548427"/>
            <a:ext cx="19685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0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1658" y="5095611"/>
            <a:ext cx="19685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184714" y="1706046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плыть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3291" y="3547422"/>
            <a:ext cx="1109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летать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8537" y="1890712"/>
            <a:ext cx="911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бежать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33906" y="4919598"/>
            <a:ext cx="9434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ходить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91841" y="1986174"/>
            <a:ext cx="1074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прыгать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60504" y="3506770"/>
            <a:ext cx="1033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плавать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60082" y="5058098"/>
            <a:ext cx="861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ездить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64432" y="5636754"/>
            <a:ext cx="902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водить</a:t>
            </a:r>
          </a:p>
        </p:txBody>
      </p: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C9D2772F-FE1E-42A0-97DA-9EA4D7175B9B}"/>
              </a:ext>
            </a:extLst>
          </p:cNvPr>
          <p:cNvCxnSpPr>
            <a:cxnSpLocks/>
          </p:cNvCxnSpPr>
          <p:nvPr/>
        </p:nvCxnSpPr>
        <p:spPr>
          <a:xfrm flipV="1">
            <a:off x="5459080" y="2778476"/>
            <a:ext cx="922993" cy="5616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862AF29E-CE46-4E00-B7A3-6D9C97ADFEEA}"/>
              </a:ext>
            </a:extLst>
          </p:cNvPr>
          <p:cNvCxnSpPr>
            <a:cxnSpLocks/>
          </p:cNvCxnSpPr>
          <p:nvPr/>
        </p:nvCxnSpPr>
        <p:spPr>
          <a:xfrm>
            <a:off x="5613829" y="3732087"/>
            <a:ext cx="12385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B00D3F15-B56B-4622-A0C0-ACDACE63DF0D}"/>
              </a:ext>
            </a:extLst>
          </p:cNvPr>
          <p:cNvCxnSpPr>
            <a:cxnSpLocks/>
          </p:cNvCxnSpPr>
          <p:nvPr/>
        </p:nvCxnSpPr>
        <p:spPr>
          <a:xfrm>
            <a:off x="5330822" y="4153165"/>
            <a:ext cx="785538" cy="598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D5E6DBAF-E755-44B6-BE4A-5B079CBE3D71}"/>
              </a:ext>
            </a:extLst>
          </p:cNvPr>
          <p:cNvCxnSpPr>
            <a:cxnSpLocks/>
          </p:cNvCxnSpPr>
          <p:nvPr/>
        </p:nvCxnSpPr>
        <p:spPr>
          <a:xfrm>
            <a:off x="4516016" y="4398960"/>
            <a:ext cx="0" cy="6966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7DB62AD7-4B88-4CB4-8FCC-70A26DF0D689}"/>
              </a:ext>
            </a:extLst>
          </p:cNvPr>
          <p:cNvCxnSpPr>
            <a:cxnSpLocks/>
          </p:cNvCxnSpPr>
          <p:nvPr/>
        </p:nvCxnSpPr>
        <p:spPr>
          <a:xfrm flipH="1">
            <a:off x="2706532" y="4069534"/>
            <a:ext cx="994215" cy="6588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1D7F8BFB-ECB2-4BC3-A485-DE10C8CD1C94}"/>
              </a:ext>
            </a:extLst>
          </p:cNvPr>
          <p:cNvCxnSpPr>
            <a:cxnSpLocks/>
          </p:cNvCxnSpPr>
          <p:nvPr/>
        </p:nvCxnSpPr>
        <p:spPr>
          <a:xfrm flipV="1">
            <a:off x="4495800" y="2506606"/>
            <a:ext cx="0" cy="375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>
            <a:extLst>
              <a:ext uri="{FF2B5EF4-FFF2-40B4-BE49-F238E27FC236}">
                <a16:creationId xmlns:a16="http://schemas.microsoft.com/office/drawing/2014/main" id="{3FC0F1F0-B3AA-4934-84D2-3AE035A7A1BB}"/>
              </a:ext>
            </a:extLst>
          </p:cNvPr>
          <p:cNvCxnSpPr>
            <a:cxnSpLocks/>
          </p:cNvCxnSpPr>
          <p:nvPr/>
        </p:nvCxnSpPr>
        <p:spPr>
          <a:xfrm flipH="1" flipV="1">
            <a:off x="2952665" y="2673400"/>
            <a:ext cx="766426" cy="5471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>
            <a:extLst>
              <a:ext uri="{FF2B5EF4-FFF2-40B4-BE49-F238E27FC236}">
                <a16:creationId xmlns:a16="http://schemas.microsoft.com/office/drawing/2014/main" id="{29E5F03D-B1F3-4B31-A197-AC9794692B9F}"/>
              </a:ext>
            </a:extLst>
          </p:cNvPr>
          <p:cNvCxnSpPr/>
          <p:nvPr/>
        </p:nvCxnSpPr>
        <p:spPr>
          <a:xfrm flipH="1">
            <a:off x="2329857" y="3691436"/>
            <a:ext cx="11838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Овал 52">
            <a:extLst>
              <a:ext uri="{FF2B5EF4-FFF2-40B4-BE49-F238E27FC236}">
                <a16:creationId xmlns:a16="http://schemas.microsoft.com/office/drawing/2014/main" id="{74E4B8C7-A0FD-435E-A30C-032703672F90}"/>
              </a:ext>
            </a:extLst>
          </p:cNvPr>
          <p:cNvSpPr/>
          <p:nvPr/>
        </p:nvSpPr>
        <p:spPr>
          <a:xfrm>
            <a:off x="3487340" y="2882091"/>
            <a:ext cx="2042235" cy="167263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Глаголы движения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071802" y="285728"/>
            <a:ext cx="3034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Одиночный пузырь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75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025" y="-93663"/>
            <a:ext cx="9291638" cy="684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259632" y="1628800"/>
            <a:ext cx="597666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ответ: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Казахский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космонавт Герой Советского Союза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Токтар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Аубакиров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полетел в космос 2 октября 1991 года.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открытый космос вышел советский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космонавт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Алексей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Леонов. Космонавты свободно плавают в открытом космосе.</a:t>
            </a:r>
          </a:p>
        </p:txBody>
      </p:sp>
    </p:spTree>
    <p:extLst>
      <p:ext uri="{BB962C8B-B14F-4D97-AF65-F5344CB8AC3E}">
        <p14:creationId xmlns:p14="http://schemas.microsoft.com/office/powerpoint/2010/main" val="751436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82187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олилиния 9"/>
          <p:cNvSpPr/>
          <p:nvPr/>
        </p:nvSpPr>
        <p:spPr>
          <a:xfrm>
            <a:off x="3178593" y="1611201"/>
            <a:ext cx="3213100" cy="457200"/>
          </a:xfrm>
          <a:custGeom>
            <a:avLst/>
            <a:gdLst>
              <a:gd name="connsiteX0" fmla="*/ 0 w 3213100"/>
              <a:gd name="connsiteY0" fmla="*/ 457200 h 457200"/>
              <a:gd name="connsiteX1" fmla="*/ 63500 w 3213100"/>
              <a:gd name="connsiteY1" fmla="*/ 431800 h 457200"/>
              <a:gd name="connsiteX2" fmla="*/ 101600 w 3213100"/>
              <a:gd name="connsiteY2" fmla="*/ 406400 h 457200"/>
              <a:gd name="connsiteX3" fmla="*/ 228600 w 3213100"/>
              <a:gd name="connsiteY3" fmla="*/ 368300 h 457200"/>
              <a:gd name="connsiteX4" fmla="*/ 279400 w 3213100"/>
              <a:gd name="connsiteY4" fmla="*/ 342900 h 457200"/>
              <a:gd name="connsiteX5" fmla="*/ 393700 w 3213100"/>
              <a:gd name="connsiteY5" fmla="*/ 292100 h 457200"/>
              <a:gd name="connsiteX6" fmla="*/ 419100 w 3213100"/>
              <a:gd name="connsiteY6" fmla="*/ 254000 h 457200"/>
              <a:gd name="connsiteX7" fmla="*/ 457200 w 3213100"/>
              <a:gd name="connsiteY7" fmla="*/ 241300 h 457200"/>
              <a:gd name="connsiteX8" fmla="*/ 495300 w 3213100"/>
              <a:gd name="connsiteY8" fmla="*/ 215900 h 457200"/>
              <a:gd name="connsiteX9" fmla="*/ 533400 w 3213100"/>
              <a:gd name="connsiteY9" fmla="*/ 177800 h 457200"/>
              <a:gd name="connsiteX10" fmla="*/ 571500 w 3213100"/>
              <a:gd name="connsiteY10" fmla="*/ 165100 h 457200"/>
              <a:gd name="connsiteX11" fmla="*/ 609600 w 3213100"/>
              <a:gd name="connsiteY11" fmla="*/ 139700 h 457200"/>
              <a:gd name="connsiteX12" fmla="*/ 685800 w 3213100"/>
              <a:gd name="connsiteY12" fmla="*/ 114300 h 457200"/>
              <a:gd name="connsiteX13" fmla="*/ 787400 w 3213100"/>
              <a:gd name="connsiteY13" fmla="*/ 76200 h 457200"/>
              <a:gd name="connsiteX14" fmla="*/ 901700 w 3213100"/>
              <a:gd name="connsiteY14" fmla="*/ 50800 h 457200"/>
              <a:gd name="connsiteX15" fmla="*/ 977900 w 3213100"/>
              <a:gd name="connsiteY15" fmla="*/ 25400 h 457200"/>
              <a:gd name="connsiteX16" fmla="*/ 1206500 w 3213100"/>
              <a:gd name="connsiteY16" fmla="*/ 0 h 457200"/>
              <a:gd name="connsiteX17" fmla="*/ 2057400 w 3213100"/>
              <a:gd name="connsiteY17" fmla="*/ 25400 h 457200"/>
              <a:gd name="connsiteX18" fmla="*/ 2133600 w 3213100"/>
              <a:gd name="connsiteY18" fmla="*/ 38100 h 457200"/>
              <a:gd name="connsiteX19" fmla="*/ 2260600 w 3213100"/>
              <a:gd name="connsiteY19" fmla="*/ 50800 h 457200"/>
              <a:gd name="connsiteX20" fmla="*/ 2463800 w 3213100"/>
              <a:gd name="connsiteY20" fmla="*/ 76200 h 457200"/>
              <a:gd name="connsiteX21" fmla="*/ 2578100 w 3213100"/>
              <a:gd name="connsiteY21" fmla="*/ 114300 h 457200"/>
              <a:gd name="connsiteX22" fmla="*/ 2616200 w 3213100"/>
              <a:gd name="connsiteY22" fmla="*/ 127000 h 457200"/>
              <a:gd name="connsiteX23" fmla="*/ 2654300 w 3213100"/>
              <a:gd name="connsiteY23" fmla="*/ 139700 h 457200"/>
              <a:gd name="connsiteX24" fmla="*/ 2705100 w 3213100"/>
              <a:gd name="connsiteY24" fmla="*/ 152400 h 457200"/>
              <a:gd name="connsiteX25" fmla="*/ 2743200 w 3213100"/>
              <a:gd name="connsiteY25" fmla="*/ 165100 h 457200"/>
              <a:gd name="connsiteX26" fmla="*/ 2794000 w 3213100"/>
              <a:gd name="connsiteY26" fmla="*/ 177800 h 457200"/>
              <a:gd name="connsiteX27" fmla="*/ 2857500 w 3213100"/>
              <a:gd name="connsiteY27" fmla="*/ 190500 h 457200"/>
              <a:gd name="connsiteX28" fmla="*/ 2933700 w 3213100"/>
              <a:gd name="connsiteY28" fmla="*/ 215900 h 457200"/>
              <a:gd name="connsiteX29" fmla="*/ 2971800 w 3213100"/>
              <a:gd name="connsiteY29" fmla="*/ 228600 h 457200"/>
              <a:gd name="connsiteX30" fmla="*/ 3009900 w 3213100"/>
              <a:gd name="connsiteY30" fmla="*/ 254000 h 457200"/>
              <a:gd name="connsiteX31" fmla="*/ 3048000 w 3213100"/>
              <a:gd name="connsiteY31" fmla="*/ 266700 h 457200"/>
              <a:gd name="connsiteX32" fmla="*/ 3124200 w 3213100"/>
              <a:gd name="connsiteY32" fmla="*/ 317500 h 457200"/>
              <a:gd name="connsiteX33" fmla="*/ 3162300 w 3213100"/>
              <a:gd name="connsiteY33" fmla="*/ 342900 h 457200"/>
              <a:gd name="connsiteX34" fmla="*/ 3213100 w 3213100"/>
              <a:gd name="connsiteY34" fmla="*/ 3937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213100" h="457200">
                <a:moveTo>
                  <a:pt x="0" y="457200"/>
                </a:moveTo>
                <a:cubicBezTo>
                  <a:pt x="21167" y="448733"/>
                  <a:pt x="43110" y="441995"/>
                  <a:pt x="63500" y="431800"/>
                </a:cubicBezTo>
                <a:cubicBezTo>
                  <a:pt x="77152" y="424974"/>
                  <a:pt x="87652" y="412599"/>
                  <a:pt x="101600" y="406400"/>
                </a:cubicBezTo>
                <a:cubicBezTo>
                  <a:pt x="257925" y="336922"/>
                  <a:pt x="110385" y="412630"/>
                  <a:pt x="228600" y="368300"/>
                </a:cubicBezTo>
                <a:cubicBezTo>
                  <a:pt x="246327" y="361653"/>
                  <a:pt x="261822" y="349931"/>
                  <a:pt x="279400" y="342900"/>
                </a:cubicBezTo>
                <a:cubicBezTo>
                  <a:pt x="392750" y="297560"/>
                  <a:pt x="320399" y="340967"/>
                  <a:pt x="393700" y="292100"/>
                </a:cubicBezTo>
                <a:cubicBezTo>
                  <a:pt x="402167" y="279400"/>
                  <a:pt x="407181" y="263535"/>
                  <a:pt x="419100" y="254000"/>
                </a:cubicBezTo>
                <a:cubicBezTo>
                  <a:pt x="429553" y="245637"/>
                  <a:pt x="445226" y="247287"/>
                  <a:pt x="457200" y="241300"/>
                </a:cubicBezTo>
                <a:cubicBezTo>
                  <a:pt x="470852" y="234474"/>
                  <a:pt x="483574" y="225671"/>
                  <a:pt x="495300" y="215900"/>
                </a:cubicBezTo>
                <a:cubicBezTo>
                  <a:pt x="509098" y="204402"/>
                  <a:pt x="518456" y="187763"/>
                  <a:pt x="533400" y="177800"/>
                </a:cubicBezTo>
                <a:cubicBezTo>
                  <a:pt x="544539" y="170374"/>
                  <a:pt x="559526" y="171087"/>
                  <a:pt x="571500" y="165100"/>
                </a:cubicBezTo>
                <a:cubicBezTo>
                  <a:pt x="585152" y="158274"/>
                  <a:pt x="595652" y="145899"/>
                  <a:pt x="609600" y="139700"/>
                </a:cubicBezTo>
                <a:cubicBezTo>
                  <a:pt x="634066" y="128826"/>
                  <a:pt x="660941" y="124244"/>
                  <a:pt x="685800" y="114300"/>
                </a:cubicBezTo>
                <a:cubicBezTo>
                  <a:pt x="705223" y="106531"/>
                  <a:pt x="760855" y="82836"/>
                  <a:pt x="787400" y="76200"/>
                </a:cubicBezTo>
                <a:cubicBezTo>
                  <a:pt x="859909" y="58073"/>
                  <a:pt x="836514" y="70356"/>
                  <a:pt x="901700" y="50800"/>
                </a:cubicBezTo>
                <a:cubicBezTo>
                  <a:pt x="927345" y="43107"/>
                  <a:pt x="951259" y="28064"/>
                  <a:pt x="977900" y="25400"/>
                </a:cubicBezTo>
                <a:cubicBezTo>
                  <a:pt x="1138861" y="9304"/>
                  <a:pt x="1062684" y="17977"/>
                  <a:pt x="1206500" y="0"/>
                </a:cubicBezTo>
                <a:cubicBezTo>
                  <a:pt x="1373894" y="3562"/>
                  <a:pt x="1823694" y="7423"/>
                  <a:pt x="2057400" y="25400"/>
                </a:cubicBezTo>
                <a:cubicBezTo>
                  <a:pt x="2083075" y="27375"/>
                  <a:pt x="2108048" y="34906"/>
                  <a:pt x="2133600" y="38100"/>
                </a:cubicBezTo>
                <a:cubicBezTo>
                  <a:pt x="2175816" y="43377"/>
                  <a:pt x="2218429" y="45177"/>
                  <a:pt x="2260600" y="50800"/>
                </a:cubicBezTo>
                <a:cubicBezTo>
                  <a:pt x="2541787" y="88292"/>
                  <a:pt x="1930375" y="27707"/>
                  <a:pt x="2463800" y="76200"/>
                </a:cubicBezTo>
                <a:lnTo>
                  <a:pt x="2578100" y="114300"/>
                </a:lnTo>
                <a:lnTo>
                  <a:pt x="2616200" y="127000"/>
                </a:lnTo>
                <a:cubicBezTo>
                  <a:pt x="2628900" y="131233"/>
                  <a:pt x="2641313" y="136453"/>
                  <a:pt x="2654300" y="139700"/>
                </a:cubicBezTo>
                <a:cubicBezTo>
                  <a:pt x="2671233" y="143933"/>
                  <a:pt x="2688317" y="147605"/>
                  <a:pt x="2705100" y="152400"/>
                </a:cubicBezTo>
                <a:cubicBezTo>
                  <a:pt x="2717972" y="156078"/>
                  <a:pt x="2730328" y="161422"/>
                  <a:pt x="2743200" y="165100"/>
                </a:cubicBezTo>
                <a:cubicBezTo>
                  <a:pt x="2759983" y="169895"/>
                  <a:pt x="2776961" y="174014"/>
                  <a:pt x="2794000" y="177800"/>
                </a:cubicBezTo>
                <a:cubicBezTo>
                  <a:pt x="2815072" y="182483"/>
                  <a:pt x="2836675" y="184820"/>
                  <a:pt x="2857500" y="190500"/>
                </a:cubicBezTo>
                <a:cubicBezTo>
                  <a:pt x="2883331" y="197545"/>
                  <a:pt x="2908300" y="207433"/>
                  <a:pt x="2933700" y="215900"/>
                </a:cubicBezTo>
                <a:cubicBezTo>
                  <a:pt x="2946400" y="220133"/>
                  <a:pt x="2960661" y="221174"/>
                  <a:pt x="2971800" y="228600"/>
                </a:cubicBezTo>
                <a:cubicBezTo>
                  <a:pt x="2984500" y="237067"/>
                  <a:pt x="2996248" y="247174"/>
                  <a:pt x="3009900" y="254000"/>
                </a:cubicBezTo>
                <a:cubicBezTo>
                  <a:pt x="3021874" y="259987"/>
                  <a:pt x="3036298" y="260199"/>
                  <a:pt x="3048000" y="266700"/>
                </a:cubicBezTo>
                <a:cubicBezTo>
                  <a:pt x="3074685" y="281525"/>
                  <a:pt x="3098800" y="300567"/>
                  <a:pt x="3124200" y="317500"/>
                </a:cubicBezTo>
                <a:cubicBezTo>
                  <a:pt x="3136900" y="325967"/>
                  <a:pt x="3151507" y="332107"/>
                  <a:pt x="3162300" y="342900"/>
                </a:cubicBezTo>
                <a:lnTo>
                  <a:pt x="3213100" y="393700"/>
                </a:ln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472" y="1052736"/>
            <a:ext cx="7733576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527387" y="339090"/>
            <a:ext cx="4159813" cy="64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Сегодня на уроке вы: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2656" y="3176740"/>
            <a:ext cx="77083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953" y="1281464"/>
            <a:ext cx="765495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на уроке вы: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  познакомились с «космическими» словами;</a:t>
            </a:r>
          </a:p>
          <a:p>
            <a:pPr marL="342900" indent="-342900" algn="just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определили стилистические особенности текстов официально-делового стиля (автобиография).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научились: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создавать тексты  официально-делового стиля (автобиография);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  использовать глаголы движения.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A734578-0362-4DE9-95D3-8850B974A00E}"/>
              </a:ext>
            </a:extLst>
          </p:cNvPr>
          <p:cNvSpPr/>
          <p:nvPr/>
        </p:nvSpPr>
        <p:spPr>
          <a:xfrm>
            <a:off x="0" y="339091"/>
            <a:ext cx="8100392" cy="6472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F20740B-80B7-457E-9FC4-F3F9C6FCB4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7931224" cy="114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Составить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синквейн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 словом 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космос.</a:t>
            </a:r>
          </a:p>
        </p:txBody>
      </p:sp>
      <p:sp>
        <p:nvSpPr>
          <p:cNvPr id="5" name="Объект 3">
            <a:extLst>
              <a:ext uri="{FF2B5EF4-FFF2-40B4-BE49-F238E27FC236}">
                <a16:creationId xmlns:a16="http://schemas.microsoft.com/office/drawing/2014/main" id="{DA3C9952-29D6-42D4-A72D-11C0A3186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351508"/>
            <a:ext cx="8229600" cy="845244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Рекомендуемое учебное задание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576CC00-3649-4A7E-8D60-8EF1628C5F7D}"/>
              </a:ext>
            </a:extLst>
          </p:cNvPr>
          <p:cNvSpPr/>
          <p:nvPr/>
        </p:nvSpPr>
        <p:spPr>
          <a:xfrm>
            <a:off x="1259632" y="2564904"/>
            <a:ext cx="6768752" cy="3872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2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Синквейн</a:t>
            </a:r>
            <a:endParaRPr lang="ru-RU" sz="2200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Первая строка – </a:t>
            </a:r>
            <a:r>
              <a:rPr lang="ru-RU" sz="22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существительное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тема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синквейна</a:t>
            </a:r>
            <a:endParaRPr lang="ru-RU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Вторая строка – </a:t>
            </a:r>
            <a:r>
              <a:rPr lang="ru-RU" sz="22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два прилагательных,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описывающих тему.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Третья строка – </a:t>
            </a:r>
            <a:r>
              <a:rPr lang="ru-RU" sz="22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 глагола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действия, которые производит существительное.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Четвертая строка – </a:t>
            </a:r>
            <a:r>
              <a:rPr lang="ru-RU" sz="22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фраза из 4 -х слов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передающая ваше отношение к существительному.</a:t>
            </a:r>
          </a:p>
          <a:p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Пятая строка – </a:t>
            </a:r>
            <a:r>
              <a:rPr lang="ru-RU" sz="22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синоним существительного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или вашей ассоциации к этому слову.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61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457472" y="1151879"/>
            <a:ext cx="68508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Сегодня на уроке вы: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 познакомитесь с «космическими» словами;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 определите стилистические особенности текстов официально-делового стиля (автобиография).</a:t>
            </a:r>
          </a:p>
          <a:p>
            <a:pPr marL="342900" indent="-342900" algn="just">
              <a:buFontTx/>
              <a:buChar char="-"/>
            </a:pP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kk-KZ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научитесь: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 создавать тексты  официально-делового стиля  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(автобиография);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 использовать глаголы движения.</a:t>
            </a:r>
          </a:p>
          <a:p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79712" y="2132856"/>
            <a:ext cx="57037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доброго! До новых встреч!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AE712E1-B4AD-4817-9E57-AFF15F734DFC}"/>
              </a:ext>
            </a:extLst>
          </p:cNvPr>
          <p:cNvSpPr/>
          <p:nvPr/>
        </p:nvSpPr>
        <p:spPr>
          <a:xfrm>
            <a:off x="0" y="454666"/>
            <a:ext cx="8067254" cy="720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50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0" y="429821"/>
            <a:ext cx="8100392" cy="792088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ru-RU" sz="2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</a:t>
            </a:r>
            <a:endParaRPr lang="ru-RU" sz="25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слова: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Галактика, звезда, планета, скафандр, иллюминатор.  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34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71587"/>
            <a:ext cx="8481120" cy="1143000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Что вы знаете о понятиях </a:t>
            </a:r>
            <a:r>
              <a:rPr lang="ru-RU" sz="25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галактика, звезда, планета</a:t>
            </a:r>
            <a:r>
              <a:rPr lang="ru-RU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 Соотнесите термины и значения.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9C87DB21-A1E3-42F2-BCFC-312A41D64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3563" y="30861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200" b="0" i="0" u="none" strike="noStrike" cap="none" normalizeH="0" baseline="0" bmk="_Hlk5418659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77166A54-5087-4956-83BB-6EB91AF391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182089"/>
              </p:ext>
            </p:extLst>
          </p:nvPr>
        </p:nvGraphicFramePr>
        <p:xfrm>
          <a:off x="611560" y="2132341"/>
          <a:ext cx="7869560" cy="327098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0">
                  <a:extLst>
                    <a:ext uri="{9D8B030D-6E8A-4147-A177-3AD203B41FA5}">
                      <a16:colId xmlns:a16="http://schemas.microsoft.com/office/drawing/2014/main" val="1769768857"/>
                    </a:ext>
                  </a:extLst>
                </a:gridCol>
                <a:gridCol w="4269160">
                  <a:extLst>
                    <a:ext uri="{9D8B030D-6E8A-4147-A177-3AD203B41FA5}">
                      <a16:colId xmlns:a16="http://schemas.microsoft.com/office/drawing/2014/main" val="1620921770"/>
                    </a:ext>
                  </a:extLst>
                </a:gridCol>
              </a:tblGrid>
              <a:tr h="341948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Термин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Значение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6953450"/>
                  </a:ext>
                </a:extLst>
              </a:tr>
              <a:tr h="131423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Галактика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небесное тело, видимое простым глазом в форме светящейся точки на небе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019715"/>
                  </a:ext>
                </a:extLst>
              </a:tr>
              <a:tr h="354018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Звезда </a:t>
                      </a:r>
                      <a:endParaRPr lang="ru-RU" sz="2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тип небесного тела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8718465"/>
                  </a:ext>
                </a:extLst>
              </a:tr>
              <a:tr h="72634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Планета 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звездная система Вселенной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79629613"/>
                  </a:ext>
                </a:extLst>
              </a:tr>
            </a:tbl>
          </a:graphicData>
        </a:graphic>
      </p:graphicFrame>
      <p:sp>
        <p:nvSpPr>
          <p:cNvPr id="10" name="Google Shape;123;p4">
            <a:extLst>
              <a:ext uri="{FF2B5EF4-FFF2-40B4-BE49-F238E27FC236}">
                <a16:creationId xmlns:a16="http://schemas.microsoft.com/office/drawing/2014/main" id="{4BBFB170-0E1E-42E6-B6DC-B3EBD15EC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34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41697"/>
            <a:ext cx="9144000" cy="689111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145287" y="444913"/>
            <a:ext cx="2535010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Проверим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12CBE324-D882-4E8A-A80B-3571C2FDE7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135054"/>
              </p:ext>
            </p:extLst>
          </p:nvPr>
        </p:nvGraphicFramePr>
        <p:xfrm>
          <a:off x="458486" y="2132856"/>
          <a:ext cx="7869560" cy="31578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0">
                  <a:extLst>
                    <a:ext uri="{9D8B030D-6E8A-4147-A177-3AD203B41FA5}">
                      <a16:colId xmlns:a16="http://schemas.microsoft.com/office/drawing/2014/main" val="2143980754"/>
                    </a:ext>
                  </a:extLst>
                </a:gridCol>
                <a:gridCol w="4269160">
                  <a:extLst>
                    <a:ext uri="{9D8B030D-6E8A-4147-A177-3AD203B41FA5}">
                      <a16:colId xmlns:a16="http://schemas.microsoft.com/office/drawing/2014/main" val="1382125100"/>
                    </a:ext>
                  </a:extLst>
                </a:gridCol>
              </a:tblGrid>
              <a:tr h="41841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Термин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Значение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3583252"/>
                  </a:ext>
                </a:extLst>
              </a:tr>
              <a:tr h="15516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Галактика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звездная система Вселенной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410239"/>
                  </a:ext>
                </a:extLst>
              </a:tr>
              <a:tr h="354018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Звезда </a:t>
                      </a:r>
                      <a:endParaRPr lang="ru-RU" sz="2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тип небесного тела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3640802"/>
                  </a:ext>
                </a:extLst>
              </a:tr>
              <a:tr h="72634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Планета 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небесное тело, видимое простым глазом в форме светящейся точки на небе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475211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3000372"/>
            <a:ext cx="3173785" cy="3105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6936" y="2928934"/>
            <a:ext cx="3194050" cy="3231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9CE2BC7-3C5A-410B-85A5-3DE59550BE03}"/>
              </a:ext>
            </a:extLst>
          </p:cNvPr>
          <p:cNvSpPr/>
          <p:nvPr/>
        </p:nvSpPr>
        <p:spPr>
          <a:xfrm>
            <a:off x="33680" y="314820"/>
            <a:ext cx="8100392" cy="76508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023A8A33-541D-44DD-B056-FA0B67BC6A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9512" y="1281465"/>
            <a:ext cx="8621474" cy="16372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 два текста. Какой из них относится к официально-деловому стилю, а какой к публицистическому? Заполните диаграмму Венна.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Диаграмма Венна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6430" y="3275539"/>
            <a:ext cx="3121025" cy="268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4523753" y="5517232"/>
            <a:ext cx="184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ru-RU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004" y="940045"/>
            <a:ext cx="8474761" cy="5278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 </a:t>
            </a:r>
          </a:p>
          <a:p>
            <a:pPr algn="ctr"/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Токтар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Аубакиров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Будущий покоритель космоса родился 27 июля 1946 года  в семье кузнеца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Онгарбая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Вместе с матерью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Камилей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двумя сестрами парень жил в селе при колхозе имени Первого мая в Карагандинской области. Имея за спиной восемь классов школы,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Токтар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1962 году устроился токарем на завод в Темиртау. За год до этого страну всколыхнул подвиг Юрия Гагарина, который совершил первый полет в космос. Тысячи мальчишек мечтали повторить его опыт, и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Токтар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был исключением. В отличие от большинства юноша не витал в облаках, а уверенно шел к своей мечте. 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Читайте больше: </a:t>
            </a:r>
            <a:r>
              <a:rPr lang="ru-RU" dirty="0"/>
              <a:t> </a:t>
            </a:r>
            <a:r>
              <a:rPr lang="ru-RU" u="sng" dirty="0">
                <a:hlinkClick r:id="rId4"/>
              </a:rPr>
              <a:t>https://www.nur.kz/1650444-pervyy-kazakhstanskiy-kosmonavt.html?utm_source=clipboard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51920" y="462991"/>
            <a:ext cx="124489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 1</a:t>
            </a:r>
          </a:p>
        </p:txBody>
      </p:sp>
    </p:spTree>
    <p:extLst>
      <p:ext uri="{BB962C8B-B14F-4D97-AF65-F5344CB8AC3E}">
        <p14:creationId xmlns:p14="http://schemas.microsoft.com/office/powerpoint/2010/main" val="149967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48247" y="-3852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4523753" y="5517232"/>
            <a:ext cx="184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ru-RU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0988" y="933301"/>
            <a:ext cx="8453777" cy="5924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Я, Ахметов Мурат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Ескендирович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, родился 12 апреля 2001 года в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г. Астана,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Акмолинской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области. Проживаю по адресу: г. Астана, 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ул.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Рыскулбекова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5, кв. 49.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Состав семьи: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Отец – Ахметов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Ескендир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Олжасович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, преподаватель математики 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школе-лицее № 48, 1975 года рождения.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Мать – Ахметова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Бахтыгуль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Ерлановна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, бухгалтер, 1976 года рождения.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Сестра – Ахметова Айгуль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Ескендировна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, ученица 10-го класса школы № 48, 1997 года рождения.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С 2003 по 2007 год посещал детский сад «Карлыгаш» в городе Астана. С 2007 по 2009 год обучался в школе № 38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города Астаны.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2009 году, в связи с переездом семьи, состоялся мой переход в школу № 48,    где я и обучаюсь по настоящий момент в 8-м классе.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2011-2012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годах награждался грамотами за успехи в учебе. На районной олимпиаде по математике в 2012 году занял 3-е место. 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Увлекаюсь спортом – посещаю школьную секцию по баскетболу, принимаю участие в школьных и районных соревнованиях.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  24 марта 2013 г.	                                                                                 Ахметов М.Е.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851920" y="401486"/>
            <a:ext cx="124489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 2</a:t>
            </a:r>
          </a:p>
        </p:txBody>
      </p:sp>
    </p:spTree>
    <p:extLst>
      <p:ext uri="{BB962C8B-B14F-4D97-AF65-F5344CB8AC3E}">
        <p14:creationId xmlns:p14="http://schemas.microsoft.com/office/powerpoint/2010/main" val="3980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118" y="6407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4523753" y="5517232"/>
            <a:ext cx="184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ru-RU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31640" y="1730606"/>
            <a:ext cx="6192688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определяет   стили текстов;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находит различия;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находит сходства.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82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</TotalTime>
  <Words>562</Words>
  <Application>Microsoft Office PowerPoint</Application>
  <PresentationFormat>Экран (4:3)</PresentationFormat>
  <Paragraphs>148</Paragraphs>
  <Slides>20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Century Gothic</vt:lpstr>
      <vt:lpstr>Symbol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Что вы знаете о понятиях галактика, звезда, планета? Соотнесите термины и значения.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Рекомендуемое учебное задание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95</cp:revision>
  <dcterms:created xsi:type="dcterms:W3CDTF">2020-07-18T05:19:20Z</dcterms:created>
  <dcterms:modified xsi:type="dcterms:W3CDTF">2024-12-11T16:23:04Z</dcterms:modified>
</cp:coreProperties>
</file>