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3gpp" ContentType="video/3gpp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8" r:id="rId2"/>
    <p:sldId id="300" r:id="rId3"/>
    <p:sldId id="338" r:id="rId4"/>
    <p:sldId id="319" r:id="rId5"/>
    <p:sldId id="320" r:id="rId6"/>
    <p:sldId id="321" r:id="rId7"/>
    <p:sldId id="322" r:id="rId8"/>
    <p:sldId id="339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20002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8547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6871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01197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26191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06164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92162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43907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85744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79253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8514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6174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88566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460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00370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7761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9353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99979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414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180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273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p"/><Relationship Id="rId1" Type="http://schemas.microsoft.com/office/2007/relationships/media" Target="../media/media1.3gp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827584" y="3293655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104537" y="2776029"/>
            <a:ext cx="9001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к звёздам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литература. 8 класс</a:t>
            </a: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/>
              <a:t/>
            </a:r>
            <a:br>
              <a:rPr lang="ru-RU" sz="2500" b="1" dirty="0"/>
            </a:b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182510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24" y="106308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k-KZ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11605"/>
              </p:ext>
            </p:extLst>
          </p:nvPr>
        </p:nvGraphicFramePr>
        <p:xfrm>
          <a:off x="251520" y="865855"/>
          <a:ext cx="8694101" cy="11549454"/>
        </p:xfrm>
        <a:graphic>
          <a:graphicData uri="http://schemas.openxmlformats.org/drawingml/2006/table">
            <a:tbl>
              <a:tblPr/>
              <a:tblGrid>
                <a:gridCol w="8694101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56582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kk-KZ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Прочитайте текст. Заполните «Пирамиду».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Только что мы встретились с первым космонавтом Юрием Гагариным. Мы очень волновались, подходя к дому. И вот он сам выходит навстречу. Небольшого роста, крепкий, загорелый. С улыбкой протягивает сразу две руки.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«Комсомольская правда»? Очень рад…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 </a:t>
                      </a:r>
                      <a:r>
                        <a:rPr lang="kk-KZ" sz="17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Алексеевич</a:t>
                      </a:r>
                      <a:r>
                        <a:rPr lang="kk-KZ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как вы себя чувствуете?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Как видите…</a:t>
                      </a:r>
                      <a:r>
                        <a:rPr lang="kk-KZ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Хорошо.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Кто был первый человек, которого вы увидели, вернувшись на Землю?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 Это была женщина, колхозница лет тридцати пяти в платочке. Тогда я сказал: «Я русский, советский</a:t>
                      </a:r>
                      <a:r>
                        <a:rPr lang="ru-RU" sz="17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</a:t>
                      </a:r>
                      <a:endParaRPr lang="ru-RU" sz="1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Женщина подошла, протянула руку… Это была очень счастливая минута для меня.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 читали сегодня газеты? Знаете, как ликовала Москва?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kk-KZ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Да… </a:t>
                      </a:r>
                      <a:r>
                        <a:rPr lang="kk-KZ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Корреспонденты: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 узнаете себя на этой карточке?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О, из моего альбома</a:t>
                      </a:r>
                      <a:r>
                        <a:rPr lang="ru-RU" sz="17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Юрий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улыбается.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Я прошу передать самый душевный привет всем читателям «Комсомольской правды», моему родному комсомолу…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Юрий Гагарин: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Земля… Наша Земля. Красота какая!..</a:t>
                      </a:r>
                      <a:b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расставаться. Прощаемся до завтра…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  <a:tr h="58911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9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57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041" y="476672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 «Пирамида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600527"/>
              </p:ext>
            </p:extLst>
          </p:nvPr>
        </p:nvGraphicFramePr>
        <p:xfrm>
          <a:off x="191588" y="3035340"/>
          <a:ext cx="8050628" cy="2371298"/>
        </p:xfrm>
        <a:graphic>
          <a:graphicData uri="http://schemas.openxmlformats.org/drawingml/2006/table">
            <a:tbl>
              <a:tblPr/>
              <a:tblGrid>
                <a:gridCol w="8050628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237129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Жанр текста.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Стиль текста.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 текста.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является  интервьюируемым?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Стилистические особенности текста.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  <p:pic>
        <p:nvPicPr>
          <p:cNvPr id="8" name="Рисунок 7" descr="Нестандартное применение пирамиды Маслоу на практике">
            <a:extLst>
              <a:ext uri="{FF2B5EF4-FFF2-40B4-BE49-F238E27FC236}">
                <a16:creationId xmlns:a16="http://schemas.microsoft.com/office/drawing/2014/main" id="{72B3031C-BD4A-4E36-A026-45B5E19F4F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91302"/>
            <a:ext cx="3514124" cy="2773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78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446691"/>
              </p:ext>
            </p:extLst>
          </p:nvPr>
        </p:nvGraphicFramePr>
        <p:xfrm>
          <a:off x="1043608" y="2012801"/>
          <a:ext cx="7354888" cy="3349054"/>
        </p:xfrm>
        <a:graphic>
          <a:graphicData uri="http://schemas.openxmlformats.org/drawingml/2006/table">
            <a:tbl>
              <a:tblPr/>
              <a:tblGrid>
                <a:gridCol w="7354888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27474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Интервью.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Публицистический стиль.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Полет человека в космос.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Интервьюируемый – первый космонавт Гагарин.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Разговорная лексика, обращение, неполные 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предложения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95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833644"/>
              </p:ext>
            </p:extLst>
          </p:nvPr>
        </p:nvGraphicFramePr>
        <p:xfrm>
          <a:off x="265520" y="1250532"/>
          <a:ext cx="6898767" cy="792086"/>
        </p:xfrm>
        <a:graphic>
          <a:graphicData uri="http://schemas.openxmlformats.org/drawingml/2006/table">
            <a:tbl>
              <a:tblPr/>
              <a:tblGrid>
                <a:gridCol w="6898767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Составление </a:t>
                      </a:r>
                      <a:r>
                        <a:rPr lang="kk-KZ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интервью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409354"/>
              </p:ext>
            </p:extLst>
          </p:nvPr>
        </p:nvGraphicFramePr>
        <p:xfrm>
          <a:off x="309952" y="1844824"/>
          <a:ext cx="7491190" cy="7698163"/>
        </p:xfrm>
        <a:graphic>
          <a:graphicData uri="http://schemas.openxmlformats.org/drawingml/2006/table">
            <a:tbl>
              <a:tblPr/>
              <a:tblGrid>
                <a:gridCol w="7491190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51857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Представьте себя журналистом. Вам необходимо взять интервью у известного космонавта, используя глаголы движения. Подготовьте мини-интервью по следующему плану: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Назовите тему и задачу интервью.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Составьте список вопросов, которые вы хотели бы задать </a:t>
                      </a: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этому </a:t>
                      </a: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человеку.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Расставьте вопросы в таком порядке, чтобы </a:t>
                      </a:r>
                      <a:endParaRPr lang="ru-RU" sz="2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интервьюируемому </a:t>
                      </a: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было легко отвечать.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Самые трудные и спорные вопросы отложите на конец </a:t>
                      </a:r>
                      <a:endParaRPr lang="ru-RU" sz="2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разговора</a:t>
                      </a: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  <a:tr h="25124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03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82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43147"/>
              </p:ext>
            </p:extLst>
          </p:nvPr>
        </p:nvGraphicFramePr>
        <p:xfrm>
          <a:off x="265521" y="1250532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02B2CC-211E-46E0-B294-A1BB6181FCDD}"/>
              </a:ext>
            </a:extLst>
          </p:cNvPr>
          <p:cNvSpPr/>
          <p:nvPr/>
        </p:nvSpPr>
        <p:spPr>
          <a:xfrm>
            <a:off x="399731" y="1878875"/>
            <a:ext cx="83750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(англ.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interview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разновидность разговора, беседы между двумя и более людьми, при которой интервьюер задаёт вопросы (не менее трех) своим собеседникам и получает от них ответы. В некоторых случаях это происходит под запись или в прямом эфире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122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64831"/>
              </p:ext>
            </p:extLst>
          </p:nvPr>
        </p:nvGraphicFramePr>
        <p:xfrm>
          <a:off x="467544" y="1878875"/>
          <a:ext cx="7910808" cy="3349054"/>
        </p:xfrm>
        <a:graphic>
          <a:graphicData uri="http://schemas.openxmlformats.org/drawingml/2006/table">
            <a:tbl>
              <a:tblPr/>
              <a:tblGrid>
                <a:gridCol w="7910808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Критерии: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создает тексты  публицистического стиля (интервью).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Дескрипторы: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соблюдает  структуру плана  мини-интервью;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использует глаголы движения.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1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992753"/>
              </p:ext>
            </p:extLst>
          </p:nvPr>
        </p:nvGraphicFramePr>
        <p:xfrm>
          <a:off x="457472" y="1707113"/>
          <a:ext cx="7838800" cy="4827905"/>
        </p:xfrm>
        <a:graphic>
          <a:graphicData uri="http://schemas.openxmlformats.org/drawingml/2006/table">
            <a:tbl>
              <a:tblPr/>
              <a:tblGrid>
                <a:gridCol w="783880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1.Тема интервью: Полет в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космос.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Задача интервью: узнать о первых впечатлениях    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космонавта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 сколько лет вы решили стать космонавтом?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 каком году вы полетели в космос?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Поделитесь своими  первыми впечатлениями о первом 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полёте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Мечтаете ли вы выйти в открытый космос?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8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946103"/>
              </p:ext>
            </p:extLst>
          </p:nvPr>
        </p:nvGraphicFramePr>
        <p:xfrm>
          <a:off x="422380" y="1412784"/>
          <a:ext cx="5815875" cy="884301"/>
        </p:xfrm>
        <a:graphic>
          <a:graphicData uri="http://schemas.openxmlformats.org/drawingml/2006/table">
            <a:tbl>
              <a:tblPr/>
              <a:tblGrid>
                <a:gridCol w="5815875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865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Вставьте правильный глагол движения.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F42BF7-12E7-4074-A378-C457A597A9A3}"/>
              </a:ext>
            </a:extLst>
          </p:cNvPr>
          <p:cNvSpPr/>
          <p:nvPr/>
        </p:nvSpPr>
        <p:spPr>
          <a:xfrm>
            <a:off x="611559" y="2204864"/>
            <a:ext cx="78392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Каждый день я __________ в музыкальную школу. (иду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хожу)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Сегодня мы __________ в Москву. (летим – летаем)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Ребенок  ___________ на велосипеде туда-сюда. (едет –  ездит)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Сейчас он ___________  свою бабушку к врачу. (везет – возит)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Завтра на соревновании они _________ на длинную дистанцию. (бегаю – бегут)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543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78030"/>
              </p:ext>
            </p:extLst>
          </p:nvPr>
        </p:nvGraphicFramePr>
        <p:xfrm>
          <a:off x="457472" y="1707113"/>
          <a:ext cx="7838800" cy="3349054"/>
        </p:xfrm>
        <a:graphic>
          <a:graphicData uri="http://schemas.openxmlformats.org/drawingml/2006/table">
            <a:tbl>
              <a:tblPr/>
              <a:tblGrid>
                <a:gridCol w="783880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  Каждый день я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хожу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музыкальную школу.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 Сегодня мы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летим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Москву.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  Ребенок </a:t>
                      </a:r>
                      <a:r>
                        <a:rPr lang="ru-RU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езди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 на велосипеде туда-сюда.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  Сейчас он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везет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свою бабушку в больницу.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Завтра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соревновании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  </a:t>
                      </a:r>
                      <a:r>
                        <a:rPr lang="ru-RU" sz="24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бегут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длинную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дистанцию.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60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265543"/>
              </p:ext>
            </p:extLst>
          </p:nvPr>
        </p:nvGraphicFramePr>
        <p:xfrm>
          <a:off x="611560" y="1707113"/>
          <a:ext cx="7684712" cy="3349054"/>
        </p:xfrm>
        <a:graphic>
          <a:graphicData uri="http://schemas.openxmlformats.org/drawingml/2006/table">
            <a:tbl>
              <a:tblPr/>
              <a:tblGrid>
                <a:gridCol w="7684712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3076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Закончите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одним словом: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Сегодняшний урок – это ...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на уроке я ...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словом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2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408518"/>
            <a:ext cx="8095726" cy="79208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93103"/>
              </p:ext>
            </p:extLst>
          </p:nvPr>
        </p:nvGraphicFramePr>
        <p:xfrm>
          <a:off x="478567" y="1809851"/>
          <a:ext cx="4430722" cy="1667002"/>
        </p:xfrm>
        <a:graphic>
          <a:graphicData uri="http://schemas.openxmlformats.org/drawingml/2006/table">
            <a:tbl>
              <a:tblPr/>
              <a:tblGrid>
                <a:gridCol w="4430722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Посмотрите на картинки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ответьте на вопрос: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Что вы можете сказать о дате 12 апреля 1961 года?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65024A1D-A0AC-4404-98C1-BFF5DA12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82" y="4016542"/>
            <a:ext cx="3074150" cy="242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C6AAD16-C7D8-42EE-B50B-74E064D06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0" y="1215195"/>
            <a:ext cx="3713165" cy="2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54A2E28-5187-4080-B15B-F5DAABB8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1" y="4035865"/>
            <a:ext cx="2767190" cy="237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CB1629C-DCFD-450C-B3A8-8066F0688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31" y="3982083"/>
            <a:ext cx="3012491" cy="247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8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7413"/>
              </p:ext>
            </p:extLst>
          </p:nvPr>
        </p:nvGraphicFramePr>
        <p:xfrm>
          <a:off x="490046" y="1124744"/>
          <a:ext cx="7684712" cy="4170158"/>
        </p:xfrm>
        <a:graphic>
          <a:graphicData uri="http://schemas.openxmlformats.org/drawingml/2006/table">
            <a:tbl>
              <a:tblPr/>
              <a:tblGrid>
                <a:gridCol w="7684712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4170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на уроке вы: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узнали, как появился Всемирный праздник авиации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и  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космонавтики;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определили стилистические особенности текстов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публицистического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стиля (интервью).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научились: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создавать тексты  публицистического  стиля 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интервью);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 использовать глаголы движения.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68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472380"/>
              </p:ext>
            </p:extLst>
          </p:nvPr>
        </p:nvGraphicFramePr>
        <p:xfrm>
          <a:off x="304952" y="1316428"/>
          <a:ext cx="8197874" cy="1870202"/>
        </p:xfrm>
        <a:graphic>
          <a:graphicData uri="http://schemas.openxmlformats.org/drawingml/2006/table">
            <a:tbl>
              <a:tblPr/>
              <a:tblGrid>
                <a:gridCol w="819787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8046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Докажите, используя прием  «ПОПС-формула»,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любой  ли человек  может  стать космонавтом?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DACCA8-47D0-4C8F-96C0-9598D05C2B86}"/>
              </a:ext>
            </a:extLst>
          </p:cNvPr>
          <p:cNvSpPr/>
          <p:nvPr/>
        </p:nvSpPr>
        <p:spPr>
          <a:xfrm>
            <a:off x="641174" y="2459504"/>
            <a:ext cx="7747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озиция (Я считаю, что ...)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бъяснение (..., потому что ...)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ример (Я могу доказать это на примере: ...)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ледствие (Исходя из сказанного, делаю вывод, что ...)</a:t>
            </a:r>
          </a:p>
        </p:txBody>
      </p:sp>
    </p:spTree>
    <p:extLst>
      <p:ext uri="{BB962C8B-B14F-4D97-AF65-F5344CB8AC3E}">
        <p14:creationId xmlns:p14="http://schemas.microsoft.com/office/powerpoint/2010/main" val="397989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509830"/>
              </p:ext>
            </p:extLst>
          </p:nvPr>
        </p:nvGraphicFramePr>
        <p:xfrm>
          <a:off x="1661922" y="2243626"/>
          <a:ext cx="7252664" cy="1217828"/>
        </p:xfrm>
        <a:graphic>
          <a:graphicData uri="http://schemas.openxmlformats.org/drawingml/2006/table">
            <a:tbl>
              <a:tblPr/>
              <a:tblGrid>
                <a:gridCol w="725266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217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5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доброго! До новых встреч!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9" name="Подзаголовок 3">
            <a:extLst>
              <a:ext uri="{FF2B5EF4-FFF2-40B4-BE49-F238E27FC236}">
                <a16:creationId xmlns:a16="http://schemas.microsoft.com/office/drawing/2014/main" id="{A4D1C571-CBB7-482A-8007-050532C8B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534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1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510702"/>
              </p:ext>
            </p:extLst>
          </p:nvPr>
        </p:nvGraphicFramePr>
        <p:xfrm>
          <a:off x="594483" y="1308195"/>
          <a:ext cx="8064896" cy="4836922"/>
        </p:xfrm>
        <a:graphic>
          <a:graphicData uri="http://schemas.openxmlformats.org/drawingml/2006/table">
            <a:tbl>
              <a:tblPr/>
              <a:tblGrid>
                <a:gridCol w="8064896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41044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на уроке вы: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узнаете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как появился Всемирный праздник авиации и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космонавтики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будете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определять стилистические особенности текстов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публицистического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стиля (интервью).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 научитесь: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создавать тексты  публицистического  стиля 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(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интервью);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использовать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глаголы движения.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851947"/>
              </p:ext>
            </p:extLst>
          </p:nvPr>
        </p:nvGraphicFramePr>
        <p:xfrm>
          <a:off x="395536" y="1700808"/>
          <a:ext cx="7920880" cy="1870202"/>
        </p:xfrm>
        <a:graphic>
          <a:graphicData uri="http://schemas.openxmlformats.org/drawingml/2006/table">
            <a:tbl>
              <a:tblPr/>
              <a:tblGrid>
                <a:gridCol w="792088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800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Приём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«Правда или ложь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Определите, что является правдой, а что ложью.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2030"/>
            <a:ext cx="8028384" cy="640891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</a:t>
            </a:r>
          </a:p>
          <a:p>
            <a:endParaRPr lang="ru-RU" dirty="0"/>
          </a:p>
        </p:txBody>
      </p:sp>
      <p:pic>
        <p:nvPicPr>
          <p:cNvPr id="13" name="Рисунок 12" descr="https://applives.ru/wp-content/uploads/2015/11/Pravda-ili-lozh-logo.jpg">
            <a:extLst>
              <a:ext uri="{FF2B5EF4-FFF2-40B4-BE49-F238E27FC236}">
                <a16:creationId xmlns:a16="http://schemas.microsoft.com/office/drawing/2014/main" id="{07085379-D0EC-4D60-9B4A-703683061A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5112568" cy="3146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80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545855"/>
              </p:ext>
            </p:extLst>
          </p:nvPr>
        </p:nvGraphicFramePr>
        <p:xfrm>
          <a:off x="288032" y="1700808"/>
          <a:ext cx="8028384" cy="1800188"/>
        </p:xfrm>
        <a:graphic>
          <a:graphicData uri="http://schemas.openxmlformats.org/drawingml/2006/table">
            <a:tbl>
              <a:tblPr/>
              <a:tblGrid>
                <a:gridCol w="802838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800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1E9FFB6-84CF-4691-B1DE-BC8869804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857129"/>
              </p:ext>
            </p:extLst>
          </p:nvPr>
        </p:nvGraphicFramePr>
        <p:xfrm>
          <a:off x="683568" y="1403803"/>
          <a:ext cx="7491190" cy="4943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9591">
                  <a:extLst>
                    <a:ext uri="{9D8B030D-6E8A-4147-A177-3AD203B41FA5}">
                      <a16:colId xmlns:a16="http://schemas.microsoft.com/office/drawing/2014/main" val="201010391"/>
                    </a:ext>
                  </a:extLst>
                </a:gridCol>
                <a:gridCol w="3781599">
                  <a:extLst>
                    <a:ext uri="{9D8B030D-6E8A-4147-A177-3AD203B41FA5}">
                      <a16:colId xmlns:a16="http://schemas.microsoft.com/office/drawing/2014/main" val="223549809"/>
                    </a:ext>
                  </a:extLst>
                </a:gridCol>
              </a:tblGrid>
              <a:tr h="5888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Вопросы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Правда/ложь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70092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Первым казахским  космонавтом был Токтар Аубакиров.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047762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Автобиография – жанр научного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740406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Употребление клише и штампов-признак официально-делового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0890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Слова спать и лежать –глаголы движения.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62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862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/>
        </p:nvGraphicFramePr>
        <p:xfrm>
          <a:off x="288032" y="1700808"/>
          <a:ext cx="8028384" cy="1800188"/>
        </p:xfrm>
        <a:graphic>
          <a:graphicData uri="http://schemas.openxmlformats.org/drawingml/2006/table">
            <a:tbl>
              <a:tblPr/>
              <a:tblGrid>
                <a:gridCol w="8028384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1800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1E9FFB6-84CF-4691-B1DE-BC8869804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356780"/>
              </p:ext>
            </p:extLst>
          </p:nvPr>
        </p:nvGraphicFramePr>
        <p:xfrm>
          <a:off x="611560" y="1403803"/>
          <a:ext cx="7563198" cy="4943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1599">
                  <a:extLst>
                    <a:ext uri="{9D8B030D-6E8A-4147-A177-3AD203B41FA5}">
                      <a16:colId xmlns:a16="http://schemas.microsoft.com/office/drawing/2014/main" val="201010391"/>
                    </a:ext>
                  </a:extLst>
                </a:gridCol>
                <a:gridCol w="3781599">
                  <a:extLst>
                    <a:ext uri="{9D8B030D-6E8A-4147-A177-3AD203B41FA5}">
                      <a16:colId xmlns:a16="http://schemas.microsoft.com/office/drawing/2014/main" val="223549809"/>
                    </a:ext>
                  </a:extLst>
                </a:gridCol>
              </a:tblGrid>
              <a:tr h="5888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Вопросы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Правда/ложь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70092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Первым казахским  космонавтом был Токтар Аубакиров.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047762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Автобиография – жанр научного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Ложь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740406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Употребление клише и штампов-признак официально-делового стиля.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Правда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089077"/>
                  </a:ext>
                </a:extLst>
              </a:tr>
              <a:tr h="807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Слова спать и лежать – глаголы движения.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Ложь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62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62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459878"/>
              </p:ext>
            </p:extLst>
          </p:nvPr>
        </p:nvGraphicFramePr>
        <p:xfrm>
          <a:off x="457472" y="1294941"/>
          <a:ext cx="3735090" cy="900621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5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Мозговой штурм»</a:t>
                      </a:r>
                      <a:endParaRPr lang="ru-RU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8681"/>
            <a:ext cx="8028384" cy="50405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kk-KZ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адание</a:t>
            </a:r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080974"/>
              </p:ext>
            </p:extLst>
          </p:nvPr>
        </p:nvGraphicFramePr>
        <p:xfrm>
          <a:off x="300004" y="2276872"/>
          <a:ext cx="8291264" cy="1870202"/>
        </p:xfrm>
        <a:graphic>
          <a:graphicData uri="http://schemas.openxmlformats.org/drawingml/2006/table">
            <a:tbl>
              <a:tblPr/>
              <a:tblGrid>
                <a:gridCol w="8291264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Посмотрите видеоролик и ответьте на вопросы: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Какое бы вы дали название данному видеоролику?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Какая информация для вас была новой?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5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видео.3gp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24876"/>
            <a:ext cx="7730365" cy="5801288"/>
          </a:xfrm>
        </p:spPr>
      </p:pic>
    </p:spTree>
    <p:extLst>
      <p:ext uri="{BB962C8B-B14F-4D97-AF65-F5344CB8AC3E}">
        <p14:creationId xmlns:p14="http://schemas.microsoft.com/office/powerpoint/2010/main" val="26872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7855F4-895B-46B4-828D-9E8DA738A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861693"/>
              </p:ext>
            </p:extLst>
          </p:nvPr>
        </p:nvGraphicFramePr>
        <p:xfrm>
          <a:off x="481812" y="1624098"/>
          <a:ext cx="3735090" cy="792086"/>
        </p:xfrm>
        <a:graphic>
          <a:graphicData uri="http://schemas.openxmlformats.org/drawingml/2006/table">
            <a:tbl>
              <a:tblPr/>
              <a:tblGrid>
                <a:gridCol w="3735090">
                  <a:extLst>
                    <a:ext uri="{9D8B030D-6E8A-4147-A177-3AD203B41FA5}">
                      <a16:colId xmlns:a16="http://schemas.microsoft.com/office/drawing/2014/main" val="2159751859"/>
                    </a:ext>
                  </a:extLst>
                </a:gridCol>
              </a:tblGrid>
              <a:tr h="7920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928436"/>
                  </a:ext>
                </a:extLst>
              </a:tr>
            </a:tbl>
          </a:graphicData>
        </a:graphic>
      </p:graphicFrame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8E870D7F-4C0A-40A4-9066-5614FFB5B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8460"/>
            <a:ext cx="8028384" cy="57220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endParaRPr lang="ru-RU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89FCDFB-0BCD-4B28-BEEF-6D4CFF6BA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994728"/>
              </p:ext>
            </p:extLst>
          </p:nvPr>
        </p:nvGraphicFramePr>
        <p:xfrm>
          <a:off x="395536" y="2049708"/>
          <a:ext cx="8266652" cy="2371298"/>
        </p:xfrm>
        <a:graphic>
          <a:graphicData uri="http://schemas.openxmlformats.org/drawingml/2006/table">
            <a:tbl>
              <a:tblPr/>
              <a:tblGrid>
                <a:gridCol w="8266652">
                  <a:extLst>
                    <a:ext uri="{9D8B030D-6E8A-4147-A177-3AD203B41FA5}">
                      <a16:colId xmlns:a16="http://schemas.microsoft.com/office/drawing/2014/main" val="3307557222"/>
                    </a:ext>
                  </a:extLst>
                </a:gridCol>
              </a:tblGrid>
              <a:tr h="2371298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rabicPeriod"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Интервью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первого космонавта Ю. Гагарина с финским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журналистом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С космоса небо кажется не голубым, а  черным.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76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6297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805</Words>
  <Application>Microsoft Office PowerPoint</Application>
  <PresentationFormat>Экран (4:3)</PresentationFormat>
  <Paragraphs>134</Paragraphs>
  <Slides>22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71</cp:revision>
  <dcterms:created xsi:type="dcterms:W3CDTF">2020-07-18T05:19:20Z</dcterms:created>
  <dcterms:modified xsi:type="dcterms:W3CDTF">2024-12-11T16:24:03Z</dcterms:modified>
</cp:coreProperties>
</file>