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87" r:id="rId4"/>
    <p:sldId id="314" r:id="rId5"/>
    <p:sldId id="284" r:id="rId6"/>
    <p:sldId id="305" r:id="rId7"/>
    <p:sldId id="317" r:id="rId8"/>
    <p:sldId id="292" r:id="rId9"/>
    <p:sldId id="319" r:id="rId10"/>
    <p:sldId id="293" r:id="rId11"/>
    <p:sldId id="294" r:id="rId12"/>
    <p:sldId id="299" r:id="rId13"/>
    <p:sldId id="318" r:id="rId14"/>
    <p:sldId id="301" r:id="rId15"/>
    <p:sldId id="312" r:id="rId16"/>
    <p:sldId id="307" r:id="rId17"/>
    <p:sldId id="303" r:id="rId18"/>
    <p:sldId id="304" r:id="rId19"/>
    <p:sldId id="311" r:id="rId20"/>
    <p:sldId id="313" r:id="rId21"/>
    <p:sldId id="306" r:id="rId22"/>
    <p:sldId id="276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2360905"/>
            <a:ext cx="7711857" cy="285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литература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живой природы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планета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6072206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614364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4545" r="11484" b="86364"/>
          <a:stretch>
            <a:fillRect/>
          </a:stretch>
        </p:blipFill>
        <p:spPr bwMode="auto">
          <a:xfrm>
            <a:off x="0" y="285728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3709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2000240"/>
          <a:ext cx="8072494" cy="1645920"/>
        </p:xfrm>
        <a:graphic>
          <a:graphicData uri="http://schemas.openxmlformats.org/drawingml/2006/table">
            <a:tbl>
              <a:tblPr/>
              <a:tblGrid>
                <a:gridCol w="8072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Дескрипторы: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-составляет 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вопросный план текста;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b="1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использует вопросительные слова;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-план 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соответствует содержанию притчи.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4" name="Picture 4" descr="https://uchebnik.mos.ru/system_2/lesson_templates/covers/001/070/758/original/%D0%BE%D0%B1%D0%BB%D0%BE%D0%B6%D0%BA%D0%B0.jpg"/>
          <p:cNvPicPr>
            <a:picLocks noChangeAspect="1" noChangeArrowheads="1"/>
          </p:cNvPicPr>
          <p:nvPr/>
        </p:nvPicPr>
        <p:blipFill>
          <a:blip r:embed="rId3" cstate="print"/>
          <a:srcRect l="7500" r="7750"/>
          <a:stretch>
            <a:fillRect/>
          </a:stretch>
        </p:blipFill>
        <p:spPr bwMode="auto">
          <a:xfrm>
            <a:off x="6286512" y="4643446"/>
            <a:ext cx="200026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4545" r="11484" b="86364"/>
          <a:stretch>
            <a:fillRect/>
          </a:stretch>
        </p:blipFill>
        <p:spPr bwMode="auto">
          <a:xfrm>
            <a:off x="0" y="142852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3709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1500174"/>
          <a:ext cx="8501122" cy="2194560"/>
        </p:xfrm>
        <a:graphic>
          <a:graphicData uri="http://schemas.openxmlformats.org/drawingml/2006/table">
            <a:tbl>
              <a:tblPr/>
              <a:tblGrid>
                <a:gridCol w="850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1.Кто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отдыхал у водоёма?</a:t>
                      </a:r>
                      <a:endParaRPr lang="ru-RU" sz="24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2.Кого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хотел спасти человек?</a:t>
                      </a:r>
                      <a:endParaRPr lang="ru-RU" sz="24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3.По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какой причине он не смог вытащить скорпиона из воды?</a:t>
                      </a:r>
                      <a:endParaRPr lang="ru-RU" sz="24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4.О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чем спросил путник у монаха?</a:t>
                      </a:r>
                      <a:endParaRPr lang="ru-RU" sz="24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5.Что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ответил монах?</a:t>
                      </a:r>
                      <a:endParaRPr lang="ru-RU" sz="24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6.Спас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ли он скорпиона?</a:t>
                      </a:r>
                      <a:endParaRPr lang="ru-RU" sz="24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000364" y="142852"/>
            <a:ext cx="33826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/>
                <a:ea typeface="TimesNewRomanPSMT"/>
                <a:cs typeface="Times New Roman" panose="02020603050405020304"/>
              </a:rPr>
              <a:t>Примерный план:</a:t>
            </a:r>
            <a:endParaRPr lang="ru-RU" sz="3000" dirty="0">
              <a:solidFill>
                <a:schemeClr val="bg1"/>
              </a:solidFill>
              <a:ea typeface="Calibri" panose="020F0502020204030204"/>
              <a:cs typeface="Times New Roman" panose="02020603050405020304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0" y="5857892"/>
          <a:ext cx="6096000" cy="4114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NewRomanPSMT"/>
                        </a:rPr>
                        <a:t>Молодцы, вы справились с заданием</a:t>
                      </a:r>
                      <a:r>
                        <a:rPr lang="ru-RU" sz="2700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NewRomanPSMT"/>
                        </a:rPr>
                        <a:t>.</a:t>
                      </a:r>
                      <a:endParaRPr lang="ru-RU" sz="2700" dirty="0">
                        <a:solidFill>
                          <a:srgbClr val="3333FF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4545" r="11484" b="86364"/>
          <a:stretch>
            <a:fillRect/>
          </a:stretch>
        </p:blipFill>
        <p:spPr bwMode="auto">
          <a:xfrm>
            <a:off x="0" y="7141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71414"/>
            <a:ext cx="50720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2</a:t>
            </a:r>
            <a:endParaRPr lang="ru-RU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928662" y="785794"/>
          <a:ext cx="7000924" cy="822960"/>
        </p:xfrm>
        <a:graphic>
          <a:graphicData uri="http://schemas.openxmlformats.org/drawingml/2006/table">
            <a:tbl>
              <a:tblPr/>
              <a:tblGrid>
                <a:gridCol w="700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Прочитайте текст и проанализируйте его</a:t>
                      </a: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 применяя 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прием «Фишбоун».</a:t>
                      </a:r>
                      <a:endParaRPr lang="ru-RU" sz="270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728" y="1803074"/>
          <a:ext cx="6096000" cy="4114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700" b="1" dirty="0" smtClean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Оглянись, человек</a:t>
                      </a:r>
                      <a:r>
                        <a:rPr lang="en-US" sz="2700" b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! </a:t>
                      </a:r>
                      <a:r>
                        <a:rPr lang="en-US" sz="2700" b="1" dirty="0" smtClean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Земля </a:t>
                      </a:r>
                      <a:r>
                        <a:rPr lang="en-US" sz="2700" b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беде!</a:t>
                      </a:r>
                      <a:endParaRPr lang="ru-RU" sz="2700" dirty="0">
                        <a:solidFill>
                          <a:srgbClr val="3333FF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28596" y="2414606"/>
          <a:ext cx="8501122" cy="3657600"/>
        </p:xfrm>
        <a:graphic>
          <a:graphicData uri="http://schemas.openxmlformats.org/drawingml/2006/table">
            <a:tbl>
              <a:tblPr/>
              <a:tblGrid>
                <a:gridCol w="850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</a:t>
                      </a:r>
                      <a:r>
                        <a:rPr lang="en-US" sz="2000" dirty="0" smtClean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Земля </a:t>
                      </a:r>
                      <a:r>
                        <a:rPr lang="en-US" sz="2000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 беде! В беде реки и озера, моря и океаны- вся земля. Но беды природы -это прежде всего наши беды.Мы, люди , дети природы.</a:t>
                      </a:r>
                      <a:endParaRPr lang="ru-RU" sz="2000" dirty="0">
                        <a:solidFill>
                          <a:srgbClr val="3333FF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</a:t>
                      </a:r>
                      <a:r>
                        <a:rPr lang="en-US" sz="2000" dirty="0" smtClean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Ученые </a:t>
                      </a:r>
                      <a:r>
                        <a:rPr lang="en-US" sz="2000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с тревогой говорят о сложных проблемах охраны природы,от хозяйственной деятельности человека.Такие проблемы называют экологическими( греч. ойкос- «жилище», логос-«наука, знание»). Экология- наука о взаимоотношениях живого и неживого на нашей планете.</a:t>
                      </a:r>
                      <a:endParaRPr lang="ru-RU" sz="2000" dirty="0">
                        <a:solidFill>
                          <a:srgbClr val="3333FF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Ученые </a:t>
                      </a:r>
                      <a:r>
                        <a:rPr lang="en-US" sz="2000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предупреждают об опасности гибели всего живого на планете Земля  и призывают к активной борьбе человека против безумного отношения к природе.Судьба людей в их руках. Для этого нужны знание, добрая воля и целеустремленный труд.</a:t>
                      </a:r>
                      <a:endParaRPr lang="ru-RU" sz="2000" dirty="0">
                        <a:solidFill>
                          <a:srgbClr val="3333FF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                                                                                                                          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                                                                                                  </a:t>
                      </a:r>
                      <a:r>
                        <a:rPr lang="en-US" sz="2000" i="1" dirty="0" smtClean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en-US" sz="2000" i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По Н.Реймерсу)</a:t>
                      </a:r>
                      <a:endParaRPr lang="ru-RU" sz="2000" dirty="0">
                        <a:solidFill>
                          <a:srgbClr val="3333FF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4545" r="11484" b="86364"/>
          <a:stretch>
            <a:fillRect/>
          </a:stretch>
        </p:blipFill>
        <p:spPr bwMode="auto">
          <a:xfrm>
            <a:off x="0" y="-2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071546"/>
          <a:ext cx="8429684" cy="1341120"/>
        </p:xfrm>
        <a:graphic>
          <a:graphicData uri="http://schemas.openxmlformats.org/drawingml/2006/table">
            <a:tbl>
              <a:tblPr/>
              <a:tblGrid>
                <a:gridCol w="842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     Голова- </a:t>
                      </a:r>
                      <a:r>
                        <a:rPr lang="en-US" sz="2200" b="0" dirty="0"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вопрос темы (проблема), верхние «кости» -причины, нижние -факты ,аргументы, хвост –вывод. Записи должны быть краткими,представлять собой ключевые слова или фразы, отражающие суть.</a:t>
                      </a:r>
                      <a:endParaRPr lang="ru-RU" sz="2200" b="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Рисунок 17" descr="https://pedsovet.su/_pu/57/s727715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214686"/>
            <a:ext cx="7072362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4545" r="11484" b="86364"/>
          <a:stretch>
            <a:fillRect/>
          </a:stretch>
        </p:blipFill>
        <p:spPr bwMode="auto">
          <a:xfrm>
            <a:off x="0" y="7141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1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2000240"/>
          <a:ext cx="6096000" cy="164592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b="1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Дескрипторы: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прочитает текст;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определит вопрос темы;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заполнит схему.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4" descr="https://uchebnik.mos.ru/system_2/lesson_templates/covers/001/070/758/original/%D0%BE%D0%B1%D0%BB%D0%BE%D0%B6%D0%BA%D0%B0.jpg"/>
          <p:cNvPicPr>
            <a:picLocks noChangeAspect="1" noChangeArrowheads="1"/>
          </p:cNvPicPr>
          <p:nvPr/>
        </p:nvPicPr>
        <p:blipFill>
          <a:blip r:embed="rId3" cstate="print"/>
          <a:srcRect l="7500" r="7750"/>
          <a:stretch>
            <a:fillRect/>
          </a:stretch>
        </p:blipFill>
        <p:spPr bwMode="auto">
          <a:xfrm>
            <a:off x="6286512" y="4786322"/>
            <a:ext cx="200026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5208" r="11484" b="87500"/>
          <a:stretch>
            <a:fillRect/>
          </a:stretch>
        </p:blipFill>
        <p:spPr bwMode="auto">
          <a:xfrm>
            <a:off x="32" y="142852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1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3643306" y="71414"/>
            <a:ext cx="2640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Проверь себя!</a:t>
            </a:r>
            <a:endParaRPr lang="ru-RU" sz="3000" dirty="0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857232"/>
          <a:ext cx="8643998" cy="1097280"/>
        </p:xfrm>
        <a:graphic>
          <a:graphicData uri="http://schemas.openxmlformats.org/drawingml/2006/table">
            <a:tbl>
              <a:tblPr/>
              <a:tblGrid>
                <a:gridCol w="864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anose="02020603050405020304"/>
                          <a:ea typeface="Times New Roman" panose="02020603050405020304"/>
                        </a:rPr>
                        <a:t>Голова (проблема)-</a:t>
                      </a:r>
                      <a:r>
                        <a:rPr lang="ru-RU" sz="2400" dirty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/>
                          <a:ea typeface="Times New Roman" panose="02020603050405020304"/>
                        </a:rPr>
                        <a:t>экология. </a:t>
                      </a:r>
                      <a:r>
                        <a:rPr lang="ru-RU" sz="2400" b="1" dirty="0" smtClean="0">
                          <a:latin typeface="Times New Roman" panose="02020603050405020304"/>
                          <a:ea typeface="Times New Roman" panose="02020603050405020304"/>
                        </a:rPr>
                        <a:t>Причины</a:t>
                      </a:r>
                      <a:r>
                        <a:rPr lang="ru-RU" sz="2400" dirty="0" smtClean="0">
                          <a:latin typeface="Times New Roman" panose="02020603050405020304"/>
                          <a:ea typeface="Times New Roman" panose="02020603050405020304"/>
                        </a:rPr>
                        <a:t>- </a:t>
                      </a:r>
                      <a:r>
                        <a:rPr lang="ru-RU" sz="2400" dirty="0">
                          <a:latin typeface="Times New Roman" panose="02020603050405020304"/>
                          <a:ea typeface="Times New Roman" panose="02020603050405020304"/>
                        </a:rPr>
                        <a:t>бесконтрольность</a:t>
                      </a:r>
                      <a:r>
                        <a:rPr lang="ru-RU" sz="2400" dirty="0" smtClean="0">
                          <a:latin typeface="Times New Roman" panose="02020603050405020304"/>
                          <a:ea typeface="Times New Roman" panose="02020603050405020304"/>
                        </a:rPr>
                        <a:t>, халатность, расход </a:t>
                      </a:r>
                      <a:r>
                        <a:rPr lang="ru-RU" sz="2400" baseline="0" dirty="0" smtClean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/>
                          <a:ea typeface="Times New Roman" panose="02020603050405020304"/>
                        </a:rPr>
                        <a:t>природных </a:t>
                      </a:r>
                      <a:r>
                        <a:rPr lang="ru-RU" sz="2400" dirty="0">
                          <a:latin typeface="Times New Roman" panose="02020603050405020304"/>
                          <a:ea typeface="Times New Roman" panose="02020603050405020304"/>
                        </a:rPr>
                        <a:t>ресурсов</a:t>
                      </a:r>
                      <a:r>
                        <a:rPr lang="ru-RU" sz="2400" dirty="0" smtClean="0">
                          <a:latin typeface="Times New Roman" panose="02020603050405020304"/>
                          <a:ea typeface="Times New Roman" panose="02020603050405020304"/>
                        </a:rPr>
                        <a:t>, появление </a:t>
                      </a:r>
                      <a:r>
                        <a:rPr lang="ru-RU" sz="2400" dirty="0">
                          <a:latin typeface="Times New Roman" panose="02020603050405020304"/>
                          <a:ea typeface="Times New Roman" panose="02020603050405020304"/>
                        </a:rPr>
                        <a:t>большого количества </a:t>
                      </a:r>
                      <a:r>
                        <a:rPr lang="ru-RU" sz="2400" baseline="0" dirty="0" smtClean="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/>
                          <a:ea typeface="Times New Roman" panose="02020603050405020304"/>
                        </a:rPr>
                        <a:t>производств</a:t>
                      </a:r>
                      <a:r>
                        <a:rPr lang="ru-RU" sz="2400" dirty="0">
                          <a:latin typeface="Times New Roman" panose="02020603050405020304"/>
                          <a:ea typeface="Times New Roman" panose="02020603050405020304"/>
                        </a:rPr>
                        <a:t>.                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https://pedsovet.su/_pu/57/s727715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33193"/>
            <a:ext cx="7786742" cy="22959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142844" y="5148876"/>
            <a:ext cx="33832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Выбросы отходов,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окружающей среды,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потепление.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5148876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с раннего детства должен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правила общения с природой,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ее в чистоте и в порядке.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3786182" y="357166"/>
            <a:ext cx="19656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 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81124" y="1214422"/>
          <a:ext cx="6619900" cy="822960"/>
        </p:xfrm>
        <a:graphic>
          <a:graphicData uri="http://schemas.openxmlformats.org/drawingml/2006/table">
            <a:tbl>
              <a:tblPr/>
              <a:tblGrid>
                <a:gridCol w="661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TimesNewRomanPSMT"/>
                        </a:rPr>
                        <a:t>Написать трехминутное эссе на тему «Проблемы экологии моего города».</a:t>
                      </a:r>
                      <a:endParaRPr lang="ru-RU" sz="2700" i="1" dirty="0">
                        <a:solidFill>
                          <a:srgbClr val="00B05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20" name="Picture 4" descr="https://st03.kakprosto.ru/images/article/2016/5/23/234885_5742e2cc364695742e2cc364a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8105775" cy="3400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4" y="1785926"/>
          <a:ext cx="7286676" cy="1645920"/>
        </p:xfrm>
        <a:graphic>
          <a:graphicData uri="http://schemas.openxmlformats.org/drawingml/2006/table">
            <a:tbl>
              <a:tblPr/>
              <a:tblGrid>
                <a:gridCol w="728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b="1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Дескрипторы: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b="1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выражает свое отношение к проблеме;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-доказывает свою точку зрения;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грамотно оформляет письменную речь.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4" descr="https://uchebnik.mos.ru/system_2/lesson_templates/covers/001/070/758/original/%D0%BE%D0%B1%D0%BB%D0%BE%D0%B6%D0%BA%D0%B0.jpg"/>
          <p:cNvPicPr>
            <a:picLocks noChangeAspect="1" noChangeArrowheads="1"/>
          </p:cNvPicPr>
          <p:nvPr/>
        </p:nvPicPr>
        <p:blipFill>
          <a:blip r:embed="rId3" cstate="print"/>
          <a:srcRect l="7500" r="7750"/>
          <a:stretch>
            <a:fillRect/>
          </a:stretch>
        </p:blipFill>
        <p:spPr bwMode="auto">
          <a:xfrm>
            <a:off x="6286512" y="4786322"/>
            <a:ext cx="200026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00" y="71414"/>
          <a:ext cx="6096000" cy="4572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Примерны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й 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вариант эссе</a:t>
                      </a:r>
                      <a:endParaRPr lang="ru-RU" sz="3000" dirty="0">
                        <a:solidFill>
                          <a:schemeClr val="bg1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642918"/>
          <a:ext cx="8643998" cy="5962904"/>
        </p:xfrm>
        <a:graphic>
          <a:graphicData uri="http://schemas.openxmlformats.org/drawingml/2006/table">
            <a:tbl>
              <a:tblPr/>
              <a:tblGrid>
                <a:gridCol w="864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6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сожалению, в современном мире люди забывают о природе. Экологические проблемы с каждым днем становятся все более актуальной. В моем городе тоже существуют такие проблемы. Как убедить человечество защищать природу?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Тысячи </a:t>
                      </a:r>
                      <a:r>
                        <a:rPr lang="ru-RU" sz="1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лет, изо дня в день, люди добывают и готовят себе пищу, создают орудия труда, поддерживают тепло в жилищах. Человек вырубает леса, осушает естественные водоёмы, истребляет животных, строит заводы, города, фабрики, добывает полезные ископаемые, возделывает землю. Люди делают все для того, чтобы быть сытыми, в тепле, чтобы было меньше работы и можно было бы беззаботно отдыхать и делать только то, что нравится.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Многие люди считают, что ресурсы Земли безграничны, но с каждым годом ресурсы планеты всё больше истощаются, чаще случаются экологические катастрофы, в которых гибнут тысячи жизней. А человечество всё так же движется вперёд, по пути технического прогресса, переступая через погибших по вине природы людей, забывая, что, если бы не было природы, то не было бы и самого человека. Люди, остановитесь!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Земля предупреждает каждого человека и  говорит о том</a:t>
                      </a:r>
                      <a:r>
                        <a:rPr lang="ru-RU" sz="16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, что </a:t>
                      </a:r>
                      <a:r>
                        <a:rPr lang="ru-RU" sz="1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в один ужасный момент всё может рухнуть, сломаться, погибнуть (извергаются вулканы, происходят землетрясения, оползни, сели, лавины, погибают люди).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Люди по-прежнему продолжают не обращать внимания, уничтожать и загрязнять природу.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Я считаю, что нужно прекратить варварские поступки. Прекратить, пока ещё не стало слишком поз</a:t>
                      </a:r>
                      <a:r>
                        <a:rPr lang="ru-RU" sz="1600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дно.</a:t>
                      </a:r>
                      <a:endParaRPr lang="ru-RU" sz="1600" dirty="0">
                        <a:solidFill>
                          <a:srgbClr val="3333FF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2618" marR="726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6" y="857232"/>
          <a:ext cx="8858280" cy="3461004"/>
        </p:xfrm>
        <a:graphic>
          <a:graphicData uri="http://schemas.openxmlformats.org/drawingml/2006/table">
            <a:tbl>
              <a:tblPr/>
              <a:tblGrid>
                <a:gridCol w="885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  Прием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«Диаманта»- </a:t>
                      </a:r>
                      <a:r>
                        <a:rPr lang="en-US" sz="22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стихотворение из семи строк.</a:t>
                      </a:r>
                      <a:endParaRPr lang="ru-RU" sz="22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Схема: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1- </a:t>
                      </a:r>
                      <a:r>
                        <a:rPr lang="ru-RU" alt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7стро</a:t>
                      </a:r>
                      <a:r>
                        <a:rPr lang="ru-RU" alt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ки- 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существительные-антонимы</a:t>
                      </a:r>
                      <a:r>
                        <a:rPr lang="ru-RU" alt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;</a:t>
                      </a:r>
                      <a:endParaRPr lang="ru-RU" sz="2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- 2 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прилагательны</a:t>
                      </a:r>
                      <a:r>
                        <a:rPr lang="ru-RU" alt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х к первому существительному;</a:t>
                      </a:r>
                      <a:endParaRPr lang="ru-RU" sz="2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- 3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глаголы </a:t>
                      </a:r>
                      <a:r>
                        <a:rPr lang="ru-RU" alt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 первому существительному;</a:t>
                      </a:r>
                      <a:endParaRPr lang="ru-RU" sz="2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-2 словосочетания  </a:t>
                      </a:r>
                      <a:r>
                        <a:rPr lang="ru-RU" alt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существительн</a:t>
                      </a:r>
                      <a:r>
                        <a:rPr lang="ru-RU" alt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ыми ;</a:t>
                      </a:r>
                      <a:endParaRPr lang="ru-RU" sz="2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- 3 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глагола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ко второму существительному </a:t>
                      </a:r>
                      <a:r>
                        <a:rPr lang="ru-RU" alt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;</a:t>
                      </a:r>
                      <a:endParaRPr lang="ru-RU" sz="2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два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прилагательных ко второму существительному </a:t>
                      </a:r>
                      <a:r>
                        <a:rPr lang="ru-RU" altLang="en-US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</a:t>
                      </a:r>
                      <a:endParaRPr lang="ru-RU" sz="22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643306" y="-53956"/>
            <a:ext cx="2048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5208" r="11484" b="87500"/>
          <a:stretch>
            <a:fillRect/>
          </a:stretch>
        </p:blipFill>
        <p:spPr bwMode="auto">
          <a:xfrm>
            <a:off x="32" y="142852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285860"/>
          <a:ext cx="8572560" cy="4167188"/>
        </p:xfrm>
        <a:graphic>
          <a:graphicData uri="http://schemas.openxmlformats.org/drawingml/2006/table">
            <a:tbl>
              <a:tblPr/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Вы узнаете</a:t>
                      </a:r>
                      <a:r>
                        <a:rPr lang="ru-RU" sz="27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об экологии как науке о доме, об окружении человека, о живой и неживой природе;</a:t>
                      </a:r>
                      <a:endParaRPr lang="ru-RU" sz="27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Вы сможете:</a:t>
                      </a:r>
                      <a:endParaRPr lang="ru-RU" sz="27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понять основную и детальную информацию;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объединить разрозненные факты в общий контекст;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определить причинно-следственные связи;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сделать выводы;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представить информацию в виде схемы.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857232"/>
            <a:ext cx="7001597" cy="1169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00" y="3306318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00298" y="-71462"/>
            <a:ext cx="3476977" cy="589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Примерный ответ:</a:t>
            </a:r>
            <a:endParaRPr lang="ru-RU" sz="3000" dirty="0">
              <a:solidFill>
                <a:schemeClr val="bg1"/>
              </a:solidFill>
              <a:ea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28662" y="785794"/>
          <a:ext cx="6691338" cy="4394200"/>
        </p:xfrm>
        <a:graphic>
          <a:graphicData uri="http://schemas.openxmlformats.org/drawingml/2006/table">
            <a:tbl>
              <a:tblPr/>
              <a:tblGrid>
                <a:gridCol w="669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Угроза</a:t>
                      </a:r>
                      <a:r>
                        <a:rPr lang="ru-RU" alt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ru-RU" sz="2700" b="1" i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Настоящая, экологическая</a:t>
                      </a:r>
                      <a:r>
                        <a:rPr lang="ru-RU" alt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ru-RU" sz="2700" b="1" i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Ухудшает,влияет,не останавливается</a:t>
                      </a:r>
                      <a:r>
                        <a:rPr lang="ru-RU" alt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ru-RU" sz="2700" b="1" i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Биологическая угроза, усиленная защита</a:t>
                      </a:r>
                      <a:r>
                        <a:rPr lang="ru-RU" alt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ru-RU" sz="2700" b="1" i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Срабатывает, действует, понадобится</a:t>
                      </a:r>
                      <a:r>
                        <a:rPr lang="ru-RU" altLang="en-US" sz="2700" b="1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ru-RU" sz="2700" b="1" i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Активная,эффективная</a:t>
                      </a:r>
                      <a:r>
                        <a:rPr lang="ru-RU" altLang="en-US" sz="2700" b="1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1" i="1" dirty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r>
                        <a:rPr kumimoji="0" lang="ru-RU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5208" r="11484" b="87500"/>
          <a:stretch>
            <a:fillRect/>
          </a:stretch>
        </p:blipFill>
        <p:spPr bwMode="auto">
          <a:xfrm>
            <a:off x="32" y="-24"/>
            <a:ext cx="9144000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84731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3709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928670"/>
          <a:ext cx="8501122" cy="4553966"/>
        </p:xfrm>
        <a:graphic>
          <a:graphicData uri="http://schemas.openxmlformats.org/drawingml/2006/table">
            <a:tbl>
              <a:tblPr/>
              <a:tblGrid>
                <a:gridCol w="850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Ребята, наш урок подошел к концу. 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На уроке вы узнали:</a:t>
                      </a:r>
                      <a:endParaRPr lang="ru-RU" sz="27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-об экологии как науке о доме, об окружении человека,</a:t>
                      </a:r>
                      <a:r>
                        <a:rPr lang="ru-RU" altLang="en-US" sz="270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-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 живой и неживой природе.</a:t>
                      </a:r>
                      <a:endParaRPr lang="ru-RU" sz="27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Вы смогли:</a:t>
                      </a:r>
                      <a:endParaRPr lang="ru-RU" sz="27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понять основную и детальную информацию;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объединить разрозненные факты в общий контекст;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определить причинно-следственные связи;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сделать выводы;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 panose="02020603050405020304"/>
                        <a:buChar char="-"/>
                      </a:pP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представить информацию в виде схемы.</a:t>
                      </a:r>
                      <a:endParaRPr lang="ru-RU" sz="2700" dirty="0">
                        <a:latin typeface="Times New Roman" panose="02020603050405020304" pitchFamily="18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9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3709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76" y="1714488"/>
          <a:ext cx="8858280" cy="3291840"/>
        </p:xfrm>
        <a:graphic>
          <a:graphicData uri="http://schemas.openxmlformats.org/drawingml/2006/table">
            <a:tbl>
              <a:tblPr/>
              <a:tblGrid>
                <a:gridCol w="885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i="1" dirty="0" smtClean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         Ребята</a:t>
                      </a:r>
                      <a:r>
                        <a:rPr lang="en-US" sz="2700" i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, все мы обязаны жизнью нашей планете – прекрасной Земле, стонущей от боли, взывающей о помощи и, увы, остающейся по – детски беззащитной перед людьми.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700" i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         Французский писатель Антуан де Сент – Экзюпери заметил: «Все мы пассажиры одного корабля по имени Земля». И пересесть из него просто некуда. Наша жизнь и наше будущее зависят от каждого из нас.</a:t>
                      </a:r>
                      <a:endParaRPr lang="ru-RU" sz="2700" i="1" dirty="0">
                        <a:solidFill>
                          <a:srgbClr val="3333FF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-32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510" indent="-25019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2030" indent="-20066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715" indent="-20066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3400" indent="-200660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4085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770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5455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6140" indent="-20066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t>23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85728"/>
            <a:ext cx="52657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учебное задание:</a:t>
            </a: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1214422"/>
          <a:ext cx="8358246" cy="1419606"/>
        </p:xfrm>
        <a:graphic>
          <a:graphicData uri="http://schemas.openxmlformats.org/drawingml/2006/table">
            <a:tbl>
              <a:tblPr/>
              <a:tblGrid>
                <a:gridCol w="835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Составьте презентацию на тему «Экологические проблемы </a:t>
                      </a:r>
                      <a:r>
                        <a:rPr lang="ru-RU" sz="27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Акмолинской</a:t>
                      </a:r>
                      <a:r>
                        <a:rPr lang="ru-RU" sz="27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области» или «Загрязнения воды и последствия».</a:t>
                      </a:r>
                      <a:endParaRPr lang="ru-RU" sz="27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49467" y="5967731"/>
            <a:ext cx="5008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доброго, ребята! До свидания!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584981" y="78579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5;p4"/>
          <p:cNvCxnSpPr>
            <a:cxnSpLocks noChangeShapeType="1"/>
          </p:cNvCxnSpPr>
          <p:nvPr/>
        </p:nvCxnSpPr>
        <p:spPr bwMode="auto">
          <a:xfrm rot="10800000" flipH="1">
            <a:off x="500034" y="664371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1142984"/>
          <a:ext cx="8001056" cy="2611120"/>
        </p:xfrm>
        <a:graphic>
          <a:graphicData uri="http://schemas.openxmlformats.org/drawingml/2006/table">
            <a:tbl>
              <a:tblPr/>
              <a:tblGrid>
                <a:gridCol w="8001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 Эпиграф:   </a:t>
                      </a:r>
                      <a:r>
                        <a:rPr lang="ru-RU" sz="2400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Берегите </a:t>
                      </a:r>
                      <a:r>
                        <a:rPr lang="ru-RU" sz="2400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эти </a:t>
                      </a:r>
                      <a:r>
                        <a:rPr lang="ru-RU" sz="2400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земли</a:t>
                      </a:r>
                      <a:r>
                        <a:rPr lang="ru-RU" sz="24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эти </a:t>
                      </a:r>
                      <a:r>
                        <a:rPr lang="ru-RU" sz="2400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воды</a:t>
                      </a:r>
                      <a:endParaRPr lang="ru-RU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2400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400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Даже </a:t>
                      </a:r>
                      <a:r>
                        <a:rPr lang="ru-RU" sz="2400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малую былиночку любя.</a:t>
                      </a:r>
                      <a:endParaRPr lang="ru-RU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2400" i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400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Берегите </a:t>
                      </a:r>
                      <a:r>
                        <a:rPr lang="ru-RU" sz="2400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всех зверей внутри природы,</a:t>
                      </a:r>
                      <a:endParaRPr lang="ru-RU" sz="24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2400" i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2400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Убивайте </a:t>
                      </a:r>
                      <a:r>
                        <a:rPr lang="ru-RU" sz="2400" i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лишь зверей внутри себя</a:t>
                      </a:r>
                      <a:r>
                        <a:rPr lang="ru-RU" sz="2400" i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1" dirty="0" smtClean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                                               Евгений 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Евтушенко.</a:t>
                      </a:r>
                      <a:endParaRPr lang="ru-RU" sz="2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8" y="3786190"/>
          <a:ext cx="8572560" cy="2435860"/>
        </p:xfrm>
        <a:graphic>
          <a:graphicData uri="http://schemas.openxmlformats.org/drawingml/2006/table">
            <a:tbl>
              <a:tblPr/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-Прочитайте эпиграф. </a:t>
                      </a:r>
                      <a:endParaRPr lang="ru-RU" sz="22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-Как вы  думаете, о чём мы будем говорить на уроке? </a:t>
                      </a:r>
                      <a:endParaRPr lang="ru-RU" sz="22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-Как  вы понимаете строку «</a:t>
                      </a:r>
                      <a:r>
                        <a:rPr lang="ru-RU" sz="2200" i="1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Убивайте лишь зверей внутри себя!»?</a:t>
                      </a:r>
                      <a:endParaRPr lang="ru-RU" sz="22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-Раскрывает ли </a:t>
                      </a:r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она 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тему урока?</a:t>
                      </a:r>
                      <a:endParaRPr lang="ru-RU" sz="22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i="1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Как вы понимаете это высказывание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? </a:t>
                      </a:r>
                      <a:endParaRPr lang="ru-RU" sz="22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-2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357166"/>
            <a:ext cx="3694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/>
                <a:ea typeface="TimesNewRomanPSMT"/>
                <a:cs typeface="Times New Roman" panose="02020603050405020304"/>
              </a:rPr>
              <a:t>Примерные ответы:</a:t>
            </a:r>
            <a:endParaRPr lang="ru-RU" sz="3000" dirty="0">
              <a:solidFill>
                <a:schemeClr val="bg1"/>
              </a:solidFill>
              <a:ea typeface="Calibri" panose="020F0502020204030204"/>
              <a:cs typeface="Times New Roman" panose="02020603050405020304"/>
            </a:endParaRPr>
          </a:p>
        </p:txBody>
      </p:sp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500034" y="664371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1071546"/>
          <a:ext cx="8643998" cy="4166616"/>
        </p:xfrm>
        <a:graphic>
          <a:graphicData uri="http://schemas.openxmlformats.org/drawingml/2006/table">
            <a:tbl>
              <a:tblPr/>
              <a:tblGrid>
                <a:gridCol w="864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-Говорится </a:t>
                      </a:r>
                      <a:r>
                        <a:rPr lang="en-US" sz="2400" b="0" i="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 живой и неживой природе.</a:t>
                      </a:r>
                      <a:endParaRPr lang="ru-RU" sz="2400" b="0" i="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dirty="0" smtClean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-Говорится </a:t>
                      </a:r>
                      <a:r>
                        <a:rPr lang="en-US" sz="2400" b="0" i="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 том,что человечеству нужно услышать голос природы,подчиниться ее законам,отказаться от потребительского отношения  к Земле и ее богатствам.Звери внутри нас – это плохие качества характера, которые мешают нам  полюбить мир,полюбить природу.</a:t>
                      </a:r>
                      <a:endParaRPr lang="ru-RU" sz="2400" b="0" i="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Да,раскрывает </a:t>
                      </a:r>
                      <a:r>
                        <a:rPr lang="en-US" sz="2400" b="0" i="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тему.</a:t>
                      </a:r>
                      <a:endParaRPr lang="ru-RU" sz="2400" b="0" i="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i="0" dirty="0" smtClean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Нужно </a:t>
                      </a:r>
                      <a:r>
                        <a:rPr lang="en-US" sz="2400" b="0" i="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беречь природ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у,нельзя убивать зверей,меняться самим в хорошую сторону.</a:t>
                      </a:r>
                      <a:endParaRPr lang="ru-RU" sz="2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24000" y="5857892"/>
          <a:ext cx="6096000" cy="473202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b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Молодцы,ребята!</a:t>
                      </a:r>
                      <a:endParaRPr lang="ru-RU" sz="2700" dirty="0">
                        <a:solidFill>
                          <a:srgbClr val="3333FF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-32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6" name="Google Shape;124;p4"/>
          <p:cNvCxnSpPr>
            <a:cxnSpLocks noChangeShapeType="1"/>
          </p:cNvCxnSpPr>
          <p:nvPr/>
        </p:nvCxnSpPr>
        <p:spPr bwMode="auto">
          <a:xfrm>
            <a:off x="300004" y="6572272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715147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667008" y="408602"/>
          <a:ext cx="3905256" cy="525780"/>
        </p:xfrm>
        <a:graphic>
          <a:graphicData uri="http://schemas.openxmlformats.org/drawingml/2006/table">
            <a:tbl>
              <a:tblPr/>
              <a:tblGrid>
                <a:gridCol w="3905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Прием: Ассоциации.</a:t>
                      </a:r>
                      <a:endParaRPr lang="ru-RU" sz="3000" dirty="0">
                        <a:solidFill>
                          <a:schemeClr val="bg1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3000364" y="2143116"/>
            <a:ext cx="2857520" cy="27146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4107256" y="1821248"/>
            <a:ext cx="64294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57884" y="328612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144166" y="51427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285985" y="3500438"/>
            <a:ext cx="71438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4545" r="11484" b="86364"/>
          <a:stretch>
            <a:fillRect/>
          </a:stretch>
        </p:blipFill>
        <p:spPr bwMode="auto">
          <a:xfrm>
            <a:off x="0" y="-2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2500298" y="-24"/>
            <a:ext cx="4977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ответы:             </a:t>
            </a:r>
            <a:endParaRPr lang="ru-RU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3000364" y="2143116"/>
            <a:ext cx="2857520" cy="27146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4107256" y="1821248"/>
            <a:ext cx="64294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144166" y="51427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57884" y="328612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285985" y="3500438"/>
            <a:ext cx="71438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752130" y="1130842"/>
            <a:ext cx="344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природе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5612528"/>
          <a:ext cx="3000396" cy="315468"/>
        </p:xfrm>
        <a:graphic>
          <a:graphicData uri="http://schemas.openxmlformats.org/drawingml/2006/table">
            <a:tbl>
              <a:tblPr/>
              <a:tblGrid>
                <a:gridCol w="300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охрана среды обитания</a:t>
                      </a:r>
                      <a:endParaRPr lang="ru-RU" sz="1800" b="1" i="1" dirty="0">
                        <a:solidFill>
                          <a:srgbClr val="00B05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1406" y="3211297"/>
            <a:ext cx="2347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человека</a:t>
            </a:r>
          </a:p>
          <a:p>
            <a:pPr algn="ctr"/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природой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286544" y="3103818"/>
          <a:ext cx="2928926" cy="315468"/>
        </p:xfrm>
        <a:graphic>
          <a:graphicData uri="http://schemas.openxmlformats.org/drawingml/2006/table">
            <a:tbl>
              <a:tblPr/>
              <a:tblGrid>
                <a:gridCol w="292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чистая и здоровая среда</a:t>
                      </a:r>
                      <a:endParaRPr lang="ru-RU" sz="1800" b="1" i="1" dirty="0">
                        <a:solidFill>
                          <a:srgbClr val="00B05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>
            <a:off x="5572132" y="4214818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903669" y="4311513"/>
            <a:ext cx="468988" cy="561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14348" y="4702742"/>
            <a:ext cx="2180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воздуха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524000" y="3306318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012966" y="4429132"/>
            <a:ext cx="316535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dirty="0" smtClean="0">
                <a:solidFill>
                  <a:srgbClr val="00B050"/>
                </a:solidFill>
                <a:latin typeface="Times New Roman" panose="02020603050405020304"/>
                <a:ea typeface="TimesNewRomanPSMT"/>
                <a:cs typeface="Times New Roman" panose="02020603050405020304"/>
              </a:rPr>
              <a:t>изучение живых организмов</a:t>
            </a:r>
            <a:endParaRPr lang="ru-RU" sz="1400" b="1" i="1" dirty="0">
              <a:solidFill>
                <a:srgbClr val="00B050"/>
              </a:solidFill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4545" r="11484" b="86364"/>
          <a:stretch>
            <a:fillRect/>
          </a:stretch>
        </p:blipFill>
        <p:spPr bwMode="auto">
          <a:xfrm>
            <a:off x="0" y="-24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9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2786050" y="-71462"/>
            <a:ext cx="4373377" cy="589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/>
                <a:ea typeface="TimesNewRomanPSMT"/>
                <a:cs typeface="Times New Roman" panose="02020603050405020304"/>
              </a:rPr>
              <a:t>Карточка – информатор</a:t>
            </a:r>
            <a:endParaRPr lang="ru-RU" sz="3000" dirty="0">
              <a:solidFill>
                <a:schemeClr val="bg1"/>
              </a:solidFill>
              <a:ea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857232"/>
          <a:ext cx="8358246" cy="2493010"/>
        </p:xfrm>
        <a:graphic>
          <a:graphicData uri="http://schemas.openxmlformats.org/drawingml/2006/table">
            <a:tbl>
              <a:tblPr/>
              <a:tblGrid>
                <a:gridCol w="835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     Экология 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– это наука, изучающая взаимоотношения человека, животных, растений и микроорганизмов между собой и с окружающей средой. </a:t>
                      </a:r>
                      <a:endParaRPr lang="ru-RU" sz="27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7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     Экология 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изучает законы природы, учит бережному отношению к природе , к Земле.</a:t>
                      </a:r>
                      <a:endParaRPr lang="ru-RU" sz="27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Рисунок 13" descr="https://www.zsno.ru/upload/medialibrary/1bf/1bf86e99471dcc12b2b021a6304521e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714752"/>
            <a:ext cx="2357454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https://chastnik.ru/upload/iblock/86c/86c295e0a67761532340c68c3067f38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2357454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https://financial-news24.ru/wp-content/uploads/2019/06/PAafM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714752"/>
            <a:ext cx="2357454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4545" r="11484" b="86364"/>
          <a:stretch>
            <a:fillRect/>
          </a:stretch>
        </p:blipFill>
        <p:spPr bwMode="auto">
          <a:xfrm>
            <a:off x="0" y="142852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3970713" y="214290"/>
            <a:ext cx="18694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8" y="974394"/>
          <a:ext cx="8429684" cy="525780"/>
        </p:xfrm>
        <a:graphic>
          <a:graphicData uri="http://schemas.openxmlformats.org/drawingml/2006/table">
            <a:tbl>
              <a:tblPr/>
              <a:tblGrid>
                <a:gridCol w="842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Прочитайте притчу и составьте</a:t>
                      </a:r>
                      <a:r>
                        <a:rPr lang="ru-RU" sz="3000" b="1" dirty="0">
                          <a:solidFill>
                            <a:srgbClr val="3333FF"/>
                          </a:solidFill>
                          <a:latin typeface="Times New Roman" panose="02020603050405020304"/>
                          <a:ea typeface="TimesNewRomanPSMT"/>
                          <a:cs typeface="Times New Roman" panose="02020603050405020304"/>
                        </a:rPr>
                        <a:t> вопросный план.</a:t>
                      </a:r>
                      <a:endParaRPr lang="ru-RU" sz="3000" dirty="0">
                        <a:solidFill>
                          <a:srgbClr val="3333FF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1659524"/>
          <a:ext cx="8572560" cy="3912616"/>
        </p:xfrm>
        <a:graphic>
          <a:graphicData uri="http://schemas.openxmlformats.org/drawingml/2006/table">
            <a:tbl>
              <a:tblPr/>
              <a:tblGrid>
                <a:gridCol w="857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b="1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Алгоритм</a:t>
                      </a:r>
                      <a:r>
                        <a:rPr lang="ru-RU" sz="2700" b="1" baseline="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 составления вопросного плана.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Прочитать </a:t>
                      </a:r>
                      <a:r>
                        <a:rPr lang="ru-RU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и записать  в форме вопросов к тексту. Каждый вопрос относится к какой-либо одной смысловой части текста. Вопросы должны быть заданы так,  чтобы ответы на них помогали восстановить содержание всего текста. При составлении вопросного плана желательно использовать вопросительные слова, н</a:t>
                      </a:r>
                      <a:r>
                        <a:rPr lang="ru-RU" sz="2700" dirty="0" smtClean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апример</a:t>
                      </a:r>
                      <a:r>
                        <a:rPr lang="ru-RU" sz="2700" dirty="0"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: (Как.., Когда.., Почему.., Отчего... и т. д.)</a:t>
                      </a:r>
                      <a:endParaRPr lang="ru-RU" sz="27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14356"/>
          <a:ext cx="8572559" cy="5743702"/>
        </p:xfrm>
        <a:graphic>
          <a:graphicData uri="http://schemas.openxmlformats.org/drawingml/2006/table">
            <a:tbl>
              <a:tblPr/>
              <a:tblGrid>
                <a:gridCol w="857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76">
                <a:tc>
                  <a:txBody>
                    <a:bodyPr/>
                    <a:lstStyle/>
                    <a:p>
                      <a:pPr marL="6724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kern="18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Притча о природе </a:t>
                      </a:r>
                      <a:endParaRPr lang="ru-RU" sz="22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Один </a:t>
                      </a:r>
                      <a:r>
                        <a:rPr lang="ru-RU" sz="17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человек отдыхал у водоёма, когда увидел, как скорпион упал в воду и старается выбраться, но у него ничего не получалось, и он стал тонуть. Человеку захотелось спасти скорпиона, он протянул руку, чтобы вытащить его, но, когда почти вытащил, скорпион его укусил.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Реагируя </a:t>
                      </a:r>
                      <a:r>
                        <a:rPr lang="ru-RU" sz="17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 боль, спасатель разжал пальцы, и скорпион опять упал в воду и стал тонуть. Человек во второй раз попытался вытащить скорпиона, и во второй раз скорпион укусил спасающую его руку.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Наблюдавший </a:t>
                      </a:r>
                      <a:r>
                        <a:rPr lang="ru-RU" sz="17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за происходящим путник подошел к монаху со словами: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— Извините, но вы упрямы! Не понимаете, что всякий раз, как будете стараться вытащить его из воды, он будет вас кусать?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На это человек спокойно ответил: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— В природе скорпиона — кусать, нападает ли он или защищается. Но это не изменит природы ЧЕЛОВЕКА — любить и помогать.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Произнося эти слова, он подобрал с земли опавший лист и помог себе подцепить им  скорпиона, вытащил его из воды и отпустил.</a:t>
                      </a:r>
                    </a:p>
                  </a:txBody>
                  <a:tcPr marL="96476" marR="964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t="4545" r="11484" b="86364"/>
          <a:stretch>
            <a:fillRect/>
          </a:stretch>
        </p:blipFill>
        <p:spPr bwMode="auto">
          <a:xfrm>
            <a:off x="0" y="142852"/>
            <a:ext cx="914400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Microsoft Office PowerPoint</Application>
  <PresentationFormat>Экран (4:3)</PresentationFormat>
  <Paragraphs>149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158</cp:revision>
  <dcterms:created xsi:type="dcterms:W3CDTF">2020-07-18T05:19:00Z</dcterms:created>
  <dcterms:modified xsi:type="dcterms:W3CDTF">2024-12-11T16:51:34Z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1049-11.2.0.9747</vt:lpwstr>
  </property>
</Properties>
</file>