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72" r:id="rId4"/>
    <p:sldId id="334" r:id="rId5"/>
    <p:sldId id="301" r:id="rId6"/>
    <p:sldId id="326" r:id="rId7"/>
    <p:sldId id="323" r:id="rId8"/>
    <p:sldId id="310" r:id="rId9"/>
    <p:sldId id="303" r:id="rId10"/>
    <p:sldId id="304" r:id="rId11"/>
    <p:sldId id="311" r:id="rId12"/>
    <p:sldId id="313" r:id="rId13"/>
    <p:sldId id="276" r:id="rId14"/>
    <p:sldId id="325" r:id="rId15"/>
    <p:sldId id="314" r:id="rId16"/>
    <p:sldId id="315" r:id="rId17"/>
    <p:sldId id="31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26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81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Hp\Downloads\&#1042;&#1080;&#1076;&#1077;&#1086;&#1088;&#1086;&#1083;&#1080;&#1082;%20_&#1047;&#1072;&#1087;&#1086;&#1074;&#1077;&#1076;&#1085;&#1080;&#1082;&#1080;%20&#1050;&#1072;&#1079;&#1072;&#1093;&#1089;&#1090;&#1072;&#1085;&#1072;_.mp4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360905"/>
            <a:ext cx="7711857" cy="285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Русский язык и литература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 класс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Раздел: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Мир живой природы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Заповедная территория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6072206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614364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AutoShape 1"/>
          <p:cNvSpPr>
            <a:spLocks noChangeArrowheads="1"/>
          </p:cNvSpPr>
          <p:nvPr/>
        </p:nvSpPr>
        <p:spPr bwMode="auto">
          <a:xfrm>
            <a:off x="3286116" y="2143116"/>
            <a:ext cx="2428892" cy="15716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Заповедники Казахстана</a:t>
            </a:r>
          </a:p>
        </p:txBody>
      </p:sp>
      <p:sp>
        <p:nvSpPr>
          <p:cNvPr id="25" name="AutoShape 2"/>
          <p:cNvSpPr>
            <a:spLocks noChangeArrowheads="1"/>
          </p:cNvSpPr>
          <p:nvPr/>
        </p:nvSpPr>
        <p:spPr bwMode="auto">
          <a:xfrm>
            <a:off x="142844" y="1214422"/>
            <a:ext cx="3143272" cy="5715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Западно-Алтайский</a:t>
            </a:r>
          </a:p>
          <a:p>
            <a:endParaRPr lang="ru-RU" sz="2400" dirty="0"/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214282" y="3857628"/>
            <a:ext cx="2500330" cy="5715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Маркакольский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6286512" y="3857628"/>
            <a:ext cx="2643206" cy="54768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Коргалжынский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5715008" y="1214422"/>
            <a:ext cx="3286116" cy="54768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Аксу-Жабаглинский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6643702" y="2500306"/>
            <a:ext cx="2286016" cy="5715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Алматинский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AutoShape 2"/>
          <p:cNvSpPr>
            <a:spLocks noChangeArrowheads="1"/>
          </p:cNvSpPr>
          <p:nvPr/>
        </p:nvSpPr>
        <p:spPr bwMode="auto">
          <a:xfrm>
            <a:off x="214282" y="2500305"/>
            <a:ext cx="2143140" cy="57150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Каратауский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47" name="Прямая со стрелкой 46"/>
          <p:cNvCxnSpPr/>
          <p:nvPr/>
        </p:nvCxnSpPr>
        <p:spPr>
          <a:xfrm rot="10800000">
            <a:off x="2357423" y="278605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29" idx="1"/>
          </p:cNvCxnSpPr>
          <p:nvPr/>
        </p:nvCxnSpPr>
        <p:spPr>
          <a:xfrm>
            <a:off x="5715008" y="278605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5400000">
            <a:off x="2678893" y="3679033"/>
            <a:ext cx="642943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16200000" flipV="1">
            <a:off x="3143240" y="1857364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rot="5400000" flipH="1" flipV="1">
            <a:off x="5500694" y="1857364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rot="16200000" flipH="1">
            <a:off x="5572132" y="3643314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96" name="Таблица 95"/>
          <p:cNvGraphicFramePr>
            <a:graphicFrameLocks noGrp="1"/>
          </p:cNvGraphicFramePr>
          <p:nvPr/>
        </p:nvGraphicFramePr>
        <p:xfrm>
          <a:off x="611560" y="5589240"/>
          <a:ext cx="7960968" cy="981124"/>
        </p:xfrm>
        <a:graphic>
          <a:graphicData uri="http://schemas.openxmlformats.org/drawingml/2006/table">
            <a:tbl>
              <a:tblPr/>
              <a:tblGrid>
                <a:gridCol w="7960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1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Ребята, вы большие молодцы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Отлично справились с заданием.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Прямоугольник 96"/>
          <p:cNvSpPr/>
          <p:nvPr/>
        </p:nvSpPr>
        <p:spPr>
          <a:xfrm>
            <a:off x="2571736" y="-71462"/>
            <a:ext cx="390177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Правильные ответы: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1406" y="133651"/>
          <a:ext cx="8286808" cy="1152144"/>
        </p:xfrm>
        <a:graphic>
          <a:graphicData uri="http://schemas.openxmlformats.org/drawingml/2006/table">
            <a:tbl>
              <a:tblPr/>
              <a:tblGrid>
                <a:gridCol w="828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А </a:t>
                      </a:r>
                      <a:r>
                        <a:rPr lang="kk-KZ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вы знаете о Красной и Черной книге?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Предлагаю прочитать информацию об этих книгах.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82765" algn="r"/>
                        </a:tabLs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Карточка-информатор: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20" y="1192114"/>
            <a:ext cx="5072098" cy="2308324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Красная книга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список редких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находящихся под угрозой исчезновения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животных, растений и грибов.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Красную книгу заносят виды растений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животных, которые постоянно или временно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растут либо обитают в естественных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условиях на определенной территории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находятся под угрозой исчезновения.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071934" y="3643314"/>
            <a:ext cx="4857752" cy="25853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Черная книга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-список животных и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растений, навсегда исчезнувших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лица Земли по вине человека.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Черная книга служит предостережением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человеку и напоминанием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тех неповторимых созданиях,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которых уже не вернуть. Этот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список  ведется с 1600 года. Он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3400" algn="r"/>
              </a:tabLst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включает более 150 видов птиц.</a:t>
            </a:r>
            <a:endParaRPr kumimoji="0" lang="kk-KZ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Qansonar.com – Охота, рыбалка и активный туризм - Заседание по вопросам красной  книги пройдет 3 мая в Нур-Султане"/>
          <p:cNvPicPr/>
          <p:nvPr/>
        </p:nvPicPr>
        <p:blipFill>
          <a:blip r:embed="rId3" cstate="print"/>
          <a:srcRect l="25583" r="24956"/>
          <a:stretch>
            <a:fillRect/>
          </a:stretch>
        </p:blipFill>
        <p:spPr>
          <a:xfrm>
            <a:off x="6500826" y="1142984"/>
            <a:ext cx="2071702" cy="2314579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Рисунок 10" descr="ВЫСТАВКА ВЫМЕРШИХ ЖИВОТНЫХ &quot;ЧЕРНАЯ КНИГА&quot; | Душевный Петербург: уютные  места, теплые события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85786" y="3786190"/>
            <a:ext cx="2071702" cy="25717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857232"/>
            <a:ext cx="70015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3979530" y="-71462"/>
            <a:ext cx="19656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 3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500042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Используя диаграмму Венна, найдите общее и различие </a:t>
            </a:r>
          </a:p>
          <a:p>
            <a:pPr algn="ctr"/>
            <a:r>
              <a:rPr lang="kk-KZ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Красной и Черной книг. </a:t>
            </a: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7" name="Picture 7" descr="https://i2.wp.com/www.formsbirds.com/formhtml/a48b0ecbc6a9c3da67eb/venndi02364c37969678f27c68/bg1.png"/>
          <p:cNvPicPr>
            <a:picLocks noChangeAspect="1" noChangeArrowheads="1"/>
          </p:cNvPicPr>
          <p:nvPr/>
        </p:nvPicPr>
        <p:blipFill>
          <a:blip r:embed="rId3" cstate="print"/>
          <a:srcRect l="14655" t="25000" r="8621" b="10937"/>
          <a:stretch>
            <a:fillRect/>
          </a:stretch>
        </p:blipFill>
        <p:spPr bwMode="auto">
          <a:xfrm>
            <a:off x="928662" y="1643050"/>
            <a:ext cx="7000924" cy="4357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1928802"/>
          <a:ext cx="7429552" cy="1234440"/>
        </p:xfrm>
        <a:graphic>
          <a:graphicData uri="http://schemas.openxmlformats.org/drawingml/2006/table">
            <a:tbl>
              <a:tblPr/>
              <a:tblGrid>
                <a:gridCol w="7429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Дескрипторы</a:t>
                      </a:r>
                      <a:r>
                        <a:rPr lang="kk-KZ" sz="27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</a:t>
                      </a: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находит общее Красной и Черной Книг;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-находит различие этих Книг.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2" descr="Сова сидит на книгах. — стоковое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998928"/>
            <a:ext cx="2922589" cy="2216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28596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332232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71472" y="571480"/>
            <a:ext cx="264046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Проверь себя!</a:t>
            </a:r>
            <a:endParaRPr lang="ru-RU" sz="30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pic>
        <p:nvPicPr>
          <p:cNvPr id="11" name="Picture 7" descr="https://i2.wp.com/www.formsbirds.com/formhtml/a48b0ecbc6a9c3da67eb/venndi02364c37969678f27c68/bg1.png"/>
          <p:cNvPicPr>
            <a:picLocks noChangeAspect="1" noChangeArrowheads="1"/>
          </p:cNvPicPr>
          <p:nvPr/>
        </p:nvPicPr>
        <p:blipFill>
          <a:blip r:embed="rId3" cstate="print"/>
          <a:srcRect l="14655" t="25000" r="8621" b="10937"/>
          <a:stretch>
            <a:fillRect/>
          </a:stretch>
        </p:blipFill>
        <p:spPr bwMode="auto">
          <a:xfrm>
            <a:off x="928662" y="1285860"/>
            <a:ext cx="7000924" cy="43577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357290" y="2643182"/>
            <a:ext cx="207167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Красная книга.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ней редкие и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находящиеся под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угрозой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исчезновения животные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500694" y="2523177"/>
            <a:ext cx="271464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Черная книга.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Животные 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растения навсегда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исчезнувшие с лица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Земли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2714620"/>
            <a:ext cx="17145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Книги,                              в которые входят списки животных                          и растений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043608" y="6053158"/>
          <a:ext cx="6600226" cy="365760"/>
        </p:xfrm>
        <a:graphic>
          <a:graphicData uri="http://schemas.openxmlformats.org/drawingml/2006/table">
            <a:tbl>
              <a:tblPr/>
              <a:tblGrid>
                <a:gridCol w="6600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 New Roman"/>
                        </a:rPr>
                        <a:t>Молодцы, ребята! Вы отлично справились!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2632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32232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857620" y="303234"/>
            <a:ext cx="19656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000" b="1" dirty="0" smtClean="0">
                <a:solidFill>
                  <a:schemeClr val="bg1"/>
                </a:solidFill>
                <a:latin typeface="Times New Roman"/>
                <a:ea typeface="TimesNewRomanPSMT"/>
              </a:rPr>
              <a:t>Задание  </a:t>
            </a:r>
            <a:r>
              <a:rPr lang="kk-KZ" sz="3000" b="1" dirty="0" smtClean="0">
                <a:solidFill>
                  <a:schemeClr val="bg1"/>
                </a:solidFill>
                <a:latin typeface="Times New Roman"/>
                <a:ea typeface="TimesNewRomanPSMT"/>
              </a:rPr>
              <a:t>4</a:t>
            </a:r>
            <a:endParaRPr lang="ru-RU" sz="3000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85786" y="1857364"/>
          <a:ext cx="7786742" cy="2286000"/>
        </p:xfrm>
        <a:graphic>
          <a:graphicData uri="http://schemas.openxmlformats.org/drawingml/2006/table">
            <a:tbl>
              <a:tblPr/>
              <a:tblGrid>
                <a:gridCol w="7786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ПОПС:</a:t>
                      </a:r>
                      <a:endParaRPr lang="ru-RU" sz="30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Позиция (</a:t>
                      </a:r>
                      <a:r>
                        <a:rPr lang="ru-RU" sz="30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Я считаю, что…)</a:t>
                      </a:r>
                      <a:endParaRPr lang="ru-RU" sz="30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Объяснение (</a:t>
                      </a:r>
                      <a:r>
                        <a:rPr lang="ru-RU" sz="30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 Потому что…)</a:t>
                      </a:r>
                      <a:endParaRPr lang="ru-RU" sz="30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Пример </a:t>
                      </a:r>
                      <a:r>
                        <a:rPr lang="ru-RU" sz="30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( Например…)</a:t>
                      </a:r>
                      <a:endParaRPr lang="ru-RU" sz="30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Следствие </a:t>
                      </a:r>
                      <a:r>
                        <a:rPr lang="ru-RU" sz="30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(Таким образом…)</a:t>
                      </a:r>
                      <a:endParaRPr lang="ru-RU" sz="30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357290" y="2143116"/>
          <a:ext cx="6096000" cy="164592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Дескрипторы</a:t>
                      </a:r>
                      <a:r>
                        <a:rPr lang="ru-RU" sz="2700" b="1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- 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выдвигает тезис;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-предлагает аргументы;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-делает выводы.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Picture 2" descr="Сова сидит на книгах. — стоковое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143380"/>
            <a:ext cx="2922589" cy="2216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314" y="1071546"/>
          <a:ext cx="8858280" cy="502920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Я </a:t>
                      </a:r>
                      <a:r>
                        <a:rPr lang="kk-KZ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считаю,что на Земле нужны заповедники.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Во-первых</a:t>
                      </a:r>
                      <a:r>
                        <a:rPr lang="kk-KZ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,</a:t>
                      </a:r>
                      <a:r>
                        <a:rPr lang="ru-RU" sz="2200" b="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заповедники — это такие территории , на которых полностью запрещена любая хозяйственная деятельность: охота, рыбная ловля, рубка и повреждение деревьев и кустарников, сенокошение, сбор ягод и грибов, добыча полезных ископаемых и т. п.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200" b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ru-RU" sz="2200" b="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Во-вторых, 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цель создания заповедников и национальных парков предназначена для того чтобы охранять животных или редкие растения, потому что очень многие люди губят этих животных или растений.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В-третьих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заповедники  находятся в собственности государства.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Таким 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образом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, </a:t>
                      </a:r>
                      <a:r>
                        <a:rPr lang="ru-RU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заповедники 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нужны в каждой стране. Это своеобразная попытка сохранить хотя бы часть природы.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kk-KZ" sz="2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TimesNewRomanPSMT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Более </a:t>
                      </a:r>
                      <a:r>
                        <a:rPr lang="kk-KZ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подробно мы познакомимся с одним из заповедников, который находится рядом со столицей. Это Коргалжынский заповедник.</a:t>
                      </a:r>
                      <a:endParaRPr lang="ru-RU" sz="22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071802" y="357166"/>
            <a:ext cx="386169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000" b="1" dirty="0" smtClean="0">
                <a:solidFill>
                  <a:schemeClr val="bg1"/>
                </a:solidFill>
                <a:latin typeface="Times New Roman"/>
                <a:ea typeface="TimesNewRomanPSMT"/>
              </a:rPr>
              <a:t>Примерный ответ:    </a:t>
            </a:r>
            <a:endParaRPr lang="ru-RU" sz="300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322320"/>
          <a:ext cx="6096000" cy="16764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86116" y="357166"/>
            <a:ext cx="34783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/>
                <a:ea typeface="TimesNewRomanPSMT"/>
                <a:cs typeface="Times New Roman"/>
              </a:rPr>
              <a:t>Прочитайте текст. </a:t>
            </a:r>
            <a:endParaRPr lang="ru-RU" sz="30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314" y="1071546"/>
          <a:ext cx="8858280" cy="268224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</a:t>
                      </a:r>
                      <a:r>
                        <a:rPr lang="ru-RU" sz="2200" dirty="0" err="1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Коргалжынский</a:t>
                      </a:r>
                      <a:r>
                        <a:rPr lang="ru-RU" sz="22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заповедник — удивительное место, которое входит в список Всемирного наследия ЮНЕСКО. 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Заповедник </a:t>
                      </a:r>
                      <a:r>
                        <a:rPr lang="ru-RU" sz="22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находится в 130 км на юго-западе от </a:t>
                      </a:r>
                      <a:r>
                        <a:rPr lang="ru-RU" sz="2200" dirty="0" err="1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Нур-Султана</a:t>
                      </a:r>
                      <a:r>
                        <a:rPr lang="ru-RU" sz="22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Его основали в 1968 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году, чтобы сохранить местные виды флоры и фауны, занесенные в Красную книгу Казахстана</a:t>
                      </a:r>
                      <a:r>
                        <a:rPr lang="ru-RU" sz="22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На </a:t>
                      </a:r>
                      <a:r>
                        <a:rPr lang="ru-RU" sz="22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сегодняшний день всего насчитывается 69 видов  растений.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заповеднике зафиксировано 38 видов млекопитающих , 6 видов пресмыкающихся, 2 вида земноводных, 300 видов жуков, 11 видов рыб.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Рисунок 12" descr="Коргалжынский заповедник (Кургальджинский заповедник)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28596" y="3857628"/>
            <a:ext cx="2428875" cy="2571768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Рисунок 13" descr="https://visitkazakhstan.kz/uploads/img/130500785922_tour.jp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357554" y="3857628"/>
            <a:ext cx="2428892" cy="2571768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Рисунок 14" descr="Кургальджинский заповедник"/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6286512" y="3857628"/>
            <a:ext cx="2428892" cy="2571768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3857620" y="285728"/>
            <a:ext cx="19656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 </a:t>
            </a:r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1000108"/>
          <a:ext cx="8501122" cy="82296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b="1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Распределите </a:t>
                      </a:r>
                      <a:r>
                        <a:rPr lang="kk-KZ" sz="2700" b="1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 </a:t>
                      </a: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числительные </a:t>
                      </a:r>
                      <a:endParaRPr lang="kk-KZ" sz="2700" b="1" dirty="0" smtClean="0">
                        <a:solidFill>
                          <a:schemeClr val="tx2"/>
                        </a:solidFill>
                        <a:latin typeface="Times New Roman"/>
                        <a:ea typeface="TimesNewRomanPSM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по </a:t>
                      </a: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составу и заполните таблицу</a:t>
                      </a: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.</a:t>
                      </a:r>
                      <a:endParaRPr lang="ru-RU" sz="27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928661" y="2643182"/>
          <a:ext cx="7500991" cy="1234440"/>
        </p:xfrm>
        <a:graphic>
          <a:graphicData uri="http://schemas.openxmlformats.org/drawingml/2006/table">
            <a:tbl>
              <a:tblPr/>
              <a:tblGrid>
                <a:gridCol w="2499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3333FF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Простое имя числительное</a:t>
                      </a:r>
                      <a:endParaRPr lang="ru-RU" sz="2700" b="1" dirty="0">
                        <a:solidFill>
                          <a:srgbClr val="3333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07" marR="6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3333FF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Составное имя числительное</a:t>
                      </a:r>
                      <a:endParaRPr lang="ru-RU" sz="2700" b="1" dirty="0">
                        <a:solidFill>
                          <a:srgbClr val="3333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07" marR="6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3333FF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Сложное имя числительное</a:t>
                      </a:r>
                      <a:endParaRPr lang="ru-RU" sz="2700" b="1" dirty="0">
                        <a:solidFill>
                          <a:srgbClr val="3333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07" marR="6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700">
                        <a:latin typeface="Times New Roman"/>
                        <a:ea typeface="TimesNewRomanPSMT"/>
                        <a:cs typeface="Times New Roman"/>
                      </a:endParaRPr>
                    </a:p>
                  </a:txBody>
                  <a:tcPr marL="60207" marR="6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700" dirty="0">
                        <a:latin typeface="Times New Roman"/>
                        <a:ea typeface="TimesNewRomanPSMT"/>
                        <a:cs typeface="Times New Roman"/>
                      </a:endParaRPr>
                    </a:p>
                  </a:txBody>
                  <a:tcPr marL="60207" marR="6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700" dirty="0">
                        <a:latin typeface="Times New Roman"/>
                        <a:ea typeface="TimesNewRomanPSMT"/>
                        <a:cs typeface="Times New Roman"/>
                      </a:endParaRPr>
                    </a:p>
                  </a:txBody>
                  <a:tcPr marL="60207" marR="60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t="5208" r="11484" b="87500"/>
          <a:stretch/>
        </p:blipFill>
        <p:spPr bwMode="auto">
          <a:xfrm>
            <a:off x="32" y="142852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785794"/>
          <a:ext cx="8643998" cy="5230368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уроке вы узнаете: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 животных  и растениях, внесенных в Красную книгу  Казахстана.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Вы</a:t>
                      </a: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будете: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-составлять различные типы вопросов по содержанию  текста;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-определять главную, второстепенную и детальную </a:t>
                      </a: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kk-KZ" sz="24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информацию </a:t>
                      </a: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видеоматериала;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-представлять информацию в виде кластера.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Вы сможете: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-использовать информацию, содержащуюся в тексте,  для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подтверждения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точки  зрения;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понимать 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значение новых слов, терминов  по тематике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раздела;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 распределять сложные числительные по составу.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928662" y="1643050"/>
          <a:ext cx="7286676" cy="1707642"/>
        </p:xfrm>
        <a:graphic>
          <a:graphicData uri="http://schemas.openxmlformats.org/drawingml/2006/table">
            <a:tbl>
              <a:tblPr/>
              <a:tblGrid>
                <a:gridCol w="7286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Дескрипторы</a:t>
                      </a:r>
                      <a:r>
                        <a:rPr lang="kk-KZ" sz="27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-читает 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текст;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-распределяет имена числительные;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-заполняет таблицу.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Picture 2" descr="Сова сидит на книгах. — стоковое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000504"/>
            <a:ext cx="2922589" cy="2216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142844" y="928670"/>
            <a:ext cx="330276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700" b="1" dirty="0" smtClean="0">
                <a:solidFill>
                  <a:schemeClr val="tx2"/>
                </a:solidFill>
                <a:latin typeface="Times New Roman"/>
                <a:ea typeface="TimesNewRomanPSMT"/>
                <a:cs typeface="Times New Roman"/>
              </a:rPr>
              <a:t>Правильный ответ:</a:t>
            </a:r>
            <a:endParaRPr lang="ru-RU" sz="2700" b="1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19" y="1714488"/>
          <a:ext cx="8572560" cy="4114800"/>
        </p:xfrm>
        <a:graphic>
          <a:graphicData uri="http://schemas.openxmlformats.org/drawingml/2006/table">
            <a:tbl>
              <a:tblPr/>
              <a:tblGrid>
                <a:gridCol w="2856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3333FF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Простое имя числительное </a:t>
                      </a:r>
                      <a:endParaRPr lang="ru-RU" sz="2700" b="1" dirty="0">
                        <a:solidFill>
                          <a:srgbClr val="3333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3333FF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Составное имя числительное </a:t>
                      </a:r>
                      <a:endParaRPr lang="ru-RU" sz="2700" b="1" dirty="0">
                        <a:solidFill>
                          <a:srgbClr val="3333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3333FF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Сложное имя числительное </a:t>
                      </a:r>
                      <a:endParaRPr lang="ru-RU" sz="2700" b="1" dirty="0">
                        <a:solidFill>
                          <a:srgbClr val="3333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Два, шесть </a:t>
                      </a:r>
                      <a:endParaRPr lang="ru-RU" sz="27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Триста, одиннадцать</a:t>
                      </a:r>
                      <a:endParaRPr lang="ru-RU" sz="27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Одна тысяча девятьсот шестьдесят восемь, шестьдесят девять,тридцать восемь, сто </a:t>
                      </a:r>
                      <a:r>
                        <a:rPr lang="kk-KZ" sz="270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тридцать.</a:t>
                      </a:r>
                      <a:endParaRPr lang="ru-RU" sz="27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24000" y="3306318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857620" y="285728"/>
            <a:ext cx="1967590" cy="5896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000" b="1" i="1" dirty="0" smtClean="0">
                <a:solidFill>
                  <a:schemeClr val="bg1"/>
                </a:solidFill>
                <a:latin typeface="Times New Roman"/>
                <a:ea typeface="SimSun"/>
                <a:cs typeface="Times New Roman"/>
              </a:rPr>
              <a:t>Рефлексия</a:t>
            </a:r>
            <a:endParaRPr lang="ru-RU" sz="3000" b="1" i="1" dirty="0">
              <a:solidFill>
                <a:schemeClr val="bg1"/>
              </a:solidFill>
              <a:ea typeface="SimSun"/>
              <a:cs typeface="Times New Roman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929058" y="1857364"/>
          <a:ext cx="4857784" cy="3505200"/>
        </p:xfrm>
        <a:graphic>
          <a:graphicData uri="http://schemas.openxmlformats.org/drawingml/2006/table">
            <a:tbl>
              <a:tblPr/>
              <a:tblGrid>
                <a:gridCol w="485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Я узнал...</a:t>
                      </a:r>
                      <a:endParaRPr lang="ru-RU" sz="40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Я научился...</a:t>
                      </a:r>
                      <a:endParaRPr lang="ru-RU" sz="40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Я затруднялся</a:t>
                      </a:r>
                      <a:r>
                        <a:rPr lang="kk-KZ" sz="4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Мне понравилось...</a:t>
                      </a:r>
                      <a:r>
                        <a:rPr kumimoji="0" lang="ru-RU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9939" name="Picture 3" descr="https://im0-tub-kz.yandex.net/i?id=61350562fe3bc00756effc5a1f325817&amp;n=13"/>
          <p:cNvPicPr>
            <a:picLocks noChangeAspect="1" noChangeArrowheads="1"/>
          </p:cNvPicPr>
          <p:nvPr/>
        </p:nvPicPr>
        <p:blipFill>
          <a:blip r:embed="rId3" cstate="print"/>
          <a:srcRect l="5844" r="4545"/>
          <a:stretch>
            <a:fillRect/>
          </a:stretch>
        </p:blipFill>
        <p:spPr bwMode="auto">
          <a:xfrm>
            <a:off x="357158" y="3238519"/>
            <a:ext cx="3286148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24000" y="3306318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1071546"/>
          <a:ext cx="8429684" cy="5753862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Ребята, наш урок подошел к концу.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уроке вы узнали: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животных  и растениях, внесенных в Красную книгу 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Казахстана;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нашли </a:t>
                      </a: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главную, второстепенную и детальную информацию </a:t>
                      </a: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видеоматериала;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соста</a:t>
                      </a: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ви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ли различные типы вопросов по содержанию  текста;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-представляли  информацию в виде кластера.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Вы смогли: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-использовать информацию, содержащуюся в тексте,  для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подтверждения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точки  зрения;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-понимать 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значение новых слов, терминов  по тематике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раздела;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-распределять 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сложные числительные по составу.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3240" marR="9324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1"/>
            <a:ext cx="9144000" cy="6597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24000" y="3306318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571604" y="928670"/>
            <a:ext cx="5715040" cy="3456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Берегите Землю! Берегите 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Жаворонка в голубом зените,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Бабочку на листьях повилики,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На тропинках солнечные блики,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Ястреба, парящего над полем,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Ясный месяц над речным покоем,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Ласточку, мелькающую в жите.</a:t>
            </a:r>
          </a:p>
          <a:p>
            <a:pPr algn="ctr">
              <a:lnSpc>
                <a:spcPct val="115000"/>
              </a:lnSpc>
            </a:pPr>
            <a:r>
              <a:rPr lang="ru-RU" sz="24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Берегите Землю!  Берегите</a:t>
            </a:r>
            <a:r>
              <a:rPr lang="ru-RU" sz="2200" b="1" i="1" dirty="0" smtClean="0">
                <a:solidFill>
                  <a:srgbClr val="3333FF"/>
                </a:solidFill>
                <a:latin typeface="Times New Roman" pitchFamily="18" charset="0"/>
                <a:ea typeface="SimSun"/>
                <a:cs typeface="Times New Roman" pitchFamily="18" charset="0"/>
              </a:rPr>
              <a:t>…</a:t>
            </a:r>
            <a:endParaRPr lang="ru-RU" sz="2200" b="1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4314" y="357166"/>
            <a:ext cx="81439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мне бы хотелось закончить словами М.Дудина:</a:t>
            </a:r>
            <a:endParaRPr lang="ru-RU" sz="2700" b="1" dirty="0">
              <a:solidFill>
                <a:schemeClr val="bg1"/>
              </a:solidFill>
            </a:endParaRPr>
          </a:p>
        </p:txBody>
      </p:sp>
      <p:pic>
        <p:nvPicPr>
          <p:cNvPr id="41986" name="Picture 2" descr="https://im0-tub-kz.yandex.net/i?id=ed4a9b0ae1307870ad2968f9aeae1343&amp;n=13"/>
          <p:cNvPicPr>
            <a:picLocks noChangeAspect="1" noChangeArrowheads="1"/>
          </p:cNvPicPr>
          <p:nvPr/>
        </p:nvPicPr>
        <p:blipFill>
          <a:blip r:embed="rId3" cstate="print"/>
          <a:srcRect l="9973" r="2260"/>
          <a:stretch>
            <a:fillRect/>
          </a:stretch>
        </p:blipFill>
        <p:spPr bwMode="auto">
          <a:xfrm>
            <a:off x="3131840" y="4500546"/>
            <a:ext cx="3143272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21433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142852"/>
            <a:ext cx="52657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задание:</a:t>
            </a:r>
            <a:endParaRPr lang="ru-RU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071678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Написать эссе </a:t>
            </a:r>
          </a:p>
          <a:p>
            <a:r>
              <a:rPr lang="kk-KZ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«Почему возникла Красная книга».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4293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76" y="1000108"/>
          <a:ext cx="8858280" cy="288036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Мне хотелось бы начать урок словами  М Пришвина</a:t>
                      </a:r>
                      <a:r>
                        <a:rPr lang="ru-RU" sz="2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7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«</a:t>
                      </a:r>
                      <a:r>
                        <a:rPr lang="ru-RU" sz="27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 хозяева нашей природы, а она для нас кладовая солнца с великими сокровищами жизни. Рыбе - вода, птице -воздух, зверю- степь, горы. А человеку нужна </a:t>
                      </a:r>
                      <a:r>
                        <a:rPr lang="ru-RU" sz="27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Родина,</a:t>
                      </a:r>
                      <a:r>
                        <a:rPr lang="ru-RU" sz="2700" baseline="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700" dirty="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ru-RU" sz="2700" dirty="0">
                          <a:solidFill>
                            <a:srgbClr val="1F497D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охранять природу –  значит охранять Родину».</a:t>
                      </a:r>
                      <a:endParaRPr lang="ru-RU" sz="2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k-KZ" sz="2700" b="1" dirty="0" smtClean="0">
                        <a:solidFill>
                          <a:srgbClr val="21212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286000" y="5085184"/>
            <a:ext cx="4572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700" b="1" dirty="0" smtClean="0">
                <a:solidFill>
                  <a:srgbClr val="21212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Просмотр видеоматериала: </a:t>
            </a:r>
            <a:endParaRPr lang="ru-RU" sz="27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 cstate="print"/>
          <a:srcRect l="11757" r="11484"/>
          <a:stretch/>
        </p:blipFill>
        <p:spPr bwMode="auto">
          <a:xfrm>
            <a:off x="0" y="0"/>
            <a:ext cx="9144000" cy="64293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76" y="1000108"/>
          <a:ext cx="8858280" cy="41148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 b="1" dirty="0" smtClean="0">
                        <a:solidFill>
                          <a:srgbClr val="21212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286000" y="3786190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endParaRPr lang="ru-RU" sz="27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9" name="Видеоролик _Заповедники Казахстана_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66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7141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3945065" y="71414"/>
            <a:ext cx="20233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/>
                <a:ea typeface="TimesNewRomanPSMT"/>
                <a:cs typeface="Times New Roman"/>
              </a:rPr>
              <a:t>Задание  </a:t>
            </a:r>
            <a:r>
              <a:rPr lang="kk-KZ" sz="3000" b="1" dirty="0" smtClean="0">
                <a:solidFill>
                  <a:schemeClr val="bg1"/>
                </a:solidFill>
                <a:latin typeface="Times New Roman"/>
                <a:ea typeface="TimesNewRomanPSMT"/>
                <a:cs typeface="Times New Roman"/>
              </a:rPr>
              <a:t>1</a:t>
            </a:r>
            <a:r>
              <a:rPr lang="kk-KZ" b="1" dirty="0" smtClean="0">
                <a:solidFill>
                  <a:schemeClr val="bg1"/>
                </a:solidFill>
                <a:latin typeface="Times New Roman"/>
                <a:ea typeface="TimesNewRomanPSMT"/>
                <a:cs typeface="Times New Roman"/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1513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3333FF"/>
                </a:solidFill>
                <a:latin typeface="Times New Roman"/>
                <a:ea typeface="TimesNewRomanPSMT"/>
                <a:cs typeface="Times New Roman"/>
              </a:rPr>
              <a:t>.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42910" y="714356"/>
          <a:ext cx="7858180" cy="822960"/>
        </p:xfrm>
        <a:graphic>
          <a:graphicData uri="http://schemas.openxmlformats.org/drawingml/2006/table">
            <a:tbl>
              <a:tblPr/>
              <a:tblGrid>
                <a:gridCol w="785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0" u="none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Разграничьте </a:t>
                      </a:r>
                      <a:r>
                        <a:rPr lang="kk-KZ" sz="2700" b="0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главную, второстепенную </a:t>
                      </a:r>
                      <a:endParaRPr lang="kk-KZ" sz="2700" b="0" u="none" dirty="0" smtClean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0" u="none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kk-KZ" sz="2700" b="0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детальную информацию по видеоматериалу</a:t>
                      </a:r>
                      <a:endParaRPr lang="ru-RU" sz="2700" b="0" u="none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00035" y="3148417"/>
          <a:ext cx="7929616" cy="1234440"/>
        </p:xfrm>
        <a:graphic>
          <a:graphicData uri="http://schemas.openxmlformats.org/drawingml/2006/table">
            <a:tbl>
              <a:tblPr/>
              <a:tblGrid>
                <a:gridCol w="2642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Главная информация</a:t>
                      </a:r>
                      <a:endParaRPr lang="ru-RU" sz="27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Второстепенная информация</a:t>
                      </a:r>
                      <a:endParaRPr lang="ru-RU" sz="27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Детальная информация </a:t>
                      </a:r>
                      <a:endParaRPr lang="ru-RU" sz="27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 u="none" strike="noStrike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 u="none" strike="noStrike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270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142852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1571612"/>
          <a:ext cx="8001056" cy="2057400"/>
        </p:xfrm>
        <a:graphic>
          <a:graphicData uri="http://schemas.openxmlformats.org/drawingml/2006/table">
            <a:tbl>
              <a:tblPr/>
              <a:tblGrid>
                <a:gridCol w="800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b="1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Дескрипторы</a:t>
                      </a:r>
                      <a:r>
                        <a:rPr lang="kk-KZ" sz="2700" b="1" u="none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-определяет главную информацию;</a:t>
                      </a:r>
                      <a:endParaRPr lang="ru-RU" sz="2700" u="none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-выделяет второстепенную информацию;</a:t>
                      </a:r>
                      <a:endParaRPr lang="ru-RU" sz="2700" u="none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-записывает детальную информацию;</a:t>
                      </a:r>
                      <a:endParaRPr lang="ru-RU" sz="2700" u="none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700" u="none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-заполняет таблицу.</a:t>
                      </a:r>
                      <a:endParaRPr lang="ru-RU" sz="2700" u="none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386" name="Picture 2" descr="Сова сидит на книгах. — стоковое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286256"/>
            <a:ext cx="2922589" cy="2216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39" r="11484" b="85908"/>
          <a:stretch/>
        </p:blipFill>
        <p:spPr bwMode="auto">
          <a:xfrm>
            <a:off x="0" y="0"/>
            <a:ext cx="91440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24000" y="3322320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928926" y="71414"/>
            <a:ext cx="357315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3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Примерный ответ: </a:t>
            </a:r>
            <a:endParaRPr lang="ru-RU" sz="300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57158" y="1285860"/>
          <a:ext cx="8429685" cy="3291840"/>
        </p:xfrm>
        <a:graphic>
          <a:graphicData uri="http://schemas.openxmlformats.org/drawingml/2006/table">
            <a:tbl>
              <a:tblPr/>
              <a:tblGrid>
                <a:gridCol w="2809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0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Главная информация</a:t>
                      </a:r>
                      <a:endParaRPr lang="ru-RU" sz="2700" b="1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Второстепенная информация</a:t>
                      </a:r>
                      <a:endParaRPr lang="ru-RU" sz="2700" b="1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700" b="1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Детальная информация </a:t>
                      </a:r>
                      <a:endParaRPr lang="ru-RU" sz="2700" b="1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Заповедники Казахстана </a:t>
                      </a:r>
                      <a:endParaRPr lang="kk-KZ" sz="2700" u="none" strike="noStrike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u="none" strike="noStrike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вся информация о заповедниках, </a:t>
                      </a:r>
                      <a:endParaRPr lang="kk-KZ" sz="2700" u="none" strike="noStrike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u="none" strike="noStrike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</a:t>
                      </a: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целях создания заповедников)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 </a:t>
                      </a:r>
                      <a:r>
                        <a:rPr lang="kk-KZ" sz="2700" u="none" strike="noStrike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заповедника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Разновидности флоры и фауны </a:t>
                      </a:r>
                      <a:r>
                        <a:rPr lang="kk-KZ" sz="2700" u="none" strike="noStrike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kk-KZ" sz="2700" u="none" strike="noStrike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заповеднике </a:t>
                      </a:r>
                      <a:r>
                        <a:rPr lang="kk-KZ" sz="2700" u="none" strike="noStrike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(животные, птицы, растения)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125" marR="60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285720" y="692696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</a:t>
            </a:r>
            <a:r>
              <a:rPr lang="kk-KZ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Ребята, вы узнали о заповедниках Казахстана, узнали о богатой флоре и фауне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 </a:t>
            </a:r>
            <a:r>
              <a:rPr lang="kk-KZ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Теперь, опираясь на полученные знания, предлагаю составить кластер “Заповедники Казахстана”.</a:t>
            </a:r>
            <a:endParaRPr lang="ru-RU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99567" y="-71462"/>
            <a:ext cx="19656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 2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28596" y="2276872"/>
          <a:ext cx="8572560" cy="504056"/>
        </p:xfrm>
        <a:graphic>
          <a:graphicData uri="http://schemas.openxmlformats.org/drawingml/2006/table">
            <a:tbl>
              <a:tblPr/>
              <a:tblGrid>
                <a:gridCol w="857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Составьте кластер к </a:t>
                      </a: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теме </a:t>
                      </a: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«Заповедники Казахстана»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37" name="AutoShape 1"/>
          <p:cNvSpPr>
            <a:spLocks noChangeArrowheads="1"/>
          </p:cNvSpPr>
          <p:nvPr/>
        </p:nvSpPr>
        <p:spPr bwMode="auto">
          <a:xfrm>
            <a:off x="3071802" y="3933056"/>
            <a:ext cx="2714644" cy="86409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Заповедники Казахстана</a:t>
            </a:r>
          </a:p>
        </p:txBody>
      </p:sp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3707904" y="2924944"/>
            <a:ext cx="1362075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1043608" y="3933056"/>
            <a:ext cx="1362075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043608" y="4509120"/>
            <a:ext cx="1362075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3707904" y="5661248"/>
            <a:ext cx="1362075" cy="3333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372200" y="3933056"/>
            <a:ext cx="1362075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6372200" y="4509120"/>
            <a:ext cx="1362075" cy="3333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4104353" y="3608615"/>
            <a:ext cx="50404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143026" y="522612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868144" y="42210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796136" y="465313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10800000">
            <a:off x="2627784" y="407707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10800000">
            <a:off x="2627784" y="465313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2214554"/>
          <a:ext cx="8072494" cy="1234440"/>
        </p:xfrm>
        <a:graphic>
          <a:graphicData uri="http://schemas.openxmlformats.org/drawingml/2006/table">
            <a:tbl>
              <a:tblPr/>
              <a:tblGrid>
                <a:gridCol w="8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Дескрипторы: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- слушает информацию о заповедниках Казахстана;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- составляет кластер.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2" descr="Сова сидит на книгах. — стоковое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4071942"/>
            <a:ext cx="2922589" cy="2216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861</Words>
  <Application>Microsoft Office PowerPoint</Application>
  <PresentationFormat>Экран (4:3)</PresentationFormat>
  <Paragraphs>178</Paragraphs>
  <Slides>25</Slides>
  <Notes>5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SimSun</vt:lpstr>
      <vt:lpstr>Arial</vt:lpstr>
      <vt:lpstr>Calibri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177</cp:revision>
  <dcterms:created xsi:type="dcterms:W3CDTF">2020-07-18T05:19:20Z</dcterms:created>
  <dcterms:modified xsi:type="dcterms:W3CDTF">2024-12-11T16:54:40Z</dcterms:modified>
</cp:coreProperties>
</file>