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72" r:id="rId4"/>
    <p:sldId id="301" r:id="rId5"/>
    <p:sldId id="312" r:id="rId6"/>
    <p:sldId id="326" r:id="rId7"/>
    <p:sldId id="307" r:id="rId8"/>
    <p:sldId id="323" r:id="rId9"/>
    <p:sldId id="322" r:id="rId10"/>
    <p:sldId id="310" r:id="rId11"/>
    <p:sldId id="303" r:id="rId12"/>
    <p:sldId id="304" r:id="rId13"/>
    <p:sldId id="311" r:id="rId14"/>
    <p:sldId id="313" r:id="rId15"/>
    <p:sldId id="276" r:id="rId16"/>
    <p:sldId id="325" r:id="rId17"/>
    <p:sldId id="314" r:id="rId18"/>
    <p:sldId id="315" r:id="rId19"/>
    <p:sldId id="316" r:id="rId20"/>
    <p:sldId id="327" r:id="rId21"/>
    <p:sldId id="328" r:id="rId22"/>
    <p:sldId id="26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360905"/>
            <a:ext cx="7711857" cy="285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Русский язык и литература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 класс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Раздел: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Мир живой природы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О.Сулейменов «Волчата». 2 урок.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6072206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614364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928670"/>
          <a:ext cx="8786842" cy="5261864"/>
        </p:xfrm>
        <a:graphic>
          <a:graphicData uri="http://schemas.openxmlformats.org/drawingml/2006/table">
            <a:tbl>
              <a:tblPr/>
              <a:tblGrid>
                <a:gridCol w="8786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Примерны</a:t>
                      </a: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 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</a:t>
                      </a: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ы:</a:t>
                      </a:r>
                      <a:endParaRPr lang="ru-RU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Вступление</a:t>
                      </a:r>
                      <a:r>
                        <a:rPr lang="ru-RU" sz="24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r>
                        <a:rPr lang="ru-RU" sz="2400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Какой-то человек долго-долго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идет по степи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неизвестно зачем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Он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приближается к волчьему логову.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Развитие действия:</a:t>
                      </a:r>
                      <a:r>
                        <a:rPr lang="ru-RU" sz="2400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Ему открывается страшная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картина.</a:t>
                      </a:r>
                      <a:r>
                        <a:rPr lang="ru-RU" sz="24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Описание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убитой волчицы и ее детенышей - сирот.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Кульминация:</a:t>
                      </a:r>
                      <a:r>
                        <a:rPr lang="kk-K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Поэт искусно закольцовывает историю, в начале и в конце показывая человека, идущего по степи.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Развязка:</a:t>
                      </a: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Человек, свидетель трагедии, оказывается волчатником, но несчастных сирот не убивает.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Волчатник уходит своей дорогой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неизвестно куда и неизвестно зачем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00034" y="1285860"/>
          <a:ext cx="7715304" cy="2874010"/>
        </p:xfrm>
        <a:graphic>
          <a:graphicData uri="http://schemas.openxmlformats.org/drawingml/2006/table">
            <a:tbl>
              <a:tblPr/>
              <a:tblGrid>
                <a:gridCol w="7715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Дескрипторы: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вступление;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развитие основного действия;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кульминацию;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развязку.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" name="Picture 2" descr="https://cdn.clipart.email/cdc1fce598bcab0da829a87f2f40d3d3_stack-of-books-vector-clip-art-book-clipart-transparent-_860-556.png"/>
          <p:cNvPicPr>
            <a:picLocks noChangeAspect="1" noChangeArrowheads="1"/>
          </p:cNvPicPr>
          <p:nvPr/>
        </p:nvPicPr>
        <p:blipFill>
          <a:blip r:embed="rId3"/>
          <a:srcRect l="14825" t="6745" r="15407" b="8273"/>
          <a:stretch>
            <a:fillRect/>
          </a:stretch>
        </p:blipFill>
        <p:spPr bwMode="auto">
          <a:xfrm>
            <a:off x="6858016" y="4500570"/>
            <a:ext cx="1643074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3857620" y="17482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4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785794"/>
          <a:ext cx="8572560" cy="701040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Выпишите из текста художественно </a:t>
                      </a:r>
                      <a:r>
                        <a:rPr lang="kk-KZ" sz="2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изобразительные средства, которые использовал автор в стихотворении.</a:t>
                      </a:r>
                      <a:endParaRPr lang="ru-RU" sz="2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57158" y="1500174"/>
          <a:ext cx="8501122" cy="4714908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149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Вспомните!</a:t>
                      </a:r>
                      <a:endParaRPr lang="ru-RU" sz="2400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i="0" u="sng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Эпитет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kk-KZ" sz="2200" b="1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kk-KZ" sz="2200" b="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это образное определение(чаще</a:t>
                      </a:r>
                      <a:r>
                        <a:rPr lang="kk-KZ" sz="2200" b="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200" b="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 прилагательное</a:t>
                      </a:r>
                      <a:r>
                        <a:rPr lang="ru-RU" sz="2200" b="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), слово, употреблённое в </a:t>
                      </a:r>
                      <a:r>
                        <a:rPr lang="ru-RU" sz="2200" b="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переносном значении</a:t>
                      </a:r>
                      <a:r>
                        <a:rPr lang="ru-RU" sz="2200" b="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 </a:t>
                      </a:r>
                      <a:endParaRPr lang="ru-RU" sz="2200" b="0" i="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u="sng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Сравнение</a:t>
                      </a:r>
                      <a:r>
                        <a:rPr lang="ru-RU" sz="22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22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это уподобление одного предмета или явления другому, которое подчеркивает их общий признак. Этот </a:t>
                      </a:r>
                      <a:r>
                        <a:rPr lang="ru-RU" sz="22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 основан на сопоставлении двух предметов или состояний. </a:t>
                      </a:r>
                      <a:endParaRPr lang="ru-RU" sz="22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u="sng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Метафора</a:t>
                      </a:r>
                      <a:r>
                        <a:rPr lang="ru-RU" sz="22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22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2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это  скрытое сравнение </a:t>
                      </a:r>
                      <a:r>
                        <a:rPr lang="ru-RU" sz="22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построенное</a:t>
                      </a:r>
                      <a:r>
                        <a:rPr lang="ru-RU" sz="22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насходстве</a:t>
                      </a:r>
                      <a:r>
                        <a:rPr lang="ru-RU" sz="22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    </a:t>
                      </a:r>
                      <a:r>
                        <a:rPr lang="ru-RU" sz="22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Отличается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 тем, что уподобление в ней не показано явно и не выражено с помощью союзов  </a:t>
                      </a:r>
                      <a:r>
                        <a:rPr lang="ru-RU" sz="2200" u="none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«как</a:t>
                      </a:r>
                      <a:r>
                        <a:rPr lang="ru-RU" sz="2200" u="none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», 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2200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будто», «словно». </a:t>
                      </a:r>
                      <a:r>
                        <a:rPr lang="ru-RU" sz="22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Например:</a:t>
                      </a:r>
                      <a:r>
                        <a:rPr lang="ru-RU" sz="2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«горит» костёр </a:t>
                      </a:r>
                      <a:r>
                        <a:rPr lang="ru-RU" sz="220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рябины красной (Есенин)  и рябина красна, как костер</a:t>
                      </a:r>
                      <a:r>
                        <a:rPr lang="ru-RU" sz="22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200" i="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24000" y="1933262"/>
          <a:ext cx="6096000" cy="210312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Эпитеты </a:t>
                      </a:r>
                      <a:r>
                        <a:rPr lang="ru-RU" sz="4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 </a:t>
                      </a:r>
                      <a:r>
                        <a:rPr lang="ru-RU" sz="40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... </a:t>
                      </a:r>
                      <a:r>
                        <a:rPr lang="ru-RU" sz="4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4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</a:t>
                      </a:r>
                      <a:r>
                        <a:rPr lang="ru-RU" sz="4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Сравнение </a:t>
                      </a:r>
                      <a:r>
                        <a:rPr lang="ru-RU" sz="40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 </a:t>
                      </a:r>
                      <a:r>
                        <a:rPr lang="ru-RU" sz="4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 .</a:t>
                      </a:r>
                      <a:r>
                        <a:rPr lang="ru-RU" sz="4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</a:t>
                      </a:r>
                      <a:r>
                        <a:rPr lang="ru-RU" sz="4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Метафоры </a:t>
                      </a:r>
                      <a:r>
                        <a:rPr lang="ru-RU" sz="40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 ….</a:t>
                      </a:r>
                      <a:endParaRPr lang="ru-RU" sz="40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857232"/>
            <a:ext cx="700159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3322320"/>
          <a:ext cx="6096000" cy="16764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28596" y="1217308"/>
          <a:ext cx="8358246" cy="4069080"/>
        </p:xfrm>
        <a:graphic>
          <a:graphicData uri="http://schemas.openxmlformats.org/drawingml/2006/table">
            <a:tbl>
              <a:tblPr/>
              <a:tblGrid>
                <a:gridCol w="8358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Правильны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ответ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Эпитеты</a:t>
                      </a: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–“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перехваченное горло”, “густая кровь”, “слепые волчата”, “большая неподатливая мать”, “голодные волчата”, “густая холодеющая кровь”.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7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Сравнение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“кровь, словно грязь”.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7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Метафоры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–“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кровь плыла”, “с глотками в них входила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жажда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мести”, “властно пахнет укроп”.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857620" y="303234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5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785786" y="928670"/>
          <a:ext cx="8001056" cy="473202"/>
        </p:xfrm>
        <a:graphic>
          <a:graphicData uri="http://schemas.openxmlformats.org/drawingml/2006/table">
            <a:tbl>
              <a:tblPr/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Составьте цитатный план стихотворения.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428596" y="2199333"/>
          <a:ext cx="8001056" cy="2839212"/>
        </p:xfrm>
        <a:graphic>
          <a:graphicData uri="http://schemas.openxmlformats.org/drawingml/2006/table">
            <a:tbl>
              <a:tblPr/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Цитата-это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точная дословная выдержка из какого-либо текста. Цитаты могут быть в виде слов, словосочетаний, предложений, фрагментов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текста.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Цитатный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план отличается от обычного плана тем, что в него входят фразы, употребленные писателем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в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произведение.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28596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8596" y="1571612"/>
          <a:ext cx="8001056" cy="2273808"/>
        </p:xfrm>
        <a:graphic>
          <a:graphicData uri="http://schemas.openxmlformats.org/drawingml/2006/table">
            <a:tbl>
              <a:tblPr/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Дескрипторы: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читает стихотворение;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-составляет цитатный план произведения;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-план соответствует содержанию.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2" descr="https://cdn.clipart.email/cdc1fce598bcab0da829a87f2f40d3d3_stack-of-books-vector-clip-art-book-clipart-transparent-_860-556.png"/>
          <p:cNvPicPr>
            <a:picLocks noChangeAspect="1" noChangeArrowheads="1"/>
          </p:cNvPicPr>
          <p:nvPr/>
        </p:nvPicPr>
        <p:blipFill>
          <a:blip r:embed="rId3"/>
          <a:srcRect l="14825" t="6745" r="15407" b="8273"/>
          <a:stretch>
            <a:fillRect/>
          </a:stretch>
        </p:blipFill>
        <p:spPr bwMode="auto">
          <a:xfrm>
            <a:off x="6858016" y="4500570"/>
            <a:ext cx="1643074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0034" y="1428736"/>
          <a:ext cx="7929618" cy="3421634"/>
        </p:xfrm>
        <a:graphic>
          <a:graphicData uri="http://schemas.openxmlformats.org/drawingml/2006/table">
            <a:tbl>
              <a:tblPr/>
              <a:tblGrid>
                <a:gridCol w="7929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Примерные ответы: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Шел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человек.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густой лощине он увидел волка.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горла перехваченного плыла толчками кровь.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И вместе с ней вливалась жажда мести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kk-KZ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5. И человек пошел своей дорогой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2632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Прямоугольник 12"/>
          <p:cNvSpPr/>
          <p:nvPr/>
        </p:nvSpPr>
        <p:spPr>
          <a:xfrm>
            <a:off x="3571868" y="285728"/>
            <a:ext cx="2063770" cy="580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000" b="1" i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Рефлексия </a:t>
            </a:r>
            <a:endParaRPr lang="ru-RU" sz="3000" b="1" i="1" dirty="0">
              <a:solidFill>
                <a:schemeClr val="bg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85786" y="2357430"/>
          <a:ext cx="7429552" cy="1178560"/>
        </p:xfrm>
        <a:graphic>
          <a:graphicData uri="http://schemas.openxmlformats.org/drawingml/2006/table">
            <a:tbl>
              <a:tblPr/>
              <a:tblGrid>
                <a:gridCol w="7429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Закончи предложение</a:t>
                      </a:r>
                      <a:endParaRPr lang="ru-RU" sz="3000" i="1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000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Протянуть руку природе – это…….</a:t>
                      </a:r>
                      <a:endParaRPr lang="ru-RU" sz="3000" i="1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1807788"/>
          <a:ext cx="8572560" cy="2444750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Примерный ответ</a:t>
                      </a:r>
                      <a:r>
                        <a:rPr lang="kk-KZ" sz="2400" b="1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3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Каждый из нас должен задуматься о будущем окружающей нас природы, беречь ее и протянуть ей руку помощи.</a:t>
                      </a:r>
                      <a:r>
                        <a:rPr kumimoji="0" lang="ru-RU" sz="3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785794"/>
          <a:ext cx="8568000" cy="5292000"/>
        </p:xfrm>
        <a:graphic>
          <a:graphicData uri="http://schemas.openxmlformats.org/drawingml/2006/table">
            <a:tbl>
              <a:tblPr/>
              <a:tblGrid>
                <a:gridCol w="85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 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узнаете:</a:t>
                      </a:r>
                      <a:r>
                        <a:rPr lang="ru-RU" sz="27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Природа-это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земля, вода, растения, животные и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человек.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 </a:t>
                      </a: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сможете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27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-понимать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содержание прозаических произведений и ключевые моменты развития сюжета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-читать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и анализировать стихотворение О.Сулейменова «Волчата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»;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                                                                                            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составить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цитатный план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-писать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эссе по предложенной проблеме, выражая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своё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согласие/несогласие с мнением автора.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76" y="1071546"/>
          <a:ext cx="8858280" cy="4385818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Ребята, наш урок подошел к концу. 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 </a:t>
                      </a: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узнали</a:t>
                      </a:r>
                      <a:r>
                        <a:rPr lang="kk-KZ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27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-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природа - это земля, вода, растения,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животные и </a:t>
                      </a:r>
                      <a:r>
                        <a:rPr lang="kk-KZ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человек;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-научились анализировать стихотворение О.Сулейменова «Волчата»;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-использовать информацию, содержащуюся в тексте,                                              </a:t>
                      </a:r>
                      <a:r>
                        <a:rPr lang="kk-KZ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подтверждения точки зрения;</a:t>
                      </a:r>
                      <a:r>
                        <a:rPr lang="ru-RU" sz="27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-составляли цитатный план.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2103128"/>
          <a:ext cx="8715436" cy="2468880"/>
        </p:xfrm>
        <a:graphic>
          <a:graphicData uri="http://schemas.openxmlformats.org/drawingml/2006/table">
            <a:tbl>
              <a:tblPr/>
              <a:tblGrid>
                <a:gridCol w="8715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750"/>
                        </a:spcAft>
                      </a:pPr>
                      <a:r>
                        <a:rPr lang="ru-RU" sz="2700" i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Известный </a:t>
                      </a:r>
                      <a:r>
                        <a:rPr lang="ru-RU" sz="27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казахстанский писатель Максим Зверев утверждал; «Настало время, когда никто из писателей не должен оставаться в стороне от важнейшей темы века, на глазах меняется облик нашей планеты. Но потомки не простят нам, если мы не протянем руку природе. Ведь теперь природа просит милости у нас».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28794" y="142852"/>
            <a:ext cx="526573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задание:</a:t>
            </a:r>
            <a:endParaRPr lang="ru-RU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57290" y="714356"/>
            <a:ext cx="6315447" cy="5398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700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Н</a:t>
            </a:r>
            <a:r>
              <a:rPr lang="ru-RU" sz="2700" b="1" dirty="0" err="1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апишите</a:t>
            </a:r>
            <a:r>
              <a:rPr lang="ru-RU" sz="2700" b="1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 эссе  выбирая одну из тем</a:t>
            </a:r>
            <a:r>
              <a:rPr lang="kk-KZ" sz="2700" b="1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:  </a:t>
            </a:r>
            <a:endParaRPr lang="ru-RU" sz="27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57158" y="1282319"/>
          <a:ext cx="8501121" cy="5025390"/>
        </p:xfrm>
        <a:graphic>
          <a:graphicData uri="http://schemas.openxmlformats.org/drawingml/2006/table">
            <a:tbl>
              <a:tblPr/>
              <a:tblGrid>
                <a:gridCol w="8501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4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1.Эссе от имени </a:t>
                      </a:r>
                      <a:r>
                        <a:rPr lang="kk-KZ" sz="2000" b="1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волчат.</a:t>
                      </a:r>
                      <a:r>
                        <a:rPr lang="ru-RU" sz="2000" b="1" baseline="0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                                                    </a:t>
                      </a:r>
                      <a:r>
                        <a:rPr lang="kk-KZ" sz="2000" b="1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2.Эссе </a:t>
                      </a:r>
                      <a:r>
                        <a:rPr lang="kk-KZ" sz="2000" b="1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имени </a:t>
                      </a:r>
                      <a:r>
                        <a:rPr lang="kk-KZ" sz="2000" b="1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людей.</a:t>
                      </a:r>
                      <a:r>
                        <a:rPr lang="ru-RU" sz="2000" b="1" baseline="0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                                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ссе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(с фр.попытка, </a:t>
                      </a:r>
                      <a:r>
                        <a:rPr lang="ru-RU" sz="1600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проба,очерк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– это своеобразны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й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«поток информации», показывающий вашу индивидуальность, ваш способ самовыражения. Эссе пишется в свободной форме, при этом не требуется четкой структуры (нет глав, введения, заключения и </a:t>
                      </a:r>
                      <a:r>
                        <a:rPr lang="ru-RU" sz="1600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т.д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endParaRPr lang="ru-RU" sz="16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Ваши действия при написании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эссе: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                             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Выберите тему, на которую будете писать эссе. 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 самом начале сформулируйте идею повествования, свое отношение к теме. Подумайте над «скелетом» своей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работы.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                                                                                          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Развивая далее идею, постарайтесь следовать определенной логике, аргументировать свои доводы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Используйте факты, примеры из жизни, которые будут подтверждать вашу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позицию.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Заканчиваете эссе предложением – заключением, которое логически подытожит ранее сказанное, либо это может быть вопрос, который логически вытекает из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повествования.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        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Объём эссе 1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–1</a:t>
                      </a:r>
                      <a:r>
                        <a:rPr lang="kk-KZ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слов</a:t>
                      </a:r>
                      <a:r>
                        <a:rPr lang="kk-KZ" sz="16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Надеюсь, что вы узнали много нового и полезного.</a:t>
                      </a: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До встречи на следующем уроке!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89550" marR="895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4293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1074440"/>
          <a:ext cx="8572560" cy="5212080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40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Ребята, прочитайте эпиграф к сегодняшнему уроку. </a:t>
                      </a:r>
                      <a:r>
                        <a:rPr lang="ru-RU" sz="24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Как </a:t>
                      </a:r>
                      <a:r>
                        <a:rPr lang="ru-RU" sz="240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 понимаете эти слова?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</a:t>
                      </a:r>
                      <a:r>
                        <a:rPr lang="kk-KZ" sz="24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</a:t>
                      </a:r>
                      <a:r>
                        <a:rPr lang="ru-RU" sz="2400" b="1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Человек- </a:t>
                      </a:r>
                      <a:r>
                        <a:rPr lang="ru-RU" sz="24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вершина природы, но природа</a:t>
                      </a:r>
                      <a:r>
                        <a:rPr lang="kk-KZ" sz="24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24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ее подножье.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Уничтожая природу, человек неизбежно уничтожает себя.</a:t>
                      </a:r>
                      <a:r>
                        <a:rPr lang="kk-KZ" sz="24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</a:t>
                      </a:r>
                      <a:r>
                        <a:rPr lang="ru-RU" sz="2400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(Р.Рождественский)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endParaRPr lang="kk-KZ" sz="27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</a:t>
                      </a:r>
                      <a:r>
                        <a:rPr lang="ru-RU" sz="2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Друзья </a:t>
                      </a: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мои, на уроке мы будем говорить с вами об актуальных для нынешнего времени и одновременно вечных проблемах духовности и нравственности, которые не</a:t>
                      </a:r>
                      <a:r>
                        <a:rPr lang="ru-RU" sz="2400" u="sng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подлежат пересмотру: о любви к окружающим, об умении сострадать, об ответственности за свои поступки. Сегодня мы войдем в художественный мир  </a:t>
                      </a: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Олжаса</a:t>
                      </a: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Сулейменова, анализируя его стихотворение «Волчата»</a:t>
                      </a: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857488" y="357166"/>
            <a:ext cx="363920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Работа с эпиграфом</a:t>
            </a:r>
            <a:endParaRPr lang="ru-RU" sz="30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4545" r="11484" b="86364"/>
          <a:stretch/>
        </p:blipFill>
        <p:spPr bwMode="auto">
          <a:xfrm>
            <a:off x="0" y="71414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14414" y="1991868"/>
          <a:ext cx="6715172" cy="1419606"/>
        </p:xfrm>
        <a:graphic>
          <a:graphicData uri="http://schemas.openxmlformats.org/drawingml/2006/table">
            <a:tbl>
              <a:tblPr/>
              <a:tblGrid>
                <a:gridCol w="671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Прослушайте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и просмотрите видеозапись стихотворения О.Сулейменова «Волчата»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,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                                        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ссылка: </a:t>
                      </a:r>
                      <a:r>
                        <a:rPr lang="ru-RU" sz="27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https://youtu.be/SXx8YGLn0lo</a:t>
                      </a:r>
                      <a:endParaRPr lang="ru-RU" sz="2700" dirty="0">
                        <a:solidFill>
                          <a:srgbClr val="3333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45065" y="71414"/>
            <a:ext cx="20233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Задание  </a:t>
            </a:r>
            <a:r>
              <a:rPr lang="kk-KZ" sz="3000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1</a:t>
            </a:r>
            <a:r>
              <a:rPr lang="kk-KZ" b="1" dirty="0" smtClean="0">
                <a:solidFill>
                  <a:schemeClr val="bg1"/>
                </a:solidFill>
                <a:latin typeface="Times New Roman"/>
                <a:ea typeface="TimesNewRomanPSMT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1513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3333FF"/>
                </a:solidFill>
                <a:latin typeface="Times New Roman"/>
                <a:ea typeface="TimesNewRomanPSMT"/>
                <a:cs typeface="Times New Roman"/>
              </a:rPr>
              <a:t>.</a:t>
            </a:r>
            <a:endParaRPr lang="ru-RU" dirty="0"/>
          </a:p>
        </p:txBody>
      </p:sp>
      <p:pic>
        <p:nvPicPr>
          <p:cNvPr id="18434" name="Picture 2" descr="https://im0-tub-kz.yandex.net/i?id=eb18358cf29f7311aaba15ea1121d967-l&amp;n=13"/>
          <p:cNvPicPr>
            <a:picLocks noChangeAspect="1" noChangeArrowheads="1"/>
          </p:cNvPicPr>
          <p:nvPr/>
        </p:nvPicPr>
        <p:blipFill>
          <a:blip r:embed="rId3"/>
          <a:srcRect l="4651" t="32433" r="2326" b="32432"/>
          <a:stretch>
            <a:fillRect/>
          </a:stretch>
        </p:blipFill>
        <p:spPr bwMode="auto">
          <a:xfrm>
            <a:off x="3071802" y="5429264"/>
            <a:ext cx="2857520" cy="928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3857620" y="71414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</a:t>
            </a:r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714356"/>
          <a:ext cx="8429684" cy="1296162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«Ассоциативный куст».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Какие ассоциации возникли у вас после просмотра?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Подберите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 слову ВОЛК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все возможные ассоциации.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Овал 13"/>
          <p:cNvSpPr/>
          <p:nvPr/>
        </p:nvSpPr>
        <p:spPr>
          <a:xfrm>
            <a:off x="3500430" y="3429000"/>
            <a:ext cx="242889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ВОЛК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>
            <a:stCxn id="14" idx="0"/>
          </p:cNvCxnSpPr>
          <p:nvPr/>
        </p:nvCxnSpPr>
        <p:spPr>
          <a:xfrm rot="5400000" flipH="1" flipV="1">
            <a:off x="4357686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4" idx="4"/>
          </p:cNvCxnSpPr>
          <p:nvPr/>
        </p:nvCxnSpPr>
        <p:spPr>
          <a:xfrm rot="5400000">
            <a:off x="4393405" y="489347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</p:cNvCxnSpPr>
          <p:nvPr/>
        </p:nvCxnSpPr>
        <p:spPr>
          <a:xfrm rot="5400000">
            <a:off x="3344553" y="4417620"/>
            <a:ext cx="524582" cy="498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4" idx="5"/>
          </p:cNvCxnSpPr>
          <p:nvPr/>
        </p:nvCxnSpPr>
        <p:spPr>
          <a:xfrm rot="16200000" flipH="1">
            <a:off x="5560618" y="4417618"/>
            <a:ext cx="524582" cy="498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4" idx="1"/>
          </p:cNvCxnSpPr>
          <p:nvPr/>
        </p:nvCxnSpPr>
        <p:spPr>
          <a:xfrm rot="16200000" flipV="1">
            <a:off x="3344554" y="3084810"/>
            <a:ext cx="596018" cy="427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4" idx="7"/>
          </p:cNvCxnSpPr>
          <p:nvPr/>
        </p:nvCxnSpPr>
        <p:spPr>
          <a:xfrm rot="5400000" flipH="1" flipV="1">
            <a:off x="5524900" y="3049091"/>
            <a:ext cx="596018" cy="498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00034" y="2214554"/>
          <a:ext cx="7215238" cy="1834642"/>
        </p:xfrm>
        <a:graphic>
          <a:graphicData uri="http://schemas.openxmlformats.org/drawingml/2006/table">
            <a:tbl>
              <a:tblPr/>
              <a:tblGrid>
                <a:gridCol w="7215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-понимает значение эпиграфа;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-определяет связь эпиграфа с темой;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подбирает ассоциативные слова.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8914" name="Picture 2" descr="https://cdn.clipart.email/cdc1fce598bcab0da829a87f2f40d3d3_stack-of-books-vector-clip-art-book-clipart-transparent-_860-556.png"/>
          <p:cNvPicPr>
            <a:picLocks noChangeAspect="1" noChangeArrowheads="1"/>
          </p:cNvPicPr>
          <p:nvPr/>
        </p:nvPicPr>
        <p:blipFill>
          <a:blip r:embed="rId3"/>
          <a:srcRect l="14825" t="6745" r="15407" b="8273"/>
          <a:stretch>
            <a:fillRect/>
          </a:stretch>
        </p:blipFill>
        <p:spPr bwMode="auto">
          <a:xfrm>
            <a:off x="6858016" y="4500570"/>
            <a:ext cx="1643074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4539" r="11484" b="85908"/>
          <a:stretch/>
        </p:blipFill>
        <p:spPr bwMode="auto">
          <a:xfrm>
            <a:off x="32" y="-24"/>
            <a:ext cx="9144000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Овал 6"/>
          <p:cNvSpPr/>
          <p:nvPr/>
        </p:nvSpPr>
        <p:spPr>
          <a:xfrm>
            <a:off x="3286116" y="2786058"/>
            <a:ext cx="242889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ВОЛК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7" idx="1"/>
          </p:cNvCxnSpPr>
          <p:nvPr/>
        </p:nvCxnSpPr>
        <p:spPr>
          <a:xfrm rot="16200000" flipV="1">
            <a:off x="3094521" y="2406149"/>
            <a:ext cx="524580" cy="570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0"/>
          </p:cNvCxnSpPr>
          <p:nvPr/>
        </p:nvCxnSpPr>
        <p:spPr>
          <a:xfrm rot="5400000" flipH="1" flipV="1">
            <a:off x="4036215" y="2321711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7"/>
          </p:cNvCxnSpPr>
          <p:nvPr/>
        </p:nvCxnSpPr>
        <p:spPr>
          <a:xfrm rot="5400000" flipH="1" flipV="1">
            <a:off x="5382023" y="2406150"/>
            <a:ext cx="524580" cy="570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4"/>
          </p:cNvCxnSpPr>
          <p:nvPr/>
        </p:nvCxnSpPr>
        <p:spPr>
          <a:xfrm rot="5400000">
            <a:off x="4036215" y="4393413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</p:cNvCxnSpPr>
          <p:nvPr/>
        </p:nvCxnSpPr>
        <p:spPr>
          <a:xfrm rot="5400000">
            <a:off x="3130239" y="3846116"/>
            <a:ext cx="596020" cy="427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5"/>
          </p:cNvCxnSpPr>
          <p:nvPr/>
        </p:nvCxnSpPr>
        <p:spPr>
          <a:xfrm rot="16200000" flipH="1">
            <a:off x="5274866" y="3846114"/>
            <a:ext cx="524580" cy="355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1000100" y="2071678"/>
            <a:ext cx="24879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заботливая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мать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357554" y="1500174"/>
            <a:ext cx="2448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заросли полыни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72132" y="2071678"/>
            <a:ext cx="13551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399155" algn="l"/>
              </a:tabLst>
            </a:pPr>
            <a:r>
              <a:rPr lang="kk-KZ" sz="2400" b="1" dirty="0" smtClean="0">
                <a:solidFill>
                  <a:schemeClr val="tx2"/>
                </a:solidFill>
                <a:latin typeface="Times New Roman"/>
                <a:ea typeface="TimesNewRomanPSMT"/>
                <a:cs typeface="Times New Roman"/>
              </a:rPr>
              <a:t>волчица</a:t>
            </a:r>
            <a:endParaRPr lang="ru-RU" sz="24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16385" name="Прямая со стрелкой 14"/>
          <p:cNvSpPr>
            <a:spLocks noChangeShapeType="1"/>
          </p:cNvSpPr>
          <p:nvPr/>
        </p:nvSpPr>
        <p:spPr bwMode="auto">
          <a:xfrm>
            <a:off x="2527300" y="44450"/>
            <a:ext cx="447675" cy="3571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143108" y="4214818"/>
            <a:ext cx="1341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Times New Roman"/>
                <a:ea typeface="TimesNewRomanPSMT"/>
                <a:cs typeface="Times New Roman"/>
              </a:rPr>
              <a:t>жалость</a:t>
            </a:r>
            <a:endParaRPr lang="ru-RU" sz="24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929058" y="4732630"/>
            <a:ext cx="985141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tx2"/>
                </a:solidFill>
                <a:latin typeface="Times New Roman"/>
                <a:ea typeface="TimesNewRomanPSMT"/>
                <a:cs typeface="Times New Roman"/>
              </a:rPr>
              <a:t>месть</a:t>
            </a:r>
            <a:endParaRPr lang="ru-RU" sz="24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429256" y="4161126"/>
            <a:ext cx="942887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3100705" algn="l"/>
              </a:tabLst>
            </a:pPr>
            <a:r>
              <a:rPr lang="kk-KZ" sz="2400" b="1" dirty="0" smtClean="0">
                <a:solidFill>
                  <a:schemeClr val="tx2"/>
                </a:solidFill>
                <a:latin typeface="Times New Roman"/>
                <a:ea typeface="TimesNewRomanPSMT"/>
                <a:cs typeface="Times New Roman"/>
              </a:rPr>
              <a:t>злоба</a:t>
            </a:r>
            <a:endParaRPr lang="ru-RU" sz="2400" b="1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t="4539" r="11484" b="85908"/>
          <a:stretch/>
        </p:blipFill>
        <p:spPr bwMode="auto">
          <a:xfrm>
            <a:off x="32" y="-24"/>
            <a:ext cx="9144000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3857620" y="17482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3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00298" y="642918"/>
            <a:ext cx="4290534" cy="5398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700" dirty="0" smtClean="0">
                <a:latin typeface="Times New Roman"/>
                <a:ea typeface="Times New Roman"/>
                <a:cs typeface="Times New Roman"/>
              </a:rPr>
              <a:t>Стратегия</a:t>
            </a:r>
            <a:r>
              <a:rPr lang="ru-RU" sz="2700" b="1" dirty="0" smtClean="0">
                <a:latin typeface="Times New Roman"/>
                <a:ea typeface="Times New Roman"/>
                <a:cs typeface="Times New Roman"/>
              </a:rPr>
              <a:t> «Гора истории».</a:t>
            </a:r>
            <a:endParaRPr lang="ru-RU" sz="2700" dirty="0">
              <a:ea typeface="Calibri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14282" y="1214422"/>
          <a:ext cx="8715436" cy="1419606"/>
        </p:xfrm>
        <a:graphic>
          <a:graphicData uri="http://schemas.openxmlformats.org/drawingml/2006/table">
            <a:tbl>
              <a:tblPr/>
              <a:tblGrid>
                <a:gridCol w="8715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7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Составьте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гору истории, определяя ключевые моменты развития сюжета: вступление, развитие основного действия, кульминация, развязка.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85720" y="2714620"/>
          <a:ext cx="8572560" cy="3597148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u="sng" dirty="0" smtClean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Кульминация</a:t>
                      </a:r>
                      <a:r>
                        <a:rPr lang="ru-RU" sz="2200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200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(от </a:t>
                      </a:r>
                      <a:r>
                        <a:rPr lang="ru-RU" sz="2200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лат. </a:t>
                      </a:r>
                      <a:r>
                        <a:rPr lang="ru-RU" sz="2200" i="1" dirty="0" err="1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culmen</a:t>
                      </a:r>
                      <a:r>
                        <a:rPr lang="ru-RU" sz="2200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«вершина») в литературном произведении — наиболее напряженный момент в развитии действия, решающий, переломный момент во взаимоотношениях, столкновениях литературных героев или между героем и обстоятельствами. В кульминации раскрывается острота конфликта, описанного в сюжете произведения.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u="sng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Развязка</a:t>
                      </a:r>
                      <a:r>
                        <a:rPr lang="kk-KZ" sz="2200" u="sng" dirty="0">
                          <a:solidFill>
                            <a:srgbClr val="3333FF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2200" dirty="0">
                          <a:solidFill>
                            <a:srgbClr val="242D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Заключительная часть всякого литературного произведения, содержащая разрешение сюжета и судьбы действующих лиц (лит.). 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91631" y="1151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Прямоугольник 12"/>
          <p:cNvSpPr/>
          <p:nvPr/>
        </p:nvSpPr>
        <p:spPr>
          <a:xfrm>
            <a:off x="3691182" y="928670"/>
            <a:ext cx="2650406" cy="5896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000" b="1" dirty="0" smtClean="0">
                <a:solidFill>
                  <a:srgbClr val="3333FF"/>
                </a:solidFill>
                <a:latin typeface="Times New Roman"/>
                <a:ea typeface="Times New Roman"/>
                <a:cs typeface="Times New Roman"/>
              </a:rPr>
              <a:t>Схема сюжета</a:t>
            </a:r>
            <a:endParaRPr lang="ru-RU" sz="3000" dirty="0">
              <a:solidFill>
                <a:srgbClr val="3333FF"/>
              </a:solidFill>
              <a:ea typeface="Calibri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807143" y="3993839"/>
          <a:ext cx="2622245" cy="473202"/>
        </p:xfrm>
        <a:graphic>
          <a:graphicData uri="http://schemas.openxmlformats.org/drawingml/2006/table">
            <a:tbl>
              <a:tblPr/>
              <a:tblGrid>
                <a:gridCol w="262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Кульминация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428860" y="3042986"/>
          <a:ext cx="5286412" cy="473202"/>
        </p:xfrm>
        <a:graphic>
          <a:graphicData uri="http://schemas.openxmlformats.org/drawingml/2006/table">
            <a:tbl>
              <a:tblPr/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Развитие основного</a:t>
                      </a:r>
                      <a:r>
                        <a:rPr lang="ru-RU" sz="2700" b="1" baseline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643306" y="2136451"/>
          <a:ext cx="2714645" cy="473202"/>
        </p:xfrm>
        <a:graphic>
          <a:graphicData uri="http://schemas.openxmlformats.org/drawingml/2006/table">
            <a:tbl>
              <a:tblPr/>
              <a:tblGrid>
                <a:gridCol w="2714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Вступление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000496" y="4969842"/>
          <a:ext cx="2244420" cy="530860"/>
        </p:xfrm>
        <a:graphic>
          <a:graphicData uri="http://schemas.openxmlformats.org/drawingml/2006/table">
            <a:tbl>
              <a:tblPr/>
              <a:tblGrid>
                <a:gridCol w="224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0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7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Развязка</a:t>
                      </a:r>
                      <a:endParaRPr lang="ru-RU" sz="27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9" name="Прямая со стрелкой 18"/>
          <p:cNvCxnSpPr/>
          <p:nvPr/>
        </p:nvCxnSpPr>
        <p:spPr>
          <a:xfrm rot="5400000">
            <a:off x="4714082" y="2786058"/>
            <a:ext cx="42942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4714082" y="37853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4714082" y="471409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939</Words>
  <Application>Microsoft Office PowerPoint</Application>
  <PresentationFormat>Экран (4:3)</PresentationFormat>
  <Paragraphs>102</Paragraphs>
  <Slides>22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155</cp:revision>
  <dcterms:created xsi:type="dcterms:W3CDTF">2020-07-18T05:19:20Z</dcterms:created>
  <dcterms:modified xsi:type="dcterms:W3CDTF">2024-12-11T16:57:04Z</dcterms:modified>
</cp:coreProperties>
</file>