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8" r:id="rId3"/>
    <p:sldId id="260" r:id="rId4"/>
    <p:sldId id="261" r:id="rId5"/>
    <p:sldId id="272" r:id="rId6"/>
    <p:sldId id="282" r:id="rId7"/>
    <p:sldId id="273" r:id="rId8"/>
    <p:sldId id="257" r:id="rId9"/>
    <p:sldId id="264" r:id="rId10"/>
    <p:sldId id="265" r:id="rId11"/>
    <p:sldId id="274" r:id="rId12"/>
    <p:sldId id="275" r:id="rId13"/>
    <p:sldId id="277" r:id="rId14"/>
    <p:sldId id="276" r:id="rId15"/>
    <p:sldId id="278" r:id="rId16"/>
    <p:sldId id="279" r:id="rId17"/>
    <p:sldId id="267" r:id="rId18"/>
    <p:sldId id="266" r:id="rId19"/>
    <p:sldId id="268" r:id="rId20"/>
    <p:sldId id="283" r:id="rId21"/>
    <p:sldId id="271" r:id="rId22"/>
    <p:sldId id="26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672408"/>
          </a:xfrm>
        </p:spPr>
        <p:txBody>
          <a:bodyPr>
            <a:normAutofit/>
          </a:bodyPr>
          <a:lstStyle/>
          <a:p>
            <a:pPr algn="ctr">
              <a:buClr>
                <a:srgbClr val="000000"/>
              </a:buClr>
              <a:buNone/>
            </a:pPr>
            <a:r>
              <a:rPr lang="ru-RU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ТЕМА УРОКА: </a:t>
            </a:r>
          </a:p>
          <a:p>
            <a:pPr algn="ctr">
              <a:buClr>
                <a:srgbClr val="000000"/>
              </a:buClr>
              <a:buNone/>
            </a:pPr>
            <a:r>
              <a:rPr lang="ru-RU" b="1" dirty="0" smtClean="0"/>
              <a:t> 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«Уникальные свойства воды»</a:t>
            </a:r>
            <a:r>
              <a:rPr lang="ru-RU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Раздел:« </a:t>
            </a:r>
            <a:r>
              <a:rPr lang="ru-RU" altLang="en-US" b="1" dirty="0">
                <a:latin typeface="Tahoma" pitchFamily="34" charset="0"/>
                <a:ea typeface="Tahoma" pitchFamily="34" charset="0"/>
                <a:cs typeface="Tahoma" pitchFamily="34" charset="0"/>
              </a:rPr>
              <a:t>Вода – источник </a:t>
            </a:r>
            <a:r>
              <a:rPr lang="ru-RU" altLang="en-US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жизни»</a:t>
            </a:r>
          </a:p>
          <a:p>
            <a:pPr algn="ctr">
              <a:buClr>
                <a:srgbClr val="000000"/>
              </a:buClr>
              <a:buNone/>
            </a:pPr>
            <a:r>
              <a:rPr lang="en-US" alt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 </a:t>
            </a:r>
            <a:r>
              <a:rPr lang="ru-RU" alt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класс с казахским языком </a:t>
            </a:r>
            <a:r>
              <a:rPr lang="ru-RU" alt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обучения</a:t>
            </a:r>
            <a:endParaRPr lang="ru-RU" altLang="ru-RU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3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/>
              <a:t>Таким образом, причастный оборот </a:t>
            </a:r>
            <a:r>
              <a:rPr lang="ru-RU" dirty="0" smtClean="0"/>
              <a:t>и простое </a:t>
            </a:r>
            <a:r>
              <a:rPr lang="ru-RU" dirty="0"/>
              <a:t>предложение в составе сложного </a:t>
            </a:r>
            <a:r>
              <a:rPr lang="ru-RU" dirty="0" smtClean="0"/>
              <a:t>являются </a:t>
            </a:r>
            <a:r>
              <a:rPr lang="ru-RU" dirty="0"/>
              <a:t>синонимическими, параллельными конструкциями</a:t>
            </a:r>
          </a:p>
          <a:p>
            <a:endParaRPr lang="ru-RU" dirty="0"/>
          </a:p>
          <a:p>
            <a:r>
              <a:rPr lang="ru-RU" dirty="0"/>
              <a:t> Преимущество первой конструкции - в ее лаконизме, вторая же акцентирует внимание на действии, указанном в придаточной части сложного предложения.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6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b="1" dirty="0"/>
              <a:t>Задание</a:t>
            </a:r>
          </a:p>
          <a:p>
            <a:r>
              <a:rPr lang="ru-RU" dirty="0"/>
              <a:t>Спишите.  Причастный оборот замените  синонимичной конструкцией.</a:t>
            </a:r>
          </a:p>
          <a:p>
            <a:r>
              <a:rPr lang="ru-RU" dirty="0"/>
              <a:t> Обычная вода является замечательным веществом, обладающим уникальными способностями.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36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b="1" dirty="0" smtClean="0"/>
              <a:t>Проверим</a:t>
            </a:r>
          </a:p>
          <a:p>
            <a:endParaRPr lang="ru-RU" b="1" dirty="0"/>
          </a:p>
          <a:p>
            <a:r>
              <a:rPr lang="ru-RU" dirty="0"/>
              <a:t>Обычная вода является замечательным веществом, которое обладает уникальными способностями.</a:t>
            </a:r>
          </a:p>
        </p:txBody>
      </p:sp>
    </p:spTree>
    <p:extLst>
      <p:ext uri="{BB962C8B-B14F-4D97-AF65-F5344CB8AC3E}">
        <p14:creationId xmlns:p14="http://schemas.microsoft.com/office/powerpoint/2010/main" val="176957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 Прочитайте текст из учебника на стр. 53</a:t>
            </a:r>
          </a:p>
          <a:p>
            <a:r>
              <a:rPr lang="ru-RU" dirty="0" smtClean="0"/>
              <a:t>Вода </a:t>
            </a:r>
            <a:r>
              <a:rPr lang="ru-RU" dirty="0"/>
              <a:t>является самым уникальным мощным поглотителем солнечного тепла на поверхности Земли. Способность Мирового океана поглощать солнечную энергию в 2–3 раза больше, чем у  поверхности суши.</a:t>
            </a:r>
          </a:p>
          <a:p>
            <a:r>
              <a:rPr lang="ru-RU" dirty="0"/>
              <a:t>       На формирование климата оказывают влияние все океаны. Чем дальше от океана, тем холоднее зима и жарче лето. Огромное значение для природы имеет круговорот воды. </a:t>
            </a:r>
          </a:p>
          <a:p>
            <a:r>
              <a:rPr lang="ru-RU" dirty="0"/>
              <a:t>      Вода также обладает уникальной способностью сохранять тепло. Эта особенность воды позволяет человеку поддерживать нормальную температуру тела на одном уровне и в жару, и в холод.</a:t>
            </a:r>
          </a:p>
        </p:txBody>
      </p:sp>
    </p:spTree>
    <p:extLst>
      <p:ext uri="{BB962C8B-B14F-4D97-AF65-F5344CB8AC3E}">
        <p14:creationId xmlns:p14="http://schemas.microsoft.com/office/powerpoint/2010/main" val="31087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b="1" dirty="0"/>
              <a:t>Задание</a:t>
            </a:r>
          </a:p>
          <a:p>
            <a:r>
              <a:rPr lang="ru-RU" dirty="0" smtClean="0"/>
              <a:t>Какие </a:t>
            </a:r>
            <a:r>
              <a:rPr lang="ru-RU" dirty="0"/>
              <a:t>ключевые словосочетания указывают на особые свойства воды? </a:t>
            </a:r>
          </a:p>
          <a:p>
            <a:r>
              <a:rPr lang="ru-RU" dirty="0"/>
              <a:t>Определите основную мысль текста.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 flipV="1">
            <a:off x="0" y="691980"/>
            <a:ext cx="8694649" cy="1008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 </a:t>
            </a:r>
            <a:endParaRPr lang="ru-RU" dirty="0"/>
          </a:p>
        </p:txBody>
      </p:sp>
      <p:graphicFrame>
        <p:nvGraphicFramePr>
          <p:cNvPr id="6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7849047"/>
              </p:ext>
            </p:extLst>
          </p:nvPr>
        </p:nvGraphicFramePr>
        <p:xfrm>
          <a:off x="251520" y="2780928"/>
          <a:ext cx="8694649" cy="26761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7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44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2128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bg1"/>
                          </a:solidFill>
                        </a:rPr>
                        <a:t>Критерий</a:t>
                      </a:r>
                      <a:endParaRPr lang="ru-RU" sz="2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-  определяет основную мысль текста, выявляя авторскую позицию.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Дескрипторы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- понимает содержание текста;</a:t>
                      </a:r>
                    </a:p>
                    <a:p>
                      <a:r>
                        <a:rPr lang="ru-RU" sz="2000" dirty="0" smtClean="0"/>
                        <a:t>- выписывает  ключевые   словосочетания, которые  указывают на особые свойства воды;</a:t>
                      </a:r>
                    </a:p>
                    <a:p>
                      <a:r>
                        <a:rPr lang="ru-RU" sz="2000" dirty="0" smtClean="0"/>
                        <a:t>- определяет основную мысль.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637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ru-RU" b="1" dirty="0"/>
              <a:t>Проверим</a:t>
            </a:r>
          </a:p>
          <a:p>
            <a:r>
              <a:rPr lang="ru-RU" b="1" dirty="0"/>
              <a:t>Ключевые словосочетания:</a:t>
            </a:r>
          </a:p>
          <a:p>
            <a:r>
              <a:rPr lang="ru-RU" dirty="0"/>
              <a:t>Мощный поглотитель тепла, солнечную энергию,  оказывают влияние,  круговорот воды,  уникальной способностью,   сохранять тепло, поддерживать температуру тела.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0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b="1" dirty="0" smtClean="0"/>
              <a:t>Проверим</a:t>
            </a:r>
          </a:p>
          <a:p>
            <a:r>
              <a:rPr lang="ru-RU" b="1" dirty="0" smtClean="0"/>
              <a:t>Основная </a:t>
            </a:r>
            <a:r>
              <a:rPr lang="ru-RU" b="1" dirty="0"/>
              <a:t>мысль: </a:t>
            </a:r>
          </a:p>
          <a:p>
            <a:r>
              <a:rPr lang="ru-RU" dirty="0"/>
              <a:t>Автор текста, безусловно, прав, говоря о том, что обычная вода является замечательным веществом, обладающим уникальными способностями. Необычные свойства </a:t>
            </a:r>
            <a:r>
              <a:rPr lang="ru-RU" dirty="0" smtClean="0"/>
              <a:t>воды (вода </a:t>
            </a:r>
            <a:r>
              <a:rPr lang="ru-RU" dirty="0"/>
              <a:t>оказывает влияние на формирование климата и  сохраняет тепло) определяют ее главную роль в природе и жизни человека.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50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b="1" dirty="0"/>
              <a:t>Задание</a:t>
            </a:r>
          </a:p>
          <a:p>
            <a:r>
              <a:rPr lang="ru-RU" dirty="0"/>
              <a:t>«Ассоциативный куст». Запишите вокруг ключевого словосочетания </a:t>
            </a:r>
            <a:r>
              <a:rPr lang="ru-RU" b="1" i="1" dirty="0"/>
              <a:t>уникальные свойства воды </a:t>
            </a:r>
            <a:r>
              <a:rPr lang="ru-RU" dirty="0"/>
              <a:t>все возможные ассоциации, обозначая стрелками смысловые связи между словами.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12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352928" cy="6048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05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ru-RU" b="1" dirty="0"/>
              <a:t>Я рекомендую  </a:t>
            </a:r>
            <a:r>
              <a:rPr lang="ru-RU" dirty="0"/>
              <a:t>вам подготовить  сообщение на тему «Вода – источник жизни», </a:t>
            </a:r>
            <a:r>
              <a:rPr lang="ru-RU" dirty="0" smtClean="0"/>
              <a:t>используя </a:t>
            </a:r>
            <a:r>
              <a:rPr lang="ru-RU" dirty="0"/>
              <a:t>РАФТ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604867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823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750099"/>
          </a:xfrm>
        </p:spPr>
        <p:txBody>
          <a:bodyPr/>
          <a:lstStyle/>
          <a:p>
            <a:r>
              <a:rPr lang="ru-RU" b="1" dirty="0"/>
              <a:t>Сегодня на уроке </a:t>
            </a:r>
            <a:r>
              <a:rPr lang="ru-RU" b="1" dirty="0" smtClean="0"/>
              <a:t>вы: </a:t>
            </a:r>
            <a:endParaRPr lang="ru-RU" b="1" dirty="0"/>
          </a:p>
          <a:p>
            <a:r>
              <a:rPr lang="ru-RU" dirty="0"/>
              <a:t>- будете рассуждать об особенностях воды и её полезных свойствах;</a:t>
            </a:r>
          </a:p>
          <a:p>
            <a:r>
              <a:rPr lang="ru-RU" dirty="0"/>
              <a:t>- узнаете об уникальных свойствах  воды;</a:t>
            </a:r>
          </a:p>
          <a:p>
            <a:r>
              <a:rPr lang="ru-RU" dirty="0"/>
              <a:t>- будете определять основную мысль текста, выявляя авторскую позицию.</a:t>
            </a:r>
          </a:p>
          <a:p>
            <a:r>
              <a:rPr lang="ru-RU" b="1" dirty="0"/>
              <a:t>Вы научитесь:</a:t>
            </a:r>
          </a:p>
          <a:p>
            <a:r>
              <a:rPr lang="ru-RU" dirty="0"/>
              <a:t> -  использовать причастные обороты и заменять их синонимичными конструкциями.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06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Сегодня на уроке вы: </a:t>
            </a:r>
          </a:p>
          <a:p>
            <a:r>
              <a:rPr lang="ru-RU" dirty="0"/>
              <a:t>- рассуждали об особенностях воды и её полезных свойствах;</a:t>
            </a:r>
          </a:p>
          <a:p>
            <a:r>
              <a:rPr lang="ru-RU" dirty="0"/>
              <a:t>- узнали об уникальных свойствах  воды;</a:t>
            </a:r>
          </a:p>
          <a:p>
            <a:r>
              <a:rPr lang="ru-RU" dirty="0"/>
              <a:t>-  определили основную мысль текста, выявляя авторскую позицию.</a:t>
            </a:r>
          </a:p>
          <a:p>
            <a:r>
              <a:rPr lang="ru-RU" dirty="0"/>
              <a:t>-  отвечали на вопросы по содержанию прочитанного и прослушанного текста.</a:t>
            </a:r>
          </a:p>
          <a:p>
            <a:r>
              <a:rPr lang="ru-RU" b="1" dirty="0"/>
              <a:t>Вы научились:</a:t>
            </a:r>
          </a:p>
          <a:p>
            <a:r>
              <a:rPr lang="ru-RU" dirty="0"/>
              <a:t> -  использовать причастные обороты и заменять их синонимичными конструкциями.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1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408712"/>
          </a:xfrm>
        </p:spPr>
        <p:txBody>
          <a:bodyPr>
            <a:normAutofit/>
          </a:bodyPr>
          <a:lstStyle/>
          <a:p>
            <a:r>
              <a:rPr lang="ru-RU" sz="2800" dirty="0"/>
              <a:t>22 марта во всем мире отмечается День водных ресурсов. Этот праздник был установлен по решению Генеральной Ассамблеи Организации Объединенных Наций, чтобы напомнить человечеству о важности водных ресурсов для окружающей среды и развития общества</a:t>
            </a:r>
            <a:r>
              <a:rPr lang="ru-RU" sz="2800" dirty="0" smtClean="0"/>
              <a:t>.</a:t>
            </a:r>
          </a:p>
          <a:p>
            <a:r>
              <a:rPr lang="ru-RU" sz="2800" dirty="0" smtClean="0"/>
              <a:t>Берегите воду!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25" y="3501008"/>
            <a:ext cx="638175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10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    Рефлексия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b="1" dirty="0" smtClean="0"/>
              <a:t>    Сегодня </a:t>
            </a:r>
            <a:r>
              <a:rPr lang="ru-RU" b="1" dirty="0"/>
              <a:t>на уроке я: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научился </a:t>
            </a:r>
            <a:r>
              <a:rPr lang="ru-RU" dirty="0"/>
              <a:t>...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было </a:t>
            </a:r>
            <a:r>
              <a:rPr lang="ru-RU" dirty="0"/>
              <a:t>интересно ...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smtClean="0"/>
              <a:t>     было </a:t>
            </a:r>
            <a:r>
              <a:rPr lang="ru-RU" dirty="0"/>
              <a:t>трудно ..</a:t>
            </a:r>
          </a:p>
        </p:txBody>
      </p:sp>
    </p:spTree>
    <p:extLst>
      <p:ext uri="{BB962C8B-B14F-4D97-AF65-F5344CB8AC3E}">
        <p14:creationId xmlns:p14="http://schemas.microsoft.com/office/powerpoint/2010/main" val="371827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b="1" dirty="0"/>
              <a:t>Задание  </a:t>
            </a:r>
          </a:p>
          <a:p>
            <a:r>
              <a:rPr lang="ru-RU" dirty="0" smtClean="0"/>
              <a:t>Скажите</a:t>
            </a:r>
            <a:r>
              <a:rPr lang="ru-RU" dirty="0"/>
              <a:t>, о чём идёт речь в загадке?</a:t>
            </a:r>
          </a:p>
          <a:p>
            <a:endParaRPr lang="ru-RU" dirty="0" smtClean="0"/>
          </a:p>
          <a:p>
            <a:r>
              <a:rPr lang="ru-RU" dirty="0" smtClean="0"/>
              <a:t>Я </a:t>
            </a:r>
            <a:r>
              <a:rPr lang="ru-RU" dirty="0"/>
              <a:t>лёд, я пот, я – облака,</a:t>
            </a:r>
          </a:p>
          <a:p>
            <a:r>
              <a:rPr lang="ru-RU" dirty="0"/>
              <a:t> Я иней, чай, бульон, туман,</a:t>
            </a:r>
          </a:p>
          <a:p>
            <a:r>
              <a:rPr lang="ru-RU" dirty="0"/>
              <a:t> Река, ручей и океан. </a:t>
            </a:r>
          </a:p>
          <a:p>
            <a:r>
              <a:rPr lang="ru-RU" dirty="0"/>
              <a:t>Когда я злюсь – я закипаю,</a:t>
            </a:r>
          </a:p>
          <a:p>
            <a:r>
              <a:rPr lang="ru-RU" dirty="0"/>
              <a:t> Когда мороз – я застываю.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07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b="1" dirty="0"/>
              <a:t>Проверим</a:t>
            </a:r>
          </a:p>
          <a:p>
            <a:r>
              <a:rPr lang="ru-RU" dirty="0"/>
              <a:t>Верно. </a:t>
            </a:r>
            <a:r>
              <a:rPr lang="ru-RU" dirty="0" smtClean="0"/>
              <a:t>Речь идет о воде.</a:t>
            </a:r>
            <a:endParaRPr lang="ru-RU" dirty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060849"/>
            <a:ext cx="6324600" cy="373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2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r>
              <a:rPr lang="ru-RU" dirty="0"/>
              <a:t>Просмотр фрагмента фильма “Великая тайна воды” </a:t>
            </a:r>
            <a:endParaRPr lang="ru-RU" dirty="0" smtClean="0"/>
          </a:p>
          <a:p>
            <a:r>
              <a:rPr lang="en-US" dirty="0"/>
              <a:t>https://youtu.be/M7kPL--vNXU</a:t>
            </a:r>
            <a:endParaRPr lang="ru-RU" dirty="0" smtClean="0"/>
          </a:p>
          <a:p>
            <a:r>
              <a:rPr lang="ru-RU" b="1" dirty="0" smtClean="0"/>
              <a:t>Задание</a:t>
            </a:r>
          </a:p>
          <a:p>
            <a:r>
              <a:rPr lang="ru-RU" dirty="0"/>
              <a:t> Посмотрите внимательно этот отрывок и сделайте пометки в своих тетрадях о тех свойствах воды, которые покажутся вам </a:t>
            </a:r>
            <a:r>
              <a:rPr lang="ru-RU" dirty="0" smtClean="0"/>
              <a:t>удивительными.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105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710375"/>
              </p:ext>
            </p:extLst>
          </p:nvPr>
        </p:nvGraphicFramePr>
        <p:xfrm>
          <a:off x="251520" y="332656"/>
          <a:ext cx="8229600" cy="61196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26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26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1898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00622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Дескрипторы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- понимает основное содержание видеосюжета;</a:t>
                      </a:r>
                    </a:p>
                    <a:p>
                      <a:r>
                        <a:rPr lang="ru-RU" sz="3200" dirty="0" smtClean="0"/>
                        <a:t>- извлекает нужную информацию.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6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r>
              <a:rPr lang="ru-RU" b="1" dirty="0" smtClean="0"/>
              <a:t>Проверим</a:t>
            </a:r>
            <a:endParaRPr lang="ru-RU" b="1" dirty="0"/>
          </a:p>
          <a:p>
            <a:r>
              <a:rPr lang="ru-RU" dirty="0"/>
              <a:t>1.Три  состояния: твердое, жидкое и газообразное.</a:t>
            </a:r>
          </a:p>
          <a:p>
            <a:r>
              <a:rPr lang="ru-RU" dirty="0"/>
              <a:t>2. Плотность льда меньше, чем у воды (расширяется при минусовой температуре).</a:t>
            </a:r>
          </a:p>
          <a:p>
            <a:r>
              <a:rPr lang="ru-RU" dirty="0"/>
              <a:t>3. Высокое поверхностное натяжение;</a:t>
            </a:r>
          </a:p>
          <a:p>
            <a:r>
              <a:rPr lang="ru-RU" dirty="0"/>
              <a:t>4. Вода – мощный растворитель;</a:t>
            </a:r>
          </a:p>
          <a:p>
            <a:r>
              <a:rPr lang="ru-RU" dirty="0"/>
              <a:t>5. Создает огромное давление (поднимается наверх по сосудам растений).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749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r>
              <a:rPr lang="ru-RU" b="1" dirty="0"/>
              <a:t>Учимся применять правила! </a:t>
            </a:r>
          </a:p>
          <a:p>
            <a:r>
              <a:rPr lang="ru-RU" dirty="0" smtClean="0"/>
              <a:t>Вы </a:t>
            </a:r>
            <a:r>
              <a:rPr lang="ru-RU" dirty="0"/>
              <a:t>уже знаете, что причастный оборот – это синтаксическая конструкция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Мы остановимся более подробно на некоторых  параллельных синтаксических конструкциях. Большие возможности для стилистического выбора предоставляет синонимия  причастных оборотов и придаточных определительных частей сложноподчиненных предложений.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07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Например:</a:t>
            </a:r>
          </a:p>
          <a:p>
            <a:r>
              <a:rPr lang="ru-RU" dirty="0"/>
              <a:t>Но именно это и создает проблемы, </a:t>
            </a:r>
            <a:r>
              <a:rPr lang="ru-RU" b="1" dirty="0"/>
              <a:t>связанные с ее подготовкой к использованию, с ее очисткой.</a:t>
            </a:r>
          </a:p>
          <a:p>
            <a:r>
              <a:rPr lang="ru-RU" dirty="0"/>
              <a:t>(Какие?) связанные с ее подготовкой к использованию, с ее очисткой- обособленное определение, выраженное причастным оборотом.</a:t>
            </a:r>
          </a:p>
          <a:p>
            <a:r>
              <a:rPr lang="ru-RU" dirty="0" smtClean="0"/>
              <a:t>Причастный оборот заменяем простым предложением в составе сложного.</a:t>
            </a:r>
            <a:endParaRPr lang="ru-RU" dirty="0"/>
          </a:p>
          <a:p>
            <a:r>
              <a:rPr lang="ru-RU" dirty="0"/>
              <a:t>Но именно это и создает проблемы,</a:t>
            </a:r>
            <a:r>
              <a:rPr lang="ru-RU" b="1" dirty="0"/>
              <a:t> которые связаны с ее подготовкой к использованию, с ее очисткой.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93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791</Words>
  <Application>Microsoft Office PowerPoint</Application>
  <PresentationFormat>Экран (4:3)</PresentationFormat>
  <Paragraphs>111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Tahoma</vt:lpstr>
      <vt:lpstr>Тема Office</vt:lpstr>
      <vt:lpstr>Презентация PowerPoint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Данагул</cp:lastModifiedBy>
  <cp:revision>24</cp:revision>
  <dcterms:created xsi:type="dcterms:W3CDTF">2020-12-07T07:14:00Z</dcterms:created>
  <dcterms:modified xsi:type="dcterms:W3CDTF">2024-12-12T04:15:33Z</dcterms:modified>
</cp:coreProperties>
</file>