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306" r:id="rId4"/>
    <p:sldId id="273" r:id="rId5"/>
    <p:sldId id="298" r:id="rId6"/>
    <p:sldId id="262" r:id="rId7"/>
    <p:sldId id="287" r:id="rId8"/>
    <p:sldId id="276" r:id="rId9"/>
    <p:sldId id="274" r:id="rId10"/>
    <p:sldId id="288" r:id="rId11"/>
    <p:sldId id="300" r:id="rId12"/>
    <p:sldId id="299" r:id="rId13"/>
    <p:sldId id="269" r:id="rId14"/>
    <p:sldId id="268" r:id="rId15"/>
    <p:sldId id="307" r:id="rId16"/>
    <p:sldId id="302" r:id="rId17"/>
    <p:sldId id="301" r:id="rId18"/>
    <p:sldId id="309" r:id="rId19"/>
    <p:sldId id="303" r:id="rId20"/>
    <p:sldId id="277" r:id="rId21"/>
    <p:sldId id="308" r:id="rId22"/>
    <p:sldId id="304" r:id="rId23"/>
    <p:sldId id="296" r:id="rId24"/>
    <p:sldId id="286" r:id="rId25"/>
    <p:sldId id="305" r:id="rId26"/>
    <p:sldId id="29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9178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35109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33869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6124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6124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33869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33869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63019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33869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73937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6301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05541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73937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9927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05541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960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22700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1248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86443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35109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6301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573490" y="2909787"/>
            <a:ext cx="742479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ru-RU" sz="2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Янка Мавр «Сын воды» </a:t>
            </a: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литература. 8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"/>
            <a:ext cx="9144000" cy="6883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23753" y="5517232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988" y="933301"/>
            <a:ext cx="845377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21669" y="401486"/>
            <a:ext cx="15888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03" y="1185196"/>
            <a:ext cx="8474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фрагмент, где даётся описание внешности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фуиджи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играют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прилагательные, причастия и деепричастия, употреблённые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описании?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51" y="2780928"/>
            <a:ext cx="437366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1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5308"/>
            <a:ext cx="9188118" cy="6893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71266" y="558924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283" y="2063829"/>
            <a:ext cx="7003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нализирует грамматические особенности слов в описании персонажей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аходит необходимый отрывок из текста;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роль прилагательных, причастий и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деепричастий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описании.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26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9090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23753" y="5517232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988" y="933301"/>
            <a:ext cx="845377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401486"/>
            <a:ext cx="2684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</a:t>
            </a:r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648" y="1077535"/>
            <a:ext cx="83172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всём их облике лежит отпечаток этой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все свои дни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фуиджи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проводят,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скорчившись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лодке,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размять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затекших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членов, тело у них какое-то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мягкое,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пухлое, круглое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раздутое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ноги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тонкие и хилые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 заметно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маленьких детей – они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пузыри, в которые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воткнуты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прутики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Цвет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грязно-жёлтый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лицо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глаза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узкие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нос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ровный, прямой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даже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чёрные, длинные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спускаются вниз,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если бы их не вырывали спереди, человек и свету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Несмотря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холодный климат,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его жена и дети были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голые,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свисала с шеи шкура какого-нибудь морского животного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морского котика. Эти шкуры служили не одеждой, а только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ветра: ими прикрывали тот бок,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дул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ветер, а другой бок оставался голым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Прилагательные, причастия и деепричастия в данном тексте используются для усиливания экспрессивных возможностей описания внешности и образа жизни фуиджи.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6290" y="0"/>
            <a:ext cx="916029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79512" y="980728"/>
            <a:ext cx="7891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55125"/>
            <a:ext cx="27363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472" y="1424424"/>
            <a:ext cx="706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6397" y="3244334"/>
            <a:ext cx="2291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6290" y="272842"/>
            <a:ext cx="8207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 отрывок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главы. Почему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Манг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хотел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собственную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кану (лодку)? 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04" y="1008272"/>
            <a:ext cx="84747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ту пору, когда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совсем маленьким, он всё время мечтал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об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одном: быть свободным, иметь возможность плыть, куда хочешь,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останавливаться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тебе нравится. А для этого нужно было обзавестись своей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кану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(каноэ – примитивные, деревянные самодельные лодки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первобытнообщинных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племён). Но ведь кану могли иметь только взрослые, самостоятельные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люди. Наконец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пошёл восемнадцатый год. «Вот подрастёт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Мгу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(дочь соседа Коса),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говорил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отец, – возьмёшь её в жены. Славная девушка, мастерица.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Хорошую кану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сошьёт». Сердце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Манга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взволнованно забилось при мысли о... лодке,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девушке. Из рассказа отца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узнал, что белые люди живут на берегу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месте. Разве можно жить всё время на одном месте?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твёрдо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 посмотреть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этих людей вблизи, когда у него будет собственная кану.</a:t>
            </a: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2761" y="-4884"/>
            <a:ext cx="9160290" cy="6862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42267" y="1008597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46536"/>
            <a:ext cx="39983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 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266" y="1008597"/>
            <a:ext cx="8772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Ознакомьтесь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сюжетной линией 2-й главы. Как вы думаете, о чём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 будет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идти повествование?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004" y="2226229"/>
            <a:ext cx="8474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дровами. – Встреча с кораблём. – Как сшили лодку. – Человек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птичьей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одежде. – Охота на моржей. – Ссора из-за шкуры.</a:t>
            </a:r>
          </a:p>
        </p:txBody>
      </p:sp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2761" y="-4884"/>
            <a:ext cx="9160290" cy="6862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42267" y="1008597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46536"/>
            <a:ext cx="39983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 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266" y="1008597"/>
            <a:ext cx="8772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737" y="1687620"/>
            <a:ext cx="84747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Действительно, семьи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Манга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Коса поехали за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дровами.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поездки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фуиджи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встретились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кораблём белых людей.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Тайдо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утвердился в своем стремлении увидеть белых людей вблизи. На этот раз он совместил поход за дровами со сбором материала для кану. Видя упорство юноши в желании иметь кану, взрослые мужчины помогли ему сшить лодку. «Человек в птичьей одежде» – это еще один сосед, которого звали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Нгара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одет он был потому, что не мог раздобыть шкуру животного. Он ходил в птичьих перьях.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Нгара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приплыл, чтобы предложить мужчинам совместную охоту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моржей.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Охота на моржей – нелегкое дело. Мужчинам же вместе удалось убить одно животное. Но при делении добычи среди мужчин возникла ссора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шкуры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Нгара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уехал без добычи, угрожая при этом остальным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фуиджи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местью.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6290" y="0"/>
            <a:ext cx="916029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79512" y="980728"/>
            <a:ext cx="7891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55125"/>
            <a:ext cx="27363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472" y="1424424"/>
            <a:ext cx="706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6397" y="3244334"/>
            <a:ext cx="2291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6290" y="272842"/>
            <a:ext cx="59444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содержание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3-й главы  </a:t>
            </a:r>
          </a:p>
          <a:p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04" y="1008272"/>
            <a:ext cx="84747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38" y="1380838"/>
            <a:ext cx="4776691" cy="31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219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6290" y="0"/>
            <a:ext cx="916029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79512" y="980728"/>
            <a:ext cx="7891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55125"/>
            <a:ext cx="27363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472" y="1424424"/>
            <a:ext cx="706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6397" y="3244334"/>
            <a:ext cx="2291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6290" y="272842"/>
            <a:ext cx="623452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5.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 по содержанию 3-й главы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04" y="1008272"/>
            <a:ext cx="84747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03" y="1151879"/>
            <a:ext cx="84747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поступили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выражение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безумный азарт?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поведения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героев?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оцените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поступки героев повести в сцене охоты на пингвинов?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97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5308"/>
            <a:ext cx="9188118" cy="6893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71266" y="558924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283" y="2063829"/>
            <a:ext cx="7003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нализирует и оценивает мотивы поведения и  поступки персонажей.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твечает на заданные вопросы;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ыражает собственную точку зрения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персонажей.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29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6290" y="0"/>
            <a:ext cx="916029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79512" y="980728"/>
            <a:ext cx="7891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55125"/>
            <a:ext cx="27363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472" y="1424424"/>
            <a:ext cx="706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6397" y="3244334"/>
            <a:ext cx="2291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6290" y="272842"/>
            <a:ext cx="4225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kk-K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 на вопросы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04" y="1008272"/>
            <a:ext cx="84747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03" y="1151879"/>
            <a:ext cx="84747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Охотники поддались азарту из-за легкости добычи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Азарт, который не повинуется разуму. Он необъяснимый, на грани сумасшествия.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нужно было запастись едой.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двигал инстинкт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самосохранения.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 безумного азарта обнажила первобытные инстинкты людей. Но старшее поколение оказалось более разумным. Раньше всех «пришел в себя» Кос, затем его поддержал Тайдо.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97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457472" y="1151879"/>
            <a:ext cx="7733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Сегодня на уроке вы: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познакомитесь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творчеством </a:t>
            </a:r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И.М.Фёдорова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узнаете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героях научно-фантастической повести «Сын воды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научитесь: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азделять предлагаемые вопросы на «тонкие» и «толстые», отвечая на них при этом</a:t>
            </a:r>
            <a:r>
              <a:rPr lang="kk-KZ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  заполнять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сюжетную таблицу.</a:t>
            </a:r>
          </a:p>
          <a:p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275856" y="589236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45781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0541" y="401486"/>
            <a:ext cx="15888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04" y="1151259"/>
            <a:ext cx="8160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сюжетную таблицу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опираясь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прочитанных глав произведения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135917"/>
              </p:ext>
            </p:extLst>
          </p:nvPr>
        </p:nvGraphicFramePr>
        <p:xfrm>
          <a:off x="580534" y="2557504"/>
          <a:ext cx="79208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Кто?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Что?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Когда?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Где?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</a:t>
                      </a:r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5308"/>
            <a:ext cx="9188118" cy="6893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71266" y="558924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283" y="2063829"/>
            <a:ext cx="70034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сюжетную таблицу, опираясь на текст прочитанных глав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аходит необходимую информацию в тексте повести для заполнения граф сюжетной таблицы;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различает персонажи и события, место, время и причины действия в повести.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5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6574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275856" y="589236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45781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02139"/>
            <a:ext cx="31091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ответы.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04" y="878540"/>
            <a:ext cx="8160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сюжетную таблицу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опираясь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прочитанных глав произведения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23331"/>
              </p:ext>
            </p:extLst>
          </p:nvPr>
        </p:nvGraphicFramePr>
        <p:xfrm>
          <a:off x="539552" y="1700808"/>
          <a:ext cx="792088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Кто?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Что?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Когда?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Где?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</a:t>
                      </a:r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Фуиджи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Жизнь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воде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«...с давних пор...»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Магелланова пролива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«…потому, что на земле ещё хуже.»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Желание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иметь кану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Возможно,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осле женитьбы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«…белые люди живут на берегу на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одном месте.»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Посмотреть на белых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людей вблизи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Коса и Тайдо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Охота на пингвинов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следующий день после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обнаружения колонии пингвинов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одном из скалистых островов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Нужно было запастись пропитанием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932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20740B-80B7-457E-9FC4-F3F9C6FCB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31224" cy="1143000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узнал(а) много нового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нового я не узнал(а)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было над чем подумать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не заинтересовала тема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 вопросы, возникающие в ходе урока, я получил(а) ответы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вопросы остались без ответов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я работал(а) добросовестно и достиг(ла) цели урока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скучно на уроке</a:t>
            </a:r>
          </a:p>
          <a:p>
            <a:pPr marL="0" indent="0" algn="just">
              <a:buNone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DA3C9952-29D6-42D4-A72D-11C0A318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51508"/>
            <a:ext cx="8229600" cy="84524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kk-KZ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(выберите подходящее утверждение)</a:t>
            </a:r>
            <a:endParaRPr lang="ru-RU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16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339091"/>
            <a:ext cx="8191048" cy="8127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3135" y="1684023"/>
            <a:ext cx="75879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Сегодня на уроке вы: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познакомились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творчеством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И.М.Фёдорова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узнали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героях научно-фантастической повести «Сын воды».</a:t>
            </a:r>
          </a:p>
          <a:p>
            <a:pPr marL="342900" lvl="0" indent="-342900" algn="just">
              <a:buFontTx/>
              <a:buChar char="-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</a:t>
            </a:r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научились</a:t>
            </a: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разделять предлагаемые вопросы на «тонкие» и «толстые»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  заполнять сюжетную таблицу.</a:t>
            </a:r>
          </a:p>
        </p:txBody>
      </p:sp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20740B-80B7-457E-9FC4-F3F9C6FCB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3989039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продолжения работы над произведением на следующем уроке, прочитайте оставшиеся главы повести «Сын воды» в хрестоматии.</a:t>
            </a:r>
          </a:p>
          <a:p>
            <a:pPr marL="0"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kk-KZ" sz="2400" dirty="0">
                <a:latin typeface="Times New Roman"/>
                <a:ea typeface="Times New Roman"/>
                <a:cs typeface="Calibri"/>
              </a:rPr>
              <a:t>2.</a:t>
            </a:r>
            <a:r>
              <a:rPr lang="kk-KZ" sz="1600" dirty="0">
                <a:latin typeface="SchoolBookKza"/>
                <a:ea typeface="Calibri"/>
                <a:cs typeface="SchoolBookKza"/>
              </a:rPr>
              <a:t> </a:t>
            </a:r>
            <a:r>
              <a:rPr lang="kk-KZ" sz="1600" dirty="0" smtClean="0">
                <a:latin typeface="SchoolBookKza"/>
                <a:ea typeface="Calibri"/>
                <a:cs typeface="SchoolBookKza"/>
              </a:rPr>
              <a:t>   </a:t>
            </a:r>
            <a:r>
              <a:rPr lang="kk-KZ" sz="2400" dirty="0" smtClean="0">
                <a:latin typeface="Times New Roman"/>
                <a:ea typeface="Calibri"/>
                <a:cs typeface="Calibri"/>
              </a:rPr>
              <a:t>Упражнение </a:t>
            </a:r>
            <a:r>
              <a:rPr lang="kk-KZ" sz="2400" dirty="0">
                <a:latin typeface="Times New Roman"/>
                <a:ea typeface="Calibri"/>
                <a:cs typeface="Calibri"/>
              </a:rPr>
              <a:t>6 на странице 62. </a:t>
            </a:r>
            <a:endParaRPr lang="ru-RU" sz="2000" dirty="0">
              <a:ea typeface="Calibri"/>
              <a:cs typeface="Calibri"/>
            </a:endParaRPr>
          </a:p>
          <a:p>
            <a:pPr marL="0"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Calibri"/>
              </a:rPr>
              <a:t> </a:t>
            </a:r>
            <a:r>
              <a:rPr lang="ru-RU" sz="2400" dirty="0" smtClean="0">
                <a:latin typeface="Times New Roman"/>
                <a:ea typeface="Times New Roman"/>
                <a:cs typeface="Calibri"/>
              </a:rPr>
              <a:t>     Какие </a:t>
            </a:r>
            <a:r>
              <a:rPr lang="ru-RU" sz="2400" dirty="0">
                <a:latin typeface="Times New Roman"/>
                <a:ea typeface="Times New Roman"/>
                <a:cs typeface="Calibri"/>
              </a:rPr>
              <a:t>зрительные и слуховые ассоциации связаны у </a:t>
            </a:r>
            <a:r>
              <a:rPr lang="ru-RU" sz="2400" dirty="0" smtClean="0">
                <a:latin typeface="Times New Roman"/>
                <a:ea typeface="Times New Roman"/>
                <a:cs typeface="Calibri"/>
              </a:rPr>
              <a:t>  вас </a:t>
            </a:r>
            <a:r>
              <a:rPr lang="ru-RU" sz="2400" dirty="0">
                <a:latin typeface="Times New Roman"/>
                <a:ea typeface="Times New Roman"/>
                <a:cs typeface="Calibri"/>
              </a:rPr>
              <a:t>со словом </a:t>
            </a:r>
            <a:r>
              <a:rPr lang="ru-RU" sz="2400" i="1" dirty="0">
                <a:latin typeface="Times New Roman"/>
                <a:ea typeface="Times New Roman"/>
                <a:cs typeface="Calibri"/>
              </a:rPr>
              <a:t>кану</a:t>
            </a:r>
            <a:r>
              <a:rPr lang="ru-RU" sz="2400" dirty="0">
                <a:latin typeface="Times New Roman"/>
                <a:ea typeface="Times New Roman"/>
                <a:cs typeface="Calibri"/>
              </a:rPr>
              <a:t>? Напишите в соответствующих графах таблицы свои ассоциации.</a:t>
            </a:r>
            <a:endParaRPr lang="ru-RU" sz="2000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DA3C9952-29D6-42D4-A72D-11C0A318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51508"/>
            <a:ext cx="8229600" cy="84524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Рекомендуемое учебное задание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384564"/>
              </p:ext>
            </p:extLst>
          </p:nvPr>
        </p:nvGraphicFramePr>
        <p:xfrm>
          <a:off x="1547664" y="4725144"/>
          <a:ext cx="60960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Выглядит, как ...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Звучит, как ...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864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2132856"/>
            <a:ext cx="5703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доброго! До новых встреч!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E712E1-B4AD-4817-9E57-AFF15F734DFC}"/>
              </a:ext>
            </a:extLst>
          </p:cNvPr>
          <p:cNvSpPr/>
          <p:nvPr/>
        </p:nvSpPr>
        <p:spPr>
          <a:xfrm>
            <a:off x="0" y="454666"/>
            <a:ext cx="8067254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02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457472" y="1151879"/>
            <a:ext cx="7733576" cy="278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Цели обучения на уроке: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latin typeface="Times New Roman"/>
                <a:ea typeface="Times New Roman"/>
                <a:cs typeface="Calibri"/>
              </a:rPr>
              <a:t>8.1.5.1</a:t>
            </a:r>
            <a:r>
              <a:rPr lang="kk-KZ" sz="2400" b="1" dirty="0" smtClean="0">
                <a:latin typeface="Times New Roman"/>
                <a:ea typeface="Times New Roman"/>
                <a:cs typeface="Calibri"/>
              </a:rPr>
              <a:t>.</a:t>
            </a:r>
            <a:r>
              <a:rPr lang="ru-RU" sz="2400" dirty="0" smtClean="0">
                <a:latin typeface="Times New Roman"/>
                <a:ea typeface="Times New Roman"/>
                <a:cs typeface="Calibri"/>
              </a:rPr>
              <a:t> Прогнозировать </a:t>
            </a:r>
            <a:r>
              <a:rPr lang="ru-RU" sz="2400" dirty="0">
                <a:latin typeface="Times New Roman"/>
                <a:ea typeface="Times New Roman"/>
                <a:cs typeface="Calibri"/>
              </a:rPr>
              <a:t>содержание по отрывку прослушанного текста</a:t>
            </a:r>
            <a:r>
              <a:rPr lang="kk-KZ" sz="2400" dirty="0" smtClean="0">
                <a:latin typeface="Times New Roman"/>
                <a:ea typeface="Times New Roman"/>
                <a:cs typeface="Calibri"/>
              </a:rPr>
              <a:t>;</a:t>
            </a:r>
          </a:p>
          <a:p>
            <a:pPr marL="342900" indent="-342900" algn="just">
              <a:lnSpc>
                <a:spcPct val="106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 smtClean="0">
                <a:latin typeface="Times New Roman"/>
                <a:ea typeface="Times New Roman"/>
              </a:rPr>
              <a:t>8.3.7.1.</a:t>
            </a:r>
            <a:r>
              <a:rPr lang="ru-RU" sz="2400" dirty="0" smtClean="0">
                <a:latin typeface="Times New Roman"/>
                <a:ea typeface="Times New Roman"/>
              </a:rPr>
              <a:t> Извлекать </a:t>
            </a:r>
            <a:r>
              <a:rPr lang="ru-RU" sz="2400" dirty="0">
                <a:latin typeface="Times New Roman"/>
                <a:ea typeface="Times New Roman"/>
              </a:rPr>
              <a:t>необходимую информацию из различных источников, определяя ее актуальность, достоверность, полезность и ценность</a:t>
            </a:r>
            <a:r>
              <a:rPr lang="kk-KZ" sz="2400" dirty="0">
                <a:latin typeface="Times New Roman"/>
                <a:ea typeface="Times New Roman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99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57613"/>
            <a:ext cx="8388424" cy="112697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название и прослушайте небольшой отрывок </a:t>
            </a:r>
            <a:r>
              <a:rPr lang="kk-K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произведения.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думаете, о чём в нём пойдёт речь? </a:t>
            </a:r>
          </a:p>
          <a:p>
            <a:pPr algn="l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люди гор, степей, люди лесов,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фуиджи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люди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моря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Они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рождаются, живут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умирают на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воде, на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море. Живётся им, конечно,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несладко</a:t>
            </a:r>
            <a:r>
              <a:rPr lang="kk-KZ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34311"/>
            <a:ext cx="2453630" cy="374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71587"/>
            <a:ext cx="8659379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Михайлович Фёдоров </a:t>
            </a:r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псевдоним - Янка Мавр)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84168" y="5517232"/>
            <a:ext cx="2968882" cy="890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l">
              <a:buSzPts val="1100"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*Псевдоним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автора,</a:t>
            </a:r>
          </a:p>
          <a:p>
            <a:pPr algn="l">
              <a:buSzPts val="1100"/>
            </a:pP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заменяет его настоящее имя      или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фамилию.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58516"/>
            <a:ext cx="225397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566" y="1284380"/>
            <a:ext cx="51215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 Фёдоров (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псевдоним* - Янка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Мавр) – один из основателей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белорусской детской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основоположник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приключенческого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научно-познавательного жанров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белорусской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литературе, создатель первой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научно-фантастической повести.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Иван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 родился в семье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столяра. Жили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бедно, рано умер отец; мальчику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приходилось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матери в её тяжёлом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труде. Ему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окончить учительскую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семинарию 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школьным учителем. Во время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уроков по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его ученики слушали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увлекательные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о неизвестных странах, 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смелых путешественниках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первооткрывателях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земель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 тяжёлом рабском труде людей, живущих в этих чудесных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странах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какой живой интерес вызывали эти рассказы у ребят,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Михайлович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решил написать ряд приключенческих повестей под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псевдонимом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Янка Мавр. Так появились в белорусской детской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 повести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«Человек идёт», «В стране райской птицы», «Сын воды», «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Полесские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Робинзоны» и др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6564" y="5038476"/>
            <a:ext cx="1668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(1883</a:t>
            </a:r>
            <a:r>
              <a:rPr lang="ru-RU" b="1" dirty="0"/>
              <a:t>– 1971)</a:t>
            </a:r>
          </a:p>
        </p:txBody>
      </p:sp>
    </p:spTree>
    <p:extLst>
      <p:ext uri="{BB962C8B-B14F-4D97-AF65-F5344CB8AC3E}">
        <p14:creationId xmlns:p14="http://schemas.microsoft.com/office/powerpoint/2010/main" val="2091261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23753" y="5517232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04" y="940045"/>
            <a:ext cx="84747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1051" y="497048"/>
            <a:ext cx="8175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Прослушайте 1-ю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главу научно-фантастической повести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«Сын воды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(в сокращении).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CE2BC7-3C5A-410B-85A5-3DE59550BE03}"/>
              </a:ext>
            </a:extLst>
          </p:cNvPr>
          <p:cNvSpPr/>
          <p:nvPr/>
        </p:nvSpPr>
        <p:spPr>
          <a:xfrm>
            <a:off x="0" y="257469"/>
            <a:ext cx="8659018" cy="10826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Прослушайте 1-ю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главу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научно-фантастической повести    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«Сын воды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 сокращении).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63" y="1672426"/>
            <a:ext cx="4648263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004" y="5517232"/>
            <a:ext cx="6144204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kk-KZ" dirty="0" smtClean="0">
                <a:latin typeface="Times New Roman"/>
                <a:ea typeface="SchoolBookC"/>
                <a:cs typeface="Calibri"/>
              </a:rPr>
              <a:t>Словарная работа:</a:t>
            </a:r>
            <a:endParaRPr lang="ru-RU" dirty="0" smtClean="0">
              <a:latin typeface="Times New Roman"/>
              <a:ea typeface="SchoolBookC"/>
              <a:cs typeface="Calibri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i="1" dirty="0" smtClean="0">
                <a:latin typeface="Times New Roman"/>
                <a:ea typeface="SchoolBookC"/>
                <a:cs typeface="Calibri"/>
              </a:rPr>
              <a:t>з</a:t>
            </a:r>
            <a:r>
              <a:rPr lang="kk-KZ" i="1" dirty="0">
                <a:latin typeface="Times New Roman"/>
                <a:ea typeface="SchoolBookC"/>
                <a:cs typeface="Calibri"/>
              </a:rPr>
              <a:t>ы</a:t>
            </a:r>
            <a:r>
              <a:rPr lang="ru-RU" i="1" dirty="0" err="1">
                <a:latin typeface="Times New Roman"/>
                <a:ea typeface="SchoolBookC"/>
                <a:cs typeface="Calibri"/>
              </a:rPr>
              <a:t>бкий</a:t>
            </a:r>
            <a:r>
              <a:rPr lang="ru-RU" i="1" dirty="0">
                <a:latin typeface="Times New Roman"/>
                <a:ea typeface="SchoolBookC"/>
                <a:cs typeface="Calibri"/>
              </a:rPr>
              <a:t> </a:t>
            </a:r>
            <a:r>
              <a:rPr lang="ru-RU" dirty="0">
                <a:latin typeface="Times New Roman"/>
                <a:ea typeface="SchoolBookC"/>
                <a:cs typeface="Calibri"/>
              </a:rPr>
              <a:t>– </a:t>
            </a:r>
            <a:r>
              <a:rPr lang="ru-RU" dirty="0" err="1">
                <a:latin typeface="Times New Roman"/>
                <a:ea typeface="SchoolBookC"/>
                <a:cs typeface="Calibri"/>
              </a:rPr>
              <a:t>орнықсыз</a:t>
            </a:r>
            <a:r>
              <a:rPr lang="ru-RU" dirty="0">
                <a:latin typeface="Times New Roman"/>
                <a:ea typeface="SchoolBookC"/>
                <a:cs typeface="Calibri"/>
              </a:rPr>
              <a:t>; </a:t>
            </a:r>
            <a:r>
              <a:rPr lang="ru-RU" dirty="0" err="1">
                <a:latin typeface="Times New Roman"/>
                <a:ea typeface="SchoolBookC"/>
                <a:cs typeface="Calibri"/>
              </a:rPr>
              <a:t>сенімсіз</a:t>
            </a:r>
            <a:endParaRPr lang="ru-RU" sz="1400" dirty="0">
              <a:ea typeface="Calibri"/>
              <a:cs typeface="Calibri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SchoolBookC"/>
                <a:cs typeface="Calibri"/>
              </a:rPr>
              <a:t>луб </a:t>
            </a:r>
            <a:r>
              <a:rPr lang="ru-RU" dirty="0">
                <a:latin typeface="Times New Roman"/>
                <a:ea typeface="SchoolBookC"/>
                <a:cs typeface="Calibri"/>
              </a:rPr>
              <a:t>– </a:t>
            </a:r>
            <a:r>
              <a:rPr lang="ru-RU" dirty="0" err="1" smtClean="0">
                <a:latin typeface="Times New Roman"/>
                <a:ea typeface="SchoolBookC"/>
                <a:cs typeface="Calibri"/>
              </a:rPr>
              <a:t>ағаш</a:t>
            </a:r>
            <a:r>
              <a:rPr lang="ru-RU" dirty="0" smtClean="0">
                <a:latin typeface="Times New Roman"/>
                <a:ea typeface="SchoolBookC"/>
                <a:cs typeface="Calibri"/>
              </a:rPr>
              <a:t> </a:t>
            </a:r>
            <a:r>
              <a:rPr lang="ru-RU" dirty="0" err="1" smtClean="0">
                <a:latin typeface="Times New Roman"/>
                <a:ea typeface="SchoolBookC"/>
                <a:cs typeface="Calibri"/>
              </a:rPr>
              <a:t>қабығы</a:t>
            </a:r>
            <a:r>
              <a:rPr lang="ru-RU" dirty="0" smtClean="0">
                <a:latin typeface="Times New Roman"/>
                <a:ea typeface="SchoolBookC"/>
                <a:cs typeface="Calibri"/>
              </a:rPr>
              <a:t> </a:t>
            </a:r>
            <a:r>
              <a:rPr lang="ru-RU" dirty="0">
                <a:latin typeface="Times New Roman"/>
                <a:ea typeface="SchoolBookC"/>
                <a:cs typeface="Calibri"/>
              </a:rPr>
              <a:t>(</a:t>
            </a:r>
            <a:r>
              <a:rPr lang="ru-RU" dirty="0" err="1">
                <a:latin typeface="Times New Roman"/>
                <a:ea typeface="SchoolBookC"/>
                <a:cs typeface="Calibri"/>
              </a:rPr>
              <a:t>талшығы</a:t>
            </a:r>
            <a:r>
              <a:rPr lang="ru-RU" dirty="0">
                <a:latin typeface="Times New Roman"/>
                <a:ea typeface="SchoolBookC"/>
                <a:cs typeface="Calibri"/>
              </a:rPr>
              <a:t> </a:t>
            </a:r>
            <a:r>
              <a:rPr lang="ru-RU" dirty="0" err="1">
                <a:latin typeface="Times New Roman"/>
                <a:ea typeface="SchoolBookC"/>
                <a:cs typeface="Calibri"/>
              </a:rPr>
              <a:t>тарамдалып</a:t>
            </a:r>
            <a:r>
              <a:rPr lang="ru-RU" dirty="0">
                <a:latin typeface="Times New Roman"/>
                <a:ea typeface="SchoolBookC"/>
                <a:cs typeface="Calibri"/>
              </a:rPr>
              <a:t> </a:t>
            </a:r>
            <a:r>
              <a:rPr lang="ru-RU" dirty="0" err="1">
                <a:latin typeface="Times New Roman"/>
                <a:ea typeface="SchoolBookC"/>
                <a:cs typeface="Calibri"/>
              </a:rPr>
              <a:t>тұратын</a:t>
            </a:r>
            <a:r>
              <a:rPr lang="ru-RU" dirty="0">
                <a:latin typeface="Times New Roman"/>
                <a:ea typeface="SchoolBookC"/>
                <a:cs typeface="Calibri"/>
              </a:rPr>
              <a:t> </a:t>
            </a:r>
            <a:r>
              <a:rPr lang="ru-RU" dirty="0" err="1">
                <a:latin typeface="Times New Roman"/>
                <a:ea typeface="SchoolBookC"/>
                <a:cs typeface="Calibri"/>
              </a:rPr>
              <a:t>қабық</a:t>
            </a:r>
            <a:r>
              <a:rPr lang="ru-RU" dirty="0">
                <a:latin typeface="Times New Roman"/>
                <a:ea typeface="SchoolBookC"/>
                <a:cs typeface="Calibri"/>
              </a:rPr>
              <a:t>)</a:t>
            </a:r>
            <a:endParaRPr lang="ru-RU" sz="1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587"/>
            <a:ext cx="865938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географической карте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острова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районе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Магелланова пролива. Там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этих островах,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словам писателя, жил народ </a:t>
            </a:r>
            <a:r>
              <a:rPr lang="ru-RU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фуиджи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37336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47" y="2276872"/>
            <a:ext cx="346681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342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фуиджи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фуиджи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людьми моря? Почему они жили в лодках?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было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думаете, почему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фуиджи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связали свою жизнь с водой?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Кос? Сколько человек было в его лодке?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считаете, почему автор пишет, что «на всём их облике лежит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необычной жизни»? Докажите словами из текста.</a:t>
            </a:r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CE2BC7-3C5A-410B-85A5-3DE59550BE03}"/>
              </a:ext>
            </a:extLst>
          </p:cNvPr>
          <p:cNvSpPr/>
          <p:nvPr/>
        </p:nvSpPr>
        <p:spPr>
          <a:xfrm>
            <a:off x="0" y="314820"/>
            <a:ext cx="8460432" cy="1025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на «тонкие» и «толстые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Ответьте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них.</a:t>
            </a: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41697"/>
            <a:ext cx="9144000" cy="68911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145287" y="444913"/>
            <a:ext cx="2535010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Проверим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2CBE324-D882-4E8A-A80B-3571C2FDE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389629"/>
              </p:ext>
            </p:extLst>
          </p:nvPr>
        </p:nvGraphicFramePr>
        <p:xfrm>
          <a:off x="457471" y="1079220"/>
          <a:ext cx="8317294" cy="5375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6497">
                  <a:extLst>
                    <a:ext uri="{9D8B030D-6E8A-4147-A177-3AD203B41FA5}">
                      <a16:colId xmlns:a16="http://schemas.microsoft.com/office/drawing/2014/main" val="2143980754"/>
                    </a:ext>
                  </a:extLst>
                </a:gridCol>
                <a:gridCol w="4490797">
                  <a:extLst>
                    <a:ext uri="{9D8B030D-6E8A-4147-A177-3AD203B41FA5}">
                      <a16:colId xmlns:a16="http://schemas.microsoft.com/office/drawing/2014/main" val="1382125100"/>
                    </a:ext>
                  </a:extLst>
                </a:gridCol>
              </a:tblGrid>
              <a:tr h="41841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«Тонкие»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«Толстые»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583252"/>
                  </a:ext>
                </a:extLst>
              </a:tr>
              <a:tr h="15516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Кто такие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фуиджи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Фуиджи</a:t>
                      </a:r>
                      <a:r>
                        <a:rPr lang="kk-KZ" sz="16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- н</a:t>
                      </a:r>
                      <a:r>
                        <a:rPr lang="kk-KZ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арод, который с давних времен живет в западной части Огненной земли.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Почему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фуиджи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называют людьми моря? Почему они жили в лодках?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Фуиджи живут в лодках на море. Они считают, что на земле жить еще хуже.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4410239"/>
                  </a:ext>
                </a:extLst>
              </a:tr>
              <a:tr h="35401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Сколько детей было у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Тайдо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 Тайдо было трое детей.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вы думаете, почему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фуиджи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связали свою жизнь с водой? </a:t>
                      </a: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Потому, что по их мнению «л</a:t>
                      </a:r>
                      <a:r>
                        <a:rPr lang="ru-RU" sz="1600" i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учше</a:t>
                      </a:r>
                      <a:r>
                        <a:rPr lang="ru-RU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всю жизнь ощущать под ногами зыбкое дно лодки, чем сидеть на голых камнях среди воды</a:t>
                      </a:r>
                      <a:r>
                        <a:rPr lang="kk-KZ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r>
                        <a:rPr lang="ru-RU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3640802"/>
                  </a:ext>
                </a:extLst>
              </a:tr>
              <a:tr h="72634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Кто такой Кос? Сколько человек было в его лодке?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Кос – ближайший сосед Тайдо. </a:t>
                      </a:r>
                      <a:r>
                        <a:rPr lang="kk-KZ" sz="1600" i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его лодке </a:t>
                      </a:r>
                      <a:r>
                        <a:rPr lang="kk-KZ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было три человека.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вы считаете, почему автор пишет, что «на всём их облике лежит отпечаток этой необычной жизни»? Докажите словами из текста.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«Оттого, что все свои дни </a:t>
                      </a:r>
                      <a:r>
                        <a:rPr lang="ru-RU" sz="1600" i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фуиджи</a:t>
                      </a:r>
                      <a:r>
                        <a:rPr lang="ru-RU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проводят, скорчившись в лодке, и не могут размять затекших членов, тело у них какое-то мягкое, пухлое, круглое, словно раздутое, а ноги тонкие и хилые».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7521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1102</Words>
  <Application>Microsoft Office PowerPoint</Application>
  <PresentationFormat>Экран (4:3)</PresentationFormat>
  <Paragraphs>204</Paragraphs>
  <Slides>26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Gothic</vt:lpstr>
      <vt:lpstr>Courier New</vt:lpstr>
      <vt:lpstr>SchoolBookC</vt:lpstr>
      <vt:lpstr>SchoolBookKza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Иван Михайлович Фёдоров  (псевдоним - Янка Мавр) </vt:lpstr>
      <vt:lpstr>Презентация PowerPoint</vt:lpstr>
      <vt:lpstr> Найдите на географической карте острова в районе Магелланова пролива. Там, на этих островах, по словам писателя, жил народ фуиджи.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(выберите подходящее утверждение)</vt:lpstr>
      <vt:lpstr>Презентация PowerPoint</vt:lpstr>
      <vt:lpstr>Рекомендуемое учебное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254</cp:revision>
  <dcterms:created xsi:type="dcterms:W3CDTF">2020-07-18T05:19:20Z</dcterms:created>
  <dcterms:modified xsi:type="dcterms:W3CDTF">2024-12-11T17:00:20Z</dcterms:modified>
</cp:coreProperties>
</file>