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308" r:id="rId4"/>
    <p:sldId id="273" r:id="rId5"/>
    <p:sldId id="297" r:id="rId6"/>
    <p:sldId id="307" r:id="rId7"/>
    <p:sldId id="287" r:id="rId8"/>
    <p:sldId id="316" r:id="rId9"/>
    <p:sldId id="298" r:id="rId10"/>
    <p:sldId id="305" r:id="rId11"/>
    <p:sldId id="318" r:id="rId12"/>
    <p:sldId id="322" r:id="rId13"/>
    <p:sldId id="302" r:id="rId14"/>
    <p:sldId id="323" r:id="rId15"/>
    <p:sldId id="274" r:id="rId16"/>
    <p:sldId id="319" r:id="rId17"/>
    <p:sldId id="324" r:id="rId18"/>
    <p:sldId id="317" r:id="rId19"/>
    <p:sldId id="301" r:id="rId20"/>
    <p:sldId id="330" r:id="rId21"/>
    <p:sldId id="325" r:id="rId22"/>
    <p:sldId id="326" r:id="rId23"/>
    <p:sldId id="331" r:id="rId24"/>
    <p:sldId id="327" r:id="rId25"/>
    <p:sldId id="329" r:id="rId26"/>
    <p:sldId id="328" r:id="rId27"/>
    <p:sldId id="286" r:id="rId28"/>
    <p:sldId id="310" r:id="rId29"/>
    <p:sldId id="296" r:id="rId30"/>
    <p:sldId id="294" r:id="rId31"/>
    <p:sldId id="33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ОЖИНА АСИЯ Сираждиновна" initials="ХАС" lastIdx="2" clrIdx="0">
    <p:extLst>
      <p:ext uri="{19B8F6BF-5375-455C-9EA6-DF929625EA0E}">
        <p15:presenceInfo xmlns:p15="http://schemas.microsoft.com/office/powerpoint/2012/main" userId="ХОЖИНА АСИЯ Сиражд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0761" autoAdjust="0"/>
  </p:normalViewPr>
  <p:slideViewPr>
    <p:cSldViewPr>
      <p:cViewPr varScale="1">
        <p:scale>
          <a:sx n="79" d="100"/>
          <a:sy n="79" d="100"/>
        </p:scale>
        <p:origin x="17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6965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8B5E5-E8E0-4B36-833C-7BA223E126A3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90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8B5E5-E8E0-4B36-833C-7BA223E126A3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40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8B5E5-E8E0-4B36-833C-7BA223E126A3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326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5708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0358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1277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76954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937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3659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1780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8101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8B5E5-E8E0-4B36-833C-7BA223E126A3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465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8B5E5-E8E0-4B36-833C-7BA223E126A3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20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79653" y="2828836"/>
            <a:ext cx="742479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Культура питания</a:t>
            </a:r>
            <a:endParaRPr lang="ru-RU" sz="2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Тема:Национальная</a:t>
            </a:r>
            <a:r>
              <a:rPr lang="ru-R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</a:t>
            </a:r>
            <a:b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литература. 8 класс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972"/>
            <a:ext cx="9143999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2. </a:t>
            </a: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Прочитайте текст и составьте </a:t>
            </a:r>
            <a:b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цитатный план к тексту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2028"/>
            <a:ext cx="9143998" cy="57259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Гость от бога</a:t>
            </a:r>
            <a:endParaRPr lang="aa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Гостеприимство - в крови у казахов. Это позволяло нашим предкам выжить в результате долгих кочевий. Любой казах мог спокойно без особых припасов совершить, к примеру, путешествие из Жетысу (Семиречье) на юго-востоке Казахстана до реки Урал на Западе.    </a:t>
            </a:r>
            <a:endParaRPr lang="aa-E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Кочевник знал, что в любом ауле он найдет кров, пищу и защиту. Хозяин, привечающий гостя, знал, что и он сам может всегда при долгом кочевье воспользоваться степным гостеприимством, где угодно в степи. Таких гостей-путников называли гость от бога - «кудайы конак». Казах может зарезать последнего барана, остаться без средств к существованию, но традиции гостеприимства соблюсти. </a:t>
            </a: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6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972"/>
            <a:ext cx="9143999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Продолжение текста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2028"/>
            <a:ext cx="9143998" cy="572597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Гостя при въезде в аул обычно привечала старая уважаемая женщина. Она подавала ему пиалу с чем-нибудь белым (айран, кумыс, просто молоко). Таким образом, гостю желали «ақ жол» - белой (счастливой и удачной) дороги. Если гость не мог остаться у трапезы, то он должен был хотя бы отщипнуть кусочек хлеба.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Этот обычай сохраняется в Казахстане по сей день. Забежишь вот так к соседу на пару минут, обязательно съешь что-нибудь. Отказываться нельзя - неуважение к дастархану. А значит не желаешь, чтобы у хозяина всегда был достаток.	</a:t>
            </a: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4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972"/>
            <a:ext cx="9143999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72641"/>
            <a:ext cx="8496944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 в тексте цитаты;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цитатный план.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a-E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3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0" y="136525"/>
            <a:ext cx="9126459" cy="10237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56" y="2586608"/>
            <a:ext cx="8496944" cy="3506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</a:t>
            </a:r>
            <a:r>
              <a:rPr lang="ru-RU" dirty="0"/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дословная выдержка из какого-нибудь текста, высказывания.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Цитатный план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состоит из цитат, т.е., дословных выдержек из первоисточника.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37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972"/>
            <a:ext cx="9143999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Примерный ответ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72641"/>
            <a:ext cx="8496944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a-E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7" y="3099256"/>
            <a:ext cx="836327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255089F-456C-4263-8E19-7D00B9E9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1181491"/>
            <a:ext cx="8496943" cy="411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381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Цитатный план.</a:t>
            </a:r>
            <a:endParaRPr lang="aa-E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Гостеприимство - в крови у казахов;</a:t>
            </a:r>
            <a:endParaRPr lang="aa-E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Кочевник найдет кров, пищу и защиту;</a:t>
            </a:r>
            <a:endParaRPr lang="aa-E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Гость от бога - «кудайы конак»;</a:t>
            </a:r>
            <a:endParaRPr lang="aa-E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Гостя привечала старая уважаемая женщина;</a:t>
            </a:r>
            <a:endParaRPr lang="aa-E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Гостю желали «ақ жол» - белой дороги;</a:t>
            </a:r>
            <a:endParaRPr lang="aa-E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обычай сохраняется по сей день.</a:t>
            </a:r>
            <a:endParaRPr lang="aa-E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800" dirty="0"/>
              <a:t> </a:t>
            </a:r>
            <a:r>
              <a:rPr kumimoji="0" lang="kk-KZ" altLang="aa-E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k-KZ" altLang="aa-E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8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7909"/>
            <a:ext cx="9188118" cy="68911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118" y="340418"/>
            <a:ext cx="8317292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Рассмотрите картинки с национальной едой казахов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B31DF7-7830-47E4-A3F4-1E10B800A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36"/>
            <a:ext cx="4427984" cy="23923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C9AA97-F456-4206-87BB-5B4578215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326"/>
            <a:ext cx="4427984" cy="30581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61D141-8CEA-4001-A317-4183B95DA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9951"/>
            <a:ext cx="4578821" cy="24290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C5939E-4D05-47A2-9028-1897D1EFE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73" y="3540858"/>
            <a:ext cx="4572000" cy="30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32" y="0"/>
            <a:ext cx="9143999" cy="126630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Составьте семистрочное «стихотворение»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словом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путник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используя прием «Диаманта»</a:t>
            </a:r>
            <a:endParaRPr lang="aa-E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66307"/>
            <a:ext cx="9132867" cy="509004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ДИАМАНТА – это стихотворная форма из семи строк, первая и последняя из которых – понятия с противоположным значением. </a:t>
            </a:r>
            <a:endParaRPr lang="aa-ET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строчка 1: тема (существительное) </a:t>
            </a:r>
            <a:endParaRPr lang="aa-ET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строчка 2: определение (2 прилагательных) </a:t>
            </a:r>
            <a:endParaRPr lang="aa-ET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строчка 3: действие (3 причастия) </a:t>
            </a:r>
            <a:endParaRPr lang="aa-ET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строчка 4: ассоциации (4 существительных) </a:t>
            </a:r>
            <a:endParaRPr lang="aa-ET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строчка 5: действие (3 причастия) </a:t>
            </a:r>
            <a:endParaRPr lang="aa-ET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строчка 6: определение (2 прилагательных) </a:t>
            </a:r>
            <a:endParaRPr lang="aa-ET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строчка 7: тема (существительное, противоположное по смыслу существительному из первой строки) чтение учащимися </a:t>
            </a:r>
            <a:endParaRPr lang="aa-ET" sz="9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26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32" y="123307"/>
            <a:ext cx="9143999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Примерный ответ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75615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Путник</a:t>
            </a:r>
            <a:endParaRPr lang="aa-E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Усталый, голодный</a:t>
            </a:r>
            <a:endParaRPr lang="aa-E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Измученный,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жаждущий</a:t>
            </a:r>
            <a:endParaRPr lang="aa-E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Голод, расстояние, ветер, солнце</a:t>
            </a:r>
            <a:endParaRPr lang="aa-E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Ждущий, угощающий, уважающий</a:t>
            </a:r>
            <a:endParaRPr lang="aa-E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Радушный, гостеприимный</a:t>
            </a:r>
            <a:endParaRPr lang="aa-E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Хозяин</a:t>
            </a:r>
            <a:endParaRPr lang="aa-ET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aa-E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32" y="0"/>
            <a:ext cx="9143999" cy="126630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 Прочитайте текст и 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паспорт бешбармака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6307"/>
            <a:ext cx="9160290" cy="559169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традиционное кушанье казахов – бешбармак – вареная конина или баранина с отваренными в бульоне небольшими кусочками теста, подается на блюде.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Перед самым почетным гостем ставят кой-бас – отварную баранью голову. Гость разделывает ее и делит между гостями. Юношам отдают уши с пожеланием быть внимательными, девушки получают небо, чтобы были трудолюбивыми.   Самым уважаемым гостям достаются окорока и голень барашка. 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Грудинка достается невесте или зятю, шейные позвонки замужним женщинам. Мальчики получают сердце и почки, с пожеланием скорее возмужать, а бараний мозг детям не дают, говоря, что станут слабохарактерными. 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пиалах раздают бульон – сорпу.</a:t>
            </a:r>
            <a:endParaRPr lang="aa-ET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ru-RU" sz="26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7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45" y="136525"/>
            <a:ext cx="9152146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0" y="1279525"/>
            <a:ext cx="9144000" cy="5706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A5B046-B578-4AB0-B850-B1B5D9B3B289}"/>
              </a:ext>
            </a:extLst>
          </p:cNvPr>
          <p:cNvSpPr/>
          <p:nvPr/>
        </p:nvSpPr>
        <p:spPr>
          <a:xfrm>
            <a:off x="539552" y="1599812"/>
            <a:ext cx="8147248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endParaRPr lang="aa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качества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a-E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5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533807" y="2348880"/>
            <a:ext cx="8146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Какое слово зашифровано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УЩЕГОЕНИ?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Расставьте слоги так, чтобы получилось слово.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Подумайте, что каждый из вас знает об этом слове и что вы хотите узнать.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D543D8-4104-488F-9AD0-D37EE77811D5}"/>
              </a:ext>
            </a:extLst>
          </p:cNvPr>
          <p:cNvSpPr/>
          <p:nvPr/>
        </p:nvSpPr>
        <p:spPr>
          <a:xfrm>
            <a:off x="0" y="-1436"/>
            <a:ext cx="9144000" cy="1153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самостоятельных наблюдений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45" y="136525"/>
            <a:ext cx="9152146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Примерный ответ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0" y="1279525"/>
            <a:ext cx="9144000" cy="5706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A5B046-B578-4AB0-B850-B1B5D9B3B289}"/>
              </a:ext>
            </a:extLst>
          </p:cNvPr>
          <p:cNvSpPr/>
          <p:nvPr/>
        </p:nvSpPr>
        <p:spPr>
          <a:xfrm>
            <a:off x="539552" y="1599812"/>
            <a:ext cx="8147248" cy="436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endParaRPr lang="aa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бешбармак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казахский народ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Республика Казахстан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мясо с кусочками теста и зеленью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качества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вкусный, сытный, аппетитный, ароматный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главное блюдо национального меню</a:t>
            </a:r>
            <a:endParaRPr lang="aa-E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62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32" y="0"/>
            <a:ext cx="9143999" cy="126630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5. Подскажи словечко!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6307"/>
            <a:ext cx="9160290" cy="559169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«Речь без пословиц, что пища без соли», - гласит казахская мудрость. Как пресно блюдо без соли, так же пресна и скучна речь без пословиц и поговорок. А казахскую речь представить без этих произведений народной мудрости просто невозможно…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Итак, прием «Подскажи словечко!»</a:t>
            </a:r>
            <a:endParaRPr lang="aa-E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Ас атасы - … .</a:t>
            </a:r>
            <a:endParaRPr lang="aa-E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Асты ая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aa-E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Таңғы асты ...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Кешкі асқа ... .</a:t>
            </a:r>
            <a:endParaRPr lang="aa-E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Арпа, бидай … екен, </a:t>
            </a:r>
            <a:endParaRPr lang="aa-E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Алтын, к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үміс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екен.</a:t>
            </a:r>
            <a:endParaRPr lang="aa-E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43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32" y="0"/>
            <a:ext cx="9143999" cy="126630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Правильный ответ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" y="1155327"/>
            <a:ext cx="9160290" cy="55916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«Подскажи словечко!»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Ас атасы – нан. 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Асты ая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 әдемі.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Таңғы асты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тастама,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Кешкі асқа қарама.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Арпа, бидай ас екен,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Алтын, к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үміс тас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екен.</a:t>
            </a:r>
            <a:endParaRPr lang="aa-E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25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32" y="0"/>
            <a:ext cx="9143999" cy="126630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Русские эквиваленты казахских пословиц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" y="1155327"/>
            <a:ext cx="9160290" cy="55916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всему голова.</a:t>
            </a:r>
          </a:p>
          <a:p>
            <a:pPr marL="457200" indent="-457200" algn="ctr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посуда хороша, когда она еды полна.</a:t>
            </a:r>
          </a:p>
          <a:p>
            <a:pPr marL="457200" indent="-457200" algn="ctr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съешь сам, обед подели с другом, ужин отдай врагу.</a:t>
            </a:r>
          </a:p>
          <a:p>
            <a:pPr marL="457200" indent="-457200" algn="ctr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Ячмень и пшеница – пища,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и серебро – бесполезный хлам.</a:t>
            </a: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8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32" y="-28575"/>
            <a:ext cx="9143999" cy="126630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6. Прочитайте текст. Напишите литературный диктант по данному тексту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" y="1155327"/>
            <a:ext cx="9160290" cy="570267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Айран – и еда, и напиток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Айра́н (карач. Айран, чуваш. Уйран, тур. Ayran, узб. Ayron, азерб. Ayran, каз. Айран, кирг. Айран, башк. Айран, тат. Әйрән) - разновидность кисломолочного напитка у тюркских народов. Айран получают путём заквашивания коровьего молока, которое в средние века заливали в пристёгнутый к седлу кожаный бурдюк с закваской, в современном же варианте молоко после добавления закваски ставят в тёплое место. 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утоления голода айран употребляется как есть, а для утоления жажды его смешивают с водой (шалап) или кумысом, либо просто с молоком. 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Айран хорошо утоляет жажду, обладает тонизирующим и общеукрепляющим эффектом. 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Айран распространен у всех тюркских народов, а также у народов, соприкасавшихся с кочевниками - на Кавказе и Балканах.</a:t>
            </a:r>
            <a:endParaRPr lang="aa-ET" sz="5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21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32" y="-28575"/>
            <a:ext cx="9143999" cy="126630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" y="1155327"/>
            <a:ext cx="9160290" cy="57026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диктант</a:t>
            </a:r>
            <a:endParaRPr lang="aa-ET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0000"/>
              </a:buClr>
              <a:buSzPts val="1400"/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этом тексте говорится о…</a:t>
            </a:r>
            <a:endParaRPr lang="aa-E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0000"/>
              </a:buClr>
              <a:buSzPts val="1400"/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мысль текста: …</a:t>
            </a:r>
            <a:endParaRPr lang="aa-E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0000"/>
              </a:buClr>
              <a:buSzPts val="1400"/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Ключевые слова текста: …</a:t>
            </a:r>
            <a:endParaRPr lang="aa-E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0000"/>
              </a:buClr>
              <a:buSzPts val="1400"/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Текст можно озаглавить так: …</a:t>
            </a:r>
            <a:endParaRPr lang="aa-E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 этом тексте автор утверждает мысль о том, что …</a:t>
            </a:r>
            <a:endParaRPr lang="aa-ET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aa-E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71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32" y="-28575"/>
            <a:ext cx="9143999" cy="126630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ответ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" y="1155327"/>
            <a:ext cx="9160290" cy="570267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диктант</a:t>
            </a:r>
            <a:endParaRPr lang="aa-ET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0000"/>
              </a:buClr>
              <a:buSzPts val="140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этом тексте говорится об айране - кисломолочном продукте.</a:t>
            </a: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0000"/>
              </a:buClr>
              <a:buSzPts val="140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мысль текста: айран хорошо утоляет голод и жажду.</a:t>
            </a: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0000"/>
              </a:buClr>
              <a:buSzPts val="140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Ключевые слова текста: айран, еда, напиток, тюрки, бурдюк, закваска.</a:t>
            </a: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0000"/>
              </a:buClr>
              <a:buSzPts val="140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Текст можно озаглавить так: айран - тонизирующий и общеукрепляющий напиток.</a:t>
            </a: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 этом тексте автор утверждает мысль о том, что кочевники в течение многих веков употребляли данный напиток, и что айран распространен и сегодня среди тюркских народов.</a:t>
            </a:r>
            <a:endParaRPr lang="aa-E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aa-E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aa-ET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8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D7909-93F3-4913-A027-F10CB3F5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427" y="519793"/>
            <a:ext cx="3709704" cy="11620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«Ресторан»</a:t>
            </a:r>
            <a:endParaRPr lang="aa-E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7F9133C-ED40-4118-9140-DE60B7C19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" y="1060372"/>
            <a:ext cx="3709704" cy="5306751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E9F6571D-A551-457A-9F43-D2232DB55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54390" y="1665287"/>
            <a:ext cx="4932411" cy="46910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были в ресторане, ответьте на вопросы: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съел бы еще этого…»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«Больше всего мне понравилось…»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почти переварил…»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«Пожалуйста, добавьте…»</a:t>
            </a: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5E1370-5CC8-40DE-8366-AA751FE2527F}"/>
              </a:ext>
            </a:extLst>
          </p:cNvPr>
          <p:cNvSpPr/>
          <p:nvPr/>
        </p:nvSpPr>
        <p:spPr>
          <a:xfrm>
            <a:off x="0" y="-14441"/>
            <a:ext cx="9144000" cy="10229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27387" y="339090"/>
            <a:ext cx="4159813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на уроке вы: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56" y="3176740"/>
            <a:ext cx="770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953" y="1281464"/>
            <a:ext cx="765495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на уроке вы отлично потрудились, молодцы! Расшифровали слово, узнали его значение, прочитали тексты об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особенностях национального меню казахского народа, почерпнули много интересной информации о культуре питания казахов, составляли паспорт национального блюда и семистрочное «стихотворение».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аучились составлять цитатный план, используя консультации, выполнили ряд заданий.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34578-0362-4DE9-95D3-8850B974A00E}"/>
              </a:ext>
            </a:extLst>
          </p:cNvPr>
          <p:cNvSpPr/>
          <p:nvPr/>
        </p:nvSpPr>
        <p:spPr>
          <a:xfrm>
            <a:off x="0" y="-14441"/>
            <a:ext cx="9144000" cy="10229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</a:t>
            </a:r>
          </a:p>
        </p:txBody>
      </p:sp>
    </p:spTree>
    <p:extLst>
      <p:ext uri="{BB962C8B-B14F-4D97-AF65-F5344CB8AC3E}">
        <p14:creationId xmlns:p14="http://schemas.microsoft.com/office/powerpoint/2010/main" val="3874044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20740B-80B7-457E-9FC4-F3F9C6FCB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31224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Составить синквейн со словом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меню.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DA3C9952-29D6-42D4-A72D-11C0A318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25" y="0"/>
            <a:ext cx="9144000" cy="99609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домашнее задание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76CC00-3649-4A7E-8D60-8EF1628C5F7D}"/>
              </a:ext>
            </a:extLst>
          </p:cNvPr>
          <p:cNvSpPr/>
          <p:nvPr/>
        </p:nvSpPr>
        <p:spPr>
          <a:xfrm>
            <a:off x="981944" y="2060848"/>
            <a:ext cx="7704856" cy="440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endParaRPr lang="ru-RU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строка – </a:t>
            </a:r>
            <a:r>
              <a:rPr lang="ru-RU" sz="25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существительное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тема синквейна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строка – </a:t>
            </a:r>
            <a:r>
              <a:rPr lang="ru-RU" sz="25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прилагательных,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описывающих тему.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строка – </a:t>
            </a:r>
            <a:r>
              <a:rPr lang="ru-RU" sz="25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глагола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действия, которые производит существительное.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Четвертая строка – </a:t>
            </a:r>
            <a:r>
              <a:rPr lang="ru-RU" sz="25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фраза из 4 -х слов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передающая ваше отношение к существительному.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Пятая строка – </a:t>
            </a:r>
            <a:r>
              <a:rPr lang="ru-RU" sz="25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синоним существительного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вашей ассоциации к этому слову.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1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0" y="1233789"/>
            <a:ext cx="9144000" cy="554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kk-KZ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Ознакомьтесь со значением слова </a:t>
            </a:r>
            <a:r>
              <a:rPr lang="kk-KZ" sz="2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угощение.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/>
              <a:t>	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Угощение – пища, питье, которым угощают. Угощение – древний обычай казахского народа с радушием предлагать поесть или поделиться едой со всяким пришедшим в дом или приглашенным.</a:t>
            </a:r>
            <a:endParaRPr lang="aa-E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Угощение – это обряд приобщения «чужих» к «своим», поделившись «куском хлеба», обряд признания другого человека.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Угощали, как правило, всегда лучшим, вкусным, специально приготовленным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kk-KZ" sz="28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D543D8-4104-488F-9AD0-D37EE77811D5}"/>
              </a:ext>
            </a:extLst>
          </p:cNvPr>
          <p:cNvSpPr/>
          <p:nvPr/>
        </p:nvSpPr>
        <p:spPr>
          <a:xfrm>
            <a:off x="0" y="-1436"/>
            <a:ext cx="9144000" cy="1153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самостоятельных наблюдений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E712E1-B4AD-4817-9E57-AFF15F734DFC}"/>
              </a:ext>
            </a:extLst>
          </p:cNvPr>
          <p:cNvSpPr/>
          <p:nvPr/>
        </p:nvSpPr>
        <p:spPr>
          <a:xfrm>
            <a:off x="0" y="0"/>
            <a:ext cx="9144000" cy="10791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k-KZ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великого врача и философа Авиценны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aa-E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164A52-A644-4391-9A98-664686D49CF9}"/>
              </a:ext>
            </a:extLst>
          </p:cNvPr>
          <p:cNvSpPr/>
          <p:nvPr/>
        </p:nvSpPr>
        <p:spPr>
          <a:xfrm>
            <a:off x="359532" y="1556792"/>
            <a:ext cx="8460940" cy="412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мы живы, пища нам нужна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сил исток, дает нам рост она.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же нужной пищи не хватает,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Слабеем мы, и тело наше тает.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Хвалы достойна пища, если вновь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заменит и очистит кровь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2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E712E1-B4AD-4817-9E57-AFF15F734DFC}"/>
              </a:ext>
            </a:extLst>
          </p:cNvPr>
          <p:cNvSpPr/>
          <p:nvPr/>
        </p:nvSpPr>
        <p:spPr>
          <a:xfrm>
            <a:off x="0" y="-8533"/>
            <a:ext cx="9144000" cy="10791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ведь как верно утверждение:</a:t>
            </a:r>
            <a:endParaRPr lang="aa-E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164A52-A644-4391-9A98-664686D49CF9}"/>
              </a:ext>
            </a:extLst>
          </p:cNvPr>
          <p:cNvSpPr/>
          <p:nvPr/>
        </p:nvSpPr>
        <p:spPr>
          <a:xfrm>
            <a:off x="359532" y="1556792"/>
            <a:ext cx="8460940" cy="324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Еда. Коротенькое слово,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в нем сила, удаль, стать!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мы готовы с вами снова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Питье и пищу восхвалять!</a:t>
            </a:r>
          </a:p>
        </p:txBody>
      </p:sp>
    </p:spTree>
    <p:extLst>
      <p:ext uri="{BB962C8B-B14F-4D97-AF65-F5344CB8AC3E}">
        <p14:creationId xmlns:p14="http://schemas.microsoft.com/office/powerpoint/2010/main" val="94906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429821"/>
            <a:ext cx="9144000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  <a:p>
            <a:pPr algn="l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кластером. </a:t>
            </a:r>
          </a:p>
          <a:p>
            <a:pPr lvl="0" algn="l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 объединяет данные ключевые слова?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488AF32-0061-4B1B-9304-C9BB9907F35A}"/>
              </a:ext>
            </a:extLst>
          </p:cNvPr>
          <p:cNvSpPr/>
          <p:nvPr/>
        </p:nvSpPr>
        <p:spPr>
          <a:xfrm>
            <a:off x="3585917" y="39022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??</a:t>
            </a:r>
            <a:endParaRPr lang="aa-ET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знак завершения 8">
            <a:extLst>
              <a:ext uri="{FF2B5EF4-FFF2-40B4-BE49-F238E27FC236}">
                <a16:creationId xmlns:a16="http://schemas.microsoft.com/office/drawing/2014/main" id="{AC881DA2-BE3E-444B-9A0F-EFCF34C13831}"/>
              </a:ext>
            </a:extLst>
          </p:cNvPr>
          <p:cNvSpPr/>
          <p:nvPr/>
        </p:nvSpPr>
        <p:spPr>
          <a:xfrm rot="8252436" flipV="1">
            <a:off x="4260173" y="3545846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Курт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знак завершения 14">
            <a:extLst>
              <a:ext uri="{FF2B5EF4-FFF2-40B4-BE49-F238E27FC236}">
                <a16:creationId xmlns:a16="http://schemas.microsoft.com/office/drawing/2014/main" id="{D9476827-D361-4461-8B52-00DAAE840A19}"/>
              </a:ext>
            </a:extLst>
          </p:cNvPr>
          <p:cNvSpPr/>
          <p:nvPr/>
        </p:nvSpPr>
        <p:spPr>
          <a:xfrm rot="10800000" flipV="1">
            <a:off x="4500318" y="4187350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Баурсаки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знак завершения 16">
            <a:extLst>
              <a:ext uri="{FF2B5EF4-FFF2-40B4-BE49-F238E27FC236}">
                <a16:creationId xmlns:a16="http://schemas.microsoft.com/office/drawing/2014/main" id="{C22EBBCD-8597-46F5-A93B-91FF0A4302A3}"/>
              </a:ext>
            </a:extLst>
          </p:cNvPr>
          <p:cNvSpPr/>
          <p:nvPr/>
        </p:nvSpPr>
        <p:spPr>
          <a:xfrm rot="16200000" flipV="1">
            <a:off x="3504001" y="3238284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Айран</a:t>
            </a:r>
            <a:endParaRPr lang="aa-ET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знак завершения 17">
            <a:extLst>
              <a:ext uri="{FF2B5EF4-FFF2-40B4-BE49-F238E27FC236}">
                <a16:creationId xmlns:a16="http://schemas.microsoft.com/office/drawing/2014/main" id="{1308A2B8-CBAE-4646-AD33-B2BEDECD3BB6}"/>
              </a:ext>
            </a:extLst>
          </p:cNvPr>
          <p:cNvSpPr/>
          <p:nvPr/>
        </p:nvSpPr>
        <p:spPr>
          <a:xfrm rot="10800000" flipV="1">
            <a:off x="2507687" y="4239894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Кумыс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знак завершения 18">
            <a:extLst>
              <a:ext uri="{FF2B5EF4-FFF2-40B4-BE49-F238E27FC236}">
                <a16:creationId xmlns:a16="http://schemas.microsoft.com/office/drawing/2014/main" id="{6673A05F-EB12-494F-BD1C-EB4979F2C988}"/>
              </a:ext>
            </a:extLst>
          </p:cNvPr>
          <p:cNvSpPr/>
          <p:nvPr/>
        </p:nvSpPr>
        <p:spPr>
          <a:xfrm rot="8252436" flipV="1">
            <a:off x="2416897" y="5019812"/>
            <a:ext cx="1477892" cy="2532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Бешбармак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знак завершения 20">
            <a:extLst>
              <a:ext uri="{FF2B5EF4-FFF2-40B4-BE49-F238E27FC236}">
                <a16:creationId xmlns:a16="http://schemas.microsoft.com/office/drawing/2014/main" id="{8C1400C7-1234-421C-9204-58BAAB3FA897}"/>
              </a:ext>
            </a:extLst>
          </p:cNvPr>
          <p:cNvSpPr/>
          <p:nvPr/>
        </p:nvSpPr>
        <p:spPr>
          <a:xfrm rot="13350464" flipV="1">
            <a:off x="2798111" y="3546988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Шубат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знак завершения 21">
            <a:extLst>
              <a:ext uri="{FF2B5EF4-FFF2-40B4-BE49-F238E27FC236}">
                <a16:creationId xmlns:a16="http://schemas.microsoft.com/office/drawing/2014/main" id="{90266116-F908-4DA3-9D69-1E522EF7626F}"/>
              </a:ext>
            </a:extLst>
          </p:cNvPr>
          <p:cNvSpPr/>
          <p:nvPr/>
        </p:nvSpPr>
        <p:spPr>
          <a:xfrm rot="13873095" flipV="1">
            <a:off x="4185697" y="5057496"/>
            <a:ext cx="1445230" cy="23400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Балкаймак</a:t>
            </a:r>
            <a:endParaRPr lang="ru-RU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знак завершения 22">
            <a:extLst>
              <a:ext uri="{FF2B5EF4-FFF2-40B4-BE49-F238E27FC236}">
                <a16:creationId xmlns:a16="http://schemas.microsoft.com/office/drawing/2014/main" id="{6E5967C9-00EC-4AAF-B3D5-DE86D243BF13}"/>
              </a:ext>
            </a:extLst>
          </p:cNvPr>
          <p:cNvSpPr/>
          <p:nvPr/>
        </p:nvSpPr>
        <p:spPr>
          <a:xfrm rot="5400000" flipV="1">
            <a:off x="3496569" y="5202865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Уыз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429821"/>
            <a:ext cx="9144000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Проверим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блюда национального меню казахского народа.</a:t>
            </a:r>
          </a:p>
          <a:p>
            <a:pPr lvl="0" algn="l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Национальная еда.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488AF32-0061-4B1B-9304-C9BB9907F35A}"/>
              </a:ext>
            </a:extLst>
          </p:cNvPr>
          <p:cNvSpPr/>
          <p:nvPr/>
        </p:nvSpPr>
        <p:spPr>
          <a:xfrm>
            <a:off x="2908199" y="3429000"/>
            <a:ext cx="2246703" cy="1636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нальная еда</a:t>
            </a:r>
            <a:endParaRPr lang="aa-E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знак завершения 8">
            <a:extLst>
              <a:ext uri="{FF2B5EF4-FFF2-40B4-BE49-F238E27FC236}">
                <a16:creationId xmlns:a16="http://schemas.microsoft.com/office/drawing/2014/main" id="{AC881DA2-BE3E-444B-9A0F-EFCF34C13831}"/>
              </a:ext>
            </a:extLst>
          </p:cNvPr>
          <p:cNvSpPr/>
          <p:nvPr/>
        </p:nvSpPr>
        <p:spPr>
          <a:xfrm rot="8252436" flipV="1">
            <a:off x="4715768" y="3140214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Курт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знак завершения 14">
            <a:extLst>
              <a:ext uri="{FF2B5EF4-FFF2-40B4-BE49-F238E27FC236}">
                <a16:creationId xmlns:a16="http://schemas.microsoft.com/office/drawing/2014/main" id="{D9476827-D361-4461-8B52-00DAAE840A19}"/>
              </a:ext>
            </a:extLst>
          </p:cNvPr>
          <p:cNvSpPr/>
          <p:nvPr/>
        </p:nvSpPr>
        <p:spPr>
          <a:xfrm rot="10800000" flipV="1">
            <a:off x="5154904" y="4104258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Баурсаки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знак завершения 16">
            <a:extLst>
              <a:ext uri="{FF2B5EF4-FFF2-40B4-BE49-F238E27FC236}">
                <a16:creationId xmlns:a16="http://schemas.microsoft.com/office/drawing/2014/main" id="{C22EBBCD-8597-46F5-A93B-91FF0A4302A3}"/>
              </a:ext>
            </a:extLst>
          </p:cNvPr>
          <p:cNvSpPr/>
          <p:nvPr/>
        </p:nvSpPr>
        <p:spPr>
          <a:xfrm rot="16200000" flipV="1">
            <a:off x="3490672" y="2714955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Айран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знак завершения 17">
            <a:extLst>
              <a:ext uri="{FF2B5EF4-FFF2-40B4-BE49-F238E27FC236}">
                <a16:creationId xmlns:a16="http://schemas.microsoft.com/office/drawing/2014/main" id="{1308A2B8-CBAE-4646-AD33-B2BEDECD3BB6}"/>
              </a:ext>
            </a:extLst>
          </p:cNvPr>
          <p:cNvSpPr/>
          <p:nvPr/>
        </p:nvSpPr>
        <p:spPr>
          <a:xfrm rot="10800000" flipV="1">
            <a:off x="1829969" y="4062491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Кумыс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знак завершения 18">
            <a:extLst>
              <a:ext uri="{FF2B5EF4-FFF2-40B4-BE49-F238E27FC236}">
                <a16:creationId xmlns:a16="http://schemas.microsoft.com/office/drawing/2014/main" id="{6673A05F-EB12-494F-BD1C-EB4979F2C988}"/>
              </a:ext>
            </a:extLst>
          </p:cNvPr>
          <p:cNvSpPr/>
          <p:nvPr/>
        </p:nvSpPr>
        <p:spPr>
          <a:xfrm rot="8252436" flipV="1">
            <a:off x="2240386" y="5190665"/>
            <a:ext cx="1280244" cy="29003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Бешбармак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знак завершения 20">
            <a:extLst>
              <a:ext uri="{FF2B5EF4-FFF2-40B4-BE49-F238E27FC236}">
                <a16:creationId xmlns:a16="http://schemas.microsoft.com/office/drawing/2014/main" id="{8C1400C7-1234-421C-9204-58BAAB3FA897}"/>
              </a:ext>
            </a:extLst>
          </p:cNvPr>
          <p:cNvSpPr/>
          <p:nvPr/>
        </p:nvSpPr>
        <p:spPr>
          <a:xfrm rot="13350464" flipV="1">
            <a:off x="2265806" y="3139949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Шубат</a:t>
            </a:r>
            <a:endParaRPr lang="aa-ET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знак завершения 21">
            <a:extLst>
              <a:ext uri="{FF2B5EF4-FFF2-40B4-BE49-F238E27FC236}">
                <a16:creationId xmlns:a16="http://schemas.microsoft.com/office/drawing/2014/main" id="{90266116-F908-4DA3-9D69-1E522EF7626F}"/>
              </a:ext>
            </a:extLst>
          </p:cNvPr>
          <p:cNvSpPr/>
          <p:nvPr/>
        </p:nvSpPr>
        <p:spPr>
          <a:xfrm rot="13345676" flipV="1">
            <a:off x="4711306" y="5093541"/>
            <a:ext cx="1154272" cy="25156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Балкаймак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знак завершения 22">
            <a:extLst>
              <a:ext uri="{FF2B5EF4-FFF2-40B4-BE49-F238E27FC236}">
                <a16:creationId xmlns:a16="http://schemas.microsoft.com/office/drawing/2014/main" id="{6E5967C9-00EC-4AAF-B3D5-DE86D243BF13}"/>
              </a:ext>
            </a:extLst>
          </p:cNvPr>
          <p:cNvSpPr/>
          <p:nvPr/>
        </p:nvSpPr>
        <p:spPr>
          <a:xfrm rot="5400000" flipV="1">
            <a:off x="3511081" y="5488797"/>
            <a:ext cx="1078230" cy="2497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Уыз</a:t>
            </a:r>
            <a:endParaRPr lang="aa-E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457471" y="1151879"/>
            <a:ext cx="77444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на уроке вы</a:t>
            </a: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узнаете особенности национального меню казахского народа.</a:t>
            </a:r>
          </a:p>
          <a:p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kk-KZ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научитесь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составлять цитатный план.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D543D8-4104-488F-9AD0-D37EE77811D5}"/>
              </a:ext>
            </a:extLst>
          </p:cNvPr>
          <p:cNvSpPr/>
          <p:nvPr/>
        </p:nvSpPr>
        <p:spPr>
          <a:xfrm>
            <a:off x="0" y="150393"/>
            <a:ext cx="9144000" cy="8719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60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53050" cy="131458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Речевой тренинг. </a:t>
            </a:r>
            <a:b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Соотнесите слово с его лексическим значением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7166A54-5087-4956-83BB-6EB91AF39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75305"/>
              </p:ext>
            </p:extLst>
          </p:nvPr>
        </p:nvGraphicFramePr>
        <p:xfrm>
          <a:off x="90950" y="1397731"/>
          <a:ext cx="8962100" cy="5204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8119">
                  <a:extLst>
                    <a:ext uri="{9D8B030D-6E8A-4147-A177-3AD203B41FA5}">
                      <a16:colId xmlns:a16="http://schemas.microsoft.com/office/drawing/2014/main" val="1769768857"/>
                    </a:ext>
                  </a:extLst>
                </a:gridCol>
                <a:gridCol w="6993981">
                  <a:extLst>
                    <a:ext uri="{9D8B030D-6E8A-4147-A177-3AD203B41FA5}">
                      <a16:colId xmlns:a16="http://schemas.microsoft.com/office/drawing/2014/main" val="1620921770"/>
                    </a:ext>
                  </a:extLst>
                </a:gridCol>
              </a:tblGrid>
              <a:tr h="34594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Толкование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953450"/>
                  </a:ext>
                </a:extLst>
              </a:tr>
              <a:tr h="579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Шубат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Творог, скатанный в колобки и высушенный на солнце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019715"/>
                  </a:ext>
                </a:extLst>
              </a:tr>
              <a:tr h="679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Кумыс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Варенье</a:t>
                      </a:r>
                      <a:r>
                        <a:rPr lang="ru-RU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k-KZ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конфитюр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8718465"/>
                  </a:ext>
                </a:extLst>
              </a:tr>
              <a:tr h="1087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Тосап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Кисломолочный продукт, приготовленный из коровьего молока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9629613"/>
                  </a:ext>
                </a:extLst>
              </a:tr>
              <a:tr h="1044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Курт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Напиток из молока кобылы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9572770"/>
                  </a:ext>
                </a:extLst>
              </a:tr>
              <a:tr h="1087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Айран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Кисломолочный напиток из верблюжьего молока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1884576"/>
                  </a:ext>
                </a:extLst>
              </a:tr>
            </a:tbl>
          </a:graphicData>
        </a:graphic>
      </p:graphicFrame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4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762BA-585C-4EA4-8BD5-46F52D07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72641"/>
            <a:ext cx="8496944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 слово историко-культурной тематики;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 с его лексическим значением.</a:t>
            </a: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a-E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6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147"/>
            <a:ext cx="9144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Проверим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C87DB21-A1E3-42F2-BCFC-312A41D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bmk="_Hlk541865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7166A54-5087-4956-83BB-6EB91AF39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79735"/>
              </p:ext>
            </p:extLst>
          </p:nvPr>
        </p:nvGraphicFramePr>
        <p:xfrm>
          <a:off x="90950" y="1621839"/>
          <a:ext cx="8962100" cy="4862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1448">
                  <a:extLst>
                    <a:ext uri="{9D8B030D-6E8A-4147-A177-3AD203B41FA5}">
                      <a16:colId xmlns:a16="http://schemas.microsoft.com/office/drawing/2014/main" val="1769768857"/>
                    </a:ext>
                  </a:extLst>
                </a:gridCol>
                <a:gridCol w="7190652">
                  <a:extLst>
                    <a:ext uri="{9D8B030D-6E8A-4147-A177-3AD203B41FA5}">
                      <a16:colId xmlns:a16="http://schemas.microsoft.com/office/drawing/2014/main" val="1620921770"/>
                    </a:ext>
                  </a:extLst>
                </a:gridCol>
              </a:tblGrid>
              <a:tr h="31458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Толкование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953450"/>
                  </a:ext>
                </a:extLst>
              </a:tr>
              <a:tr h="98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Шубат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Кисломолочный напиток из верблюжьего молока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019715"/>
                  </a:ext>
                </a:extLst>
              </a:tr>
              <a:tr h="821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Тосап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Варенье, конфитюр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8718465"/>
                  </a:ext>
                </a:extLst>
              </a:tr>
              <a:tr h="834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Кумыс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Напиток из молока кобылы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9629613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Курт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Творог, скатанный в колобки и высушенный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солнце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57277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Айран</a:t>
                      </a:r>
                      <a:endParaRPr lang="aa-E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Кисломолочный продукт, приготовленный из коровьего молока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425518"/>
                  </a:ext>
                </a:extLst>
              </a:tr>
            </a:tbl>
          </a:graphicData>
        </a:graphic>
      </p:graphicFrame>
      <p:sp>
        <p:nvSpPr>
          <p:cNvPr id="10" name="Google Shape;123;p4">
            <a:extLst>
              <a:ext uri="{FF2B5EF4-FFF2-40B4-BE49-F238E27FC236}">
                <a16:creationId xmlns:a16="http://schemas.microsoft.com/office/drawing/2014/main" id="{4BBFB170-0E1E-42E6-B6DC-B3EBD15E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r>
              <a:rPr lang="ru-RU" altLang="ru-RU" sz="1200" b="1" dirty="0">
                <a:solidFill>
                  <a:srgbClr val="002060"/>
                </a:solidFill>
              </a:rPr>
              <a:t>9</a:t>
            </a:r>
          </a:p>
          <a:p>
            <a:pPr>
              <a:buSzPts val="1100"/>
            </a:pPr>
            <a:endParaRPr lang="ru-RU" alt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90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765</Words>
  <Application>Microsoft Office PowerPoint</Application>
  <PresentationFormat>Экран (4:3)</PresentationFormat>
  <Paragraphs>298</Paragraphs>
  <Slides>31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Речевой тренинг.  Соотнесите слово с его лексическим значением</vt:lpstr>
      <vt:lpstr> Дескрипторы </vt:lpstr>
      <vt:lpstr>Проверим</vt:lpstr>
      <vt:lpstr>  Задание 2. Прочитайте текст и составьте  цитатный план к тексту </vt:lpstr>
      <vt:lpstr>  Продолжение текста </vt:lpstr>
      <vt:lpstr> Дескрипторы </vt:lpstr>
      <vt:lpstr>Консультация</vt:lpstr>
      <vt:lpstr>Примерный ответ</vt:lpstr>
      <vt:lpstr>Презентация PowerPoint</vt:lpstr>
      <vt:lpstr>Задание 3. Составьте семистрочное «стихотворение»  со словом путник, используя прием «Диаманта»</vt:lpstr>
      <vt:lpstr>Примерный ответ</vt:lpstr>
      <vt:lpstr>Задание 4. Прочитайте текст и  создайте паспорт бешбармака</vt:lpstr>
      <vt:lpstr>Консультация</vt:lpstr>
      <vt:lpstr>Примерный ответ</vt:lpstr>
      <vt:lpstr> Задание 5. Подскажи словечко!</vt:lpstr>
      <vt:lpstr>  Правильный ответ</vt:lpstr>
      <vt:lpstr>   Русские эквиваленты казахских пословиц</vt:lpstr>
      <vt:lpstr> Задание 6. Прочитайте текст. Напишите литературный диктант по данному тексту</vt:lpstr>
      <vt:lpstr> Консультация</vt:lpstr>
      <vt:lpstr> Примерный ответ</vt:lpstr>
      <vt:lpstr>«Ресторан»</vt:lpstr>
      <vt:lpstr>Презентация PowerPoint</vt:lpstr>
      <vt:lpstr>Рекомендуемое домашнее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362</cp:revision>
  <dcterms:created xsi:type="dcterms:W3CDTF">2020-07-18T05:19:20Z</dcterms:created>
  <dcterms:modified xsi:type="dcterms:W3CDTF">2024-12-11T17:12:46Z</dcterms:modified>
</cp:coreProperties>
</file>