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74" r:id="rId2"/>
    <p:sldMasterId id="2147483786" r:id="rId3"/>
    <p:sldMasterId id="2147483798" r:id="rId4"/>
  </p:sldMasterIdLst>
  <p:notesMasterIdLst>
    <p:notesMasterId r:id="rId15"/>
  </p:notesMasterIdLst>
  <p:sldIdLst>
    <p:sldId id="278" r:id="rId5"/>
    <p:sldId id="259" r:id="rId6"/>
    <p:sldId id="282" r:id="rId7"/>
    <p:sldId id="331" r:id="rId8"/>
    <p:sldId id="327" r:id="rId9"/>
    <p:sldId id="330" r:id="rId10"/>
    <p:sldId id="326" r:id="rId11"/>
    <p:sldId id="329" r:id="rId12"/>
    <p:sldId id="332" r:id="rId13"/>
    <p:sldId id="28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18F8"/>
    <a:srgbClr val="B0B808"/>
    <a:srgbClr val="090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F6B76-4895-4D5B-958B-20E4AB100540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6F8ED-FAFC-41E7-B9D5-C947C9B38B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72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925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592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650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467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BD77-C170-4CC7-A782-C9C1BF479E3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357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07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316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472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323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6F8ED-FAFC-41E7-B9D5-C947C9B38B3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250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36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89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77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81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86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08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953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797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47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83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671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066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258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0136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668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458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7481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91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293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73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7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0602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127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7124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0584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6818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3945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7430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6712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8787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88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3263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2780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388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2301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0015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634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92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8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72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35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67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9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B1732C-9A92-454E-A432-1366A840309A}" type="datetimeFigureOut">
              <a:rPr lang="ru-RU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14.08.2024</a:t>
            </a:fld>
            <a:endParaRPr lang="ru-RU">
              <a:cs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2B02F6-C5A6-4481-8982-5EB24CAA2352}" type="slidenum">
              <a:rPr lang="ru-RU" altLang="ru-RU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04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04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66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EC5DB-9CBF-4F1E-9A3B-880400EA73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14.08.2024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2BC12-6B4F-4541-A7A3-A9FD285C87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26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30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107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60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21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0989" y="2559107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0989" y="3470260"/>
            <a:ext cx="2901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0988" y="4381421"/>
            <a:ext cx="647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88751" y="214359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2818F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2818F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2818F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47824" y="1393698"/>
            <a:ext cx="79819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kk-KZ" sz="4000" b="1" i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	</a:t>
            </a:r>
            <a:r>
              <a:rPr lang="kk-KZ" sz="40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Геометриялық және арифметикалық прогрессияларға байланысты мәтінді есептерді шығаруды </a:t>
            </a:r>
            <a:r>
              <a:rPr lang="kk-KZ" sz="4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үйрендіңіздер.</a:t>
            </a:r>
            <a:endParaRPr lang="ru-RU" sz="4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7430" y="4898446"/>
            <a:ext cx="2314575" cy="195955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03773" y="183623"/>
            <a:ext cx="5946308" cy="8086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kk-KZ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05" y="1056684"/>
            <a:ext cx="11201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altLang="ru-RU" sz="4000" b="1" dirty="0" smtClean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Мәтінді есептерді шығару.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9625" y="3564858"/>
            <a:ext cx="11277600" cy="152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kk-KZ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9.4.2.2 </a:t>
            </a:r>
          </a:p>
          <a:p>
            <a:pPr marL="45720" lvl="0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kk-KZ" sz="3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kk-KZ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еометриялық және арифметикалық прогрессияларға байланысты есептерді шығару;</a:t>
            </a:r>
            <a:endParaRPr lang="kk-KZ" sz="32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43214" y="2659565"/>
            <a:ext cx="37910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k-KZ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09"/>
    </mc:Choice>
    <mc:Fallback xmlns="">
      <p:transition spd="slow" advTm="2770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9703" y="914403"/>
            <a:ext cx="8648698" cy="243839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200" b="1" i="1" dirty="0" smtClean="0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200" b="1" i="1" dirty="0" err="1" smtClean="0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4200" b="1" i="1" dirty="0" smtClean="0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200" b="1" i="1" dirty="0" err="1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4200" b="1" i="1" dirty="0">
                <a:solidFill>
                  <a:srgbClr val="7030A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</a:p>
          <a:p>
            <a:pPr marL="45720" lvl="0" indent="0" defTabSz="685800">
              <a:lnSpc>
                <a:spcPct val="90000"/>
              </a:lnSpc>
              <a:spcBef>
                <a:spcPts val="750"/>
              </a:spcBef>
              <a:buNone/>
              <a:defRPr/>
            </a:pPr>
            <a:r>
              <a:rPr lang="kk-KZ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Геометриялық </a:t>
            </a:r>
            <a:r>
              <a:rPr lang="kk-KZ" sz="36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және арифметикалық прогрессияларға байланысты </a:t>
            </a:r>
            <a:r>
              <a:rPr lang="kk-KZ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мәтінді есептерді шығаруды үйренеміз.</a:t>
            </a:r>
            <a:endParaRPr lang="ru-RU" sz="3600" b="1" i="1" dirty="0"/>
          </a:p>
        </p:txBody>
      </p:sp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7" t="2178" r="22230" b="13356"/>
          <a:stretch/>
        </p:blipFill>
        <p:spPr bwMode="auto">
          <a:xfrm>
            <a:off x="9852212" y="3899647"/>
            <a:ext cx="2339788" cy="295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7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514730" y="119354"/>
            <a:ext cx="49453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Сәйкестікті</a:t>
            </a:r>
            <a:r>
              <a:rPr lang="ru-RU" alt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табыңдар</a:t>
            </a:r>
            <a:r>
              <a:rPr lang="ru-RU" alt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42901" y="5273684"/>
            <a:ext cx="442912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 прогрессияның </a:t>
            </a:r>
            <a:r>
              <a:rPr lang="ru-RU" altLang="ru-RU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сипаттамалық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460" name="Object 6"/>
          <p:cNvGraphicFramePr>
            <a:graphicFrameLocks noChangeAspect="1"/>
          </p:cNvGraphicFramePr>
          <p:nvPr/>
        </p:nvGraphicFramePr>
        <p:xfrm>
          <a:off x="8458204" y="3810008"/>
          <a:ext cx="200501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4" imgW="1155700" imgH="342900" progId="Equation.3">
                  <p:embed/>
                </p:oleObj>
              </mc:Choice>
              <mc:Fallback>
                <p:oleObj name="Формула" r:id="rId4" imgW="1155700" imgH="342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4" y="3810008"/>
                        <a:ext cx="200501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7"/>
          <p:cNvGraphicFramePr>
            <a:graphicFrameLocks noChangeAspect="1"/>
          </p:cNvGraphicFramePr>
          <p:nvPr/>
        </p:nvGraphicFramePr>
        <p:xfrm>
          <a:off x="8458206" y="609604"/>
          <a:ext cx="19589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6" imgW="1129810" imgH="380835" progId="Equation.3">
                  <p:embed/>
                </p:oleObj>
              </mc:Choice>
              <mc:Fallback>
                <p:oleObj name="Формула" r:id="rId6" imgW="1129810" imgH="3808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6" y="609604"/>
                        <a:ext cx="19589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8"/>
          <p:cNvGraphicFramePr>
            <a:graphicFrameLocks noChangeAspect="1"/>
          </p:cNvGraphicFramePr>
          <p:nvPr/>
        </p:nvGraphicFramePr>
        <p:xfrm>
          <a:off x="6096001" y="5943600"/>
          <a:ext cx="22907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Формула" r:id="rId8" imgW="1320227" imgH="330057" progId="Equation.3">
                  <p:embed/>
                </p:oleObj>
              </mc:Choice>
              <mc:Fallback>
                <p:oleObj name="Формула" r:id="rId8" imgW="1320227" imgH="3300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5943600"/>
                        <a:ext cx="229076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9"/>
          <p:cNvGraphicFramePr>
            <a:graphicFrameLocks noChangeAspect="1"/>
          </p:cNvGraphicFramePr>
          <p:nvPr/>
        </p:nvGraphicFramePr>
        <p:xfrm>
          <a:off x="8686801" y="1981200"/>
          <a:ext cx="17176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Формула" r:id="rId10" imgW="990170" imgH="355446" progId="Equation.3">
                  <p:embed/>
                </p:oleObj>
              </mc:Choice>
              <mc:Fallback>
                <p:oleObj name="Формула" r:id="rId10" imgW="990170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1" y="1981200"/>
                        <a:ext cx="171767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10"/>
          <p:cNvGraphicFramePr>
            <a:graphicFrameLocks noChangeAspect="1"/>
          </p:cNvGraphicFramePr>
          <p:nvPr/>
        </p:nvGraphicFramePr>
        <p:xfrm>
          <a:off x="6096006" y="2743209"/>
          <a:ext cx="2333625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12" imgW="1346200" imgH="622300" progId="Equation.3">
                  <p:embed/>
                </p:oleObj>
              </mc:Choice>
              <mc:Fallback>
                <p:oleObj name="Формула" r:id="rId12" imgW="1346200" imgH="622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6" y="2743209"/>
                        <a:ext cx="2333625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11"/>
          <p:cNvGraphicFramePr>
            <a:graphicFrameLocks noChangeAspect="1"/>
          </p:cNvGraphicFramePr>
          <p:nvPr/>
        </p:nvGraphicFramePr>
        <p:xfrm>
          <a:off x="6019801" y="1143000"/>
          <a:ext cx="2092325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14" imgW="1206500" imgH="609600" progId="Equation.3">
                  <p:embed/>
                </p:oleObj>
              </mc:Choice>
              <mc:Fallback>
                <p:oleObj name="Формула" r:id="rId14" imgW="12065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1143000"/>
                        <a:ext cx="2092325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2"/>
          <p:cNvGraphicFramePr>
            <a:graphicFrameLocks noChangeAspect="1"/>
          </p:cNvGraphicFramePr>
          <p:nvPr/>
        </p:nvGraphicFramePr>
        <p:xfrm>
          <a:off x="6019801" y="4419600"/>
          <a:ext cx="20478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16" imgW="1180588" imgH="355446" progId="Equation.3">
                  <p:embed/>
                </p:oleObj>
              </mc:Choice>
              <mc:Fallback>
                <p:oleObj name="Формула" r:id="rId16" imgW="1180588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4419600"/>
                        <a:ext cx="204787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3"/>
          <p:cNvGraphicFramePr>
            <a:graphicFrameLocks noChangeAspect="1"/>
          </p:cNvGraphicFramePr>
          <p:nvPr/>
        </p:nvGraphicFramePr>
        <p:xfrm>
          <a:off x="8305805" y="4953009"/>
          <a:ext cx="2114551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Формула" r:id="rId18" imgW="1219200" imgH="647700" progId="Equation.3">
                  <p:embed/>
                </p:oleObj>
              </mc:Choice>
              <mc:Fallback>
                <p:oleObj name="Формула" r:id="rId18" imgW="12192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5" y="4953009"/>
                        <a:ext cx="2114551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Freeform 16"/>
          <p:cNvSpPr>
            <a:spLocks/>
          </p:cNvSpPr>
          <p:nvPr/>
        </p:nvSpPr>
        <p:spPr bwMode="auto">
          <a:xfrm flipV="1">
            <a:off x="4486276" y="3571881"/>
            <a:ext cx="3743330" cy="2066926"/>
          </a:xfrm>
          <a:custGeom>
            <a:avLst/>
            <a:gdLst>
              <a:gd name="T0" fmla="*/ 0 w 1056"/>
              <a:gd name="T1" fmla="*/ 2147483646 h 1440"/>
              <a:gd name="T2" fmla="*/ 2147483646 w 1056"/>
              <a:gd name="T3" fmla="*/ 2147483646 h 1440"/>
              <a:gd name="T4" fmla="*/ 2147483646 w 1056"/>
              <a:gd name="T5" fmla="*/ 2147483646 h 1440"/>
              <a:gd name="T6" fmla="*/ 2147483646 w 1056"/>
              <a:gd name="T7" fmla="*/ 2147483646 h 1440"/>
              <a:gd name="T8" fmla="*/ 2147483646 w 1056"/>
              <a:gd name="T9" fmla="*/ 2147483646 h 1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6"/>
              <a:gd name="T16" fmla="*/ 0 h 1440"/>
              <a:gd name="T17" fmla="*/ 1056 w 1056"/>
              <a:gd name="T18" fmla="*/ 1440 h 1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6" h="1440">
                <a:moveTo>
                  <a:pt x="0" y="1440"/>
                </a:moveTo>
                <a:cubicBezTo>
                  <a:pt x="36" y="1340"/>
                  <a:pt x="72" y="1240"/>
                  <a:pt x="144" y="1104"/>
                </a:cubicBezTo>
                <a:cubicBezTo>
                  <a:pt x="216" y="968"/>
                  <a:pt x="320" y="792"/>
                  <a:pt x="432" y="624"/>
                </a:cubicBezTo>
                <a:cubicBezTo>
                  <a:pt x="544" y="456"/>
                  <a:pt x="712" y="192"/>
                  <a:pt x="816" y="96"/>
                </a:cubicBezTo>
                <a:cubicBezTo>
                  <a:pt x="920" y="0"/>
                  <a:pt x="1016" y="56"/>
                  <a:pt x="1056" y="48"/>
                </a:cubicBezTo>
              </a:path>
            </a:pathLst>
          </a:custGeom>
          <a:noFill/>
          <a:ln w="38100" cmpd="sng">
            <a:solidFill>
              <a:srgbClr val="0099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 flipV="1">
            <a:off x="3962400" y="1924050"/>
            <a:ext cx="4648205" cy="514350"/>
          </a:xfrm>
          <a:custGeom>
            <a:avLst/>
            <a:gdLst>
              <a:gd name="T0" fmla="*/ 0 w 1968"/>
              <a:gd name="T1" fmla="*/ 2147483646 h 432"/>
              <a:gd name="T2" fmla="*/ 2147483646 w 1968"/>
              <a:gd name="T3" fmla="*/ 2147483646 h 432"/>
              <a:gd name="T4" fmla="*/ 2147483646 w 1968"/>
              <a:gd name="T5" fmla="*/ 2147483646 h 432"/>
              <a:gd name="T6" fmla="*/ 2147483646 w 1968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432"/>
              <a:gd name="T14" fmla="*/ 1968 w 1968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432">
                <a:moveTo>
                  <a:pt x="0" y="432"/>
                </a:moveTo>
                <a:cubicBezTo>
                  <a:pt x="68" y="344"/>
                  <a:pt x="136" y="256"/>
                  <a:pt x="336" y="192"/>
                </a:cubicBezTo>
                <a:cubicBezTo>
                  <a:pt x="536" y="128"/>
                  <a:pt x="928" y="80"/>
                  <a:pt x="1200" y="48"/>
                </a:cubicBezTo>
                <a:cubicBezTo>
                  <a:pt x="1472" y="16"/>
                  <a:pt x="1720" y="8"/>
                  <a:pt x="1968" y="0"/>
                </a:cubicBezTo>
              </a:path>
            </a:pathLst>
          </a:custGeom>
          <a:noFill/>
          <a:ln w="38100" cmpd="sng">
            <a:solidFill>
              <a:srgbClr val="CC33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210" name="Freeform 18"/>
          <p:cNvSpPr>
            <a:spLocks/>
          </p:cNvSpPr>
          <p:nvPr/>
        </p:nvSpPr>
        <p:spPr bwMode="auto">
          <a:xfrm>
            <a:off x="3733800" y="4114800"/>
            <a:ext cx="4724400" cy="1759047"/>
          </a:xfrm>
          <a:custGeom>
            <a:avLst/>
            <a:gdLst>
              <a:gd name="T0" fmla="*/ 0 w 1872"/>
              <a:gd name="T1" fmla="*/ 2147483646 h 680"/>
              <a:gd name="T2" fmla="*/ 2147483646 w 1872"/>
              <a:gd name="T3" fmla="*/ 2147483646 h 680"/>
              <a:gd name="T4" fmla="*/ 2147483646 w 1872"/>
              <a:gd name="T5" fmla="*/ 2147483646 h 680"/>
              <a:gd name="T6" fmla="*/ 2147483646 w 1872"/>
              <a:gd name="T7" fmla="*/ 2147483646 h 680"/>
              <a:gd name="T8" fmla="*/ 2147483646 w 1872"/>
              <a:gd name="T9" fmla="*/ 2147483646 h 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72"/>
              <a:gd name="T16" fmla="*/ 0 h 680"/>
              <a:gd name="T17" fmla="*/ 1872 w 1872"/>
              <a:gd name="T18" fmla="*/ 680 h 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72" h="680">
                <a:moveTo>
                  <a:pt x="0" y="680"/>
                </a:moveTo>
                <a:cubicBezTo>
                  <a:pt x="92" y="516"/>
                  <a:pt x="184" y="352"/>
                  <a:pt x="336" y="248"/>
                </a:cubicBezTo>
                <a:cubicBezTo>
                  <a:pt x="488" y="144"/>
                  <a:pt x="704" y="96"/>
                  <a:pt x="912" y="56"/>
                </a:cubicBezTo>
                <a:cubicBezTo>
                  <a:pt x="1120" y="16"/>
                  <a:pt x="1424" y="16"/>
                  <a:pt x="1584" y="8"/>
                </a:cubicBezTo>
                <a:cubicBezTo>
                  <a:pt x="1744" y="0"/>
                  <a:pt x="1808" y="4"/>
                  <a:pt x="1872" y="8"/>
                </a:cubicBez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9471" name="Прямоугольник 16"/>
          <p:cNvSpPr>
            <a:spLocks noChangeArrowheads="1"/>
          </p:cNvSpPr>
          <p:nvPr/>
        </p:nvSpPr>
        <p:spPr bwMode="auto">
          <a:xfrm>
            <a:off x="342900" y="1114431"/>
            <a:ext cx="455295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 прогрессияның </a:t>
            </a:r>
            <a:r>
              <a:rPr lang="en-US" alt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 </a:t>
            </a:r>
            <a:r>
              <a:rPr lang="ru-RU" altLang="ru-RU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alt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мүшесінің</a:t>
            </a:r>
            <a:r>
              <a:rPr lang="ru-RU" alt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endParaRPr lang="ru-RU" alt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72" name="Прямоугольник 17"/>
          <p:cNvSpPr>
            <a:spLocks noChangeArrowheads="1"/>
          </p:cNvSpPr>
          <p:nvPr/>
        </p:nvSpPr>
        <p:spPr bwMode="auto">
          <a:xfrm>
            <a:off x="342901" y="2910162"/>
            <a:ext cx="52197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Геометриялық прогрессияның </a:t>
            </a:r>
            <a:r>
              <a:rPr lang="kk-KZ" alt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лғашқы</a:t>
            </a:r>
            <a:r>
              <a:rPr lang="ru-RU" alt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alt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мүшесінің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қосындысының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формуласы</a:t>
            </a: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24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 animBg="1"/>
      <p:bldP spid="8209" grpId="0" animBg="1"/>
      <p:bldP spid="82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009650" y="143238"/>
                <a:ext cx="10734675" cy="58545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ts val="1000"/>
                  </a:spcBef>
                </a:pPr>
                <a:r>
                  <a:rPr lang="kk-KZ" sz="3600" b="1" dirty="0" smtClean="0">
                    <a:solidFill>
                      <a:srgbClr val="2818F8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Тапсырма</a:t>
                </a:r>
              </a:p>
              <a:p>
                <a:pPr lvl="0" algn="just">
                  <a:spcBef>
                    <a:spcPts val="1000"/>
                  </a:spcBef>
                </a:pPr>
                <a:r>
                  <a:rPr lang="en-US" sz="28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Зере мен Адиля банкке әрқайсысы 100000 теңгеден салды. Зере – 10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тоқсан сайынғы есептеумен, ал Адиля - 45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жылдық есептеумен салымға ақша салды. Бір жылдан кейін қыздар оларға тиесілі пайыздармен бірге ақша алды. Кім үлкен пайда тапты?</a:t>
                </a:r>
                <a:endParaRPr lang="kk-KZ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spcBef>
                    <a:spcPts val="1000"/>
                  </a:spcBef>
                </a:pPr>
                <a:r>
                  <a:rPr lang="kk-KZ" sz="28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Шешуі</a:t>
                </a:r>
                <a:r>
                  <a:rPr lang="kk-KZ" sz="28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  <a:p>
                <a:pPr lvl="0">
                  <a:spcBef>
                    <a:spcPts val="1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100000                                              </a:t>
                </a:r>
              </a:p>
              <a:p>
                <a:pPr lvl="0">
                  <a:spcBef>
                    <a:spcPts val="1000"/>
                  </a:spcBef>
                </a:pPr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d=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100000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=10000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·</m:t>
                    </m:r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0,1=1000</a:t>
                </a:r>
                <a:r>
                  <a:rPr lang="kk-KZ" sz="28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b="1" i="1" dirty="0" smtClean="0">
                  <a:solidFill>
                    <a:srgbClr val="FF0000"/>
                  </a:solidFill>
                  <a:latin typeface="Cambria Math"/>
                  <a:cs typeface="Times New Roman" pitchFamily="18" charset="0"/>
                </a:endParaRPr>
              </a:p>
              <a:p>
                <a:pPr lvl="0">
                  <a:spcBef>
                    <a:spcPts val="1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+(n-1)·d  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kk-KZ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-ші мүшесінің формуласын қолданамыз. </a:t>
                </a:r>
              </a:p>
              <a:p>
                <a:pPr lvl="0">
                  <a:spcBef>
                    <a:spcPts val="1000"/>
                  </a:spcBef>
                </a:pPr>
                <a:endParaRPr lang="en-US" sz="2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650" y="143238"/>
                <a:ext cx="10734675" cy="5854551"/>
              </a:xfrm>
              <a:prstGeom prst="rect">
                <a:avLst/>
              </a:prstGeom>
              <a:blipFill rotWithShape="1">
                <a:blip r:embed="rId3"/>
                <a:stretch>
                  <a:fillRect l="-1760" t="-1665" r="-11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32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143000" y="1072828"/>
                <a:ext cx="10287000" cy="39144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ts val="1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  <m:sub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100000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+(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-1)·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1000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=130000 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Зеренің пайдасы</a:t>
                </a:r>
                <a:endParaRPr lang="en-US" sz="3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spcBef>
                    <a:spcPts val="1000"/>
                  </a:spcBef>
                </a:pP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100000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prstClr val="black"/>
                        </a:solidFill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𝟒𝟓</m:t>
                        </m:r>
                      </m:num>
                      <m:den>
                        <m:r>
                          <a:rPr lang="kk-K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=10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000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prstClr val="black"/>
                        </a:solidFill>
                        <a:latin typeface="Cambria Math"/>
                      </a:rPr>
                      <m:t>·</m:t>
                    </m:r>
                  </m:oMath>
                </a14:m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0,45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45000 </a:t>
                </a:r>
                <a:endPara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spcBef>
                    <a:spcPts val="1000"/>
                  </a:spcBef>
                </a:pP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100000+45000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145000 Адиляның 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пайдасы</a:t>
                </a:r>
                <a:endParaRPr lang="en-US" sz="3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spcBef>
                    <a:spcPts val="1000"/>
                  </a:spcBef>
                </a:pP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130000 &lt; 145000</a:t>
                </a:r>
                <a:endPara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spcBef>
                    <a:spcPts val="1000"/>
                  </a:spcBef>
                </a:pPr>
                <a:endParaRPr lang="kk-KZ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algn="r">
                  <a:spcBef>
                    <a:spcPts val="1000"/>
                  </a:spcBef>
                </a:pPr>
                <a:r>
                  <a:rPr lang="ru-RU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Жауабы: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kk-KZ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Адиля үлкен пайда тапты.</a:t>
                </a:r>
                <a:endParaRPr lang="ru-RU" sz="3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1072828"/>
                <a:ext cx="10287000" cy="3914405"/>
              </a:xfrm>
              <a:prstGeom prst="rect">
                <a:avLst/>
              </a:prstGeom>
              <a:blipFill rotWithShape="1">
                <a:blip r:embed="rId3"/>
                <a:stretch>
                  <a:fillRect l="-1541" t="-2181" r="-1482" b="-38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11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57324" y="368300"/>
                <a:ext cx="9467851" cy="5994400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kk-KZ" sz="9600" b="1" dirty="0" smtClean="0">
                    <a:solidFill>
                      <a:srgbClr val="2818F8"/>
                    </a:solidFill>
                    <a:latin typeface="Times New Roman" pitchFamily="18" charset="0"/>
                    <a:cs typeface="Times New Roman" pitchFamily="18" charset="0"/>
                  </a:rPr>
                  <a:t>Тапсырма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kk-KZ" sz="9600" b="1" dirty="0" smtClean="0">
                    <a:latin typeface="Times New Roman" pitchFamily="18" charset="0"/>
                    <a:cs typeface="Times New Roman" pitchFamily="18" charset="0"/>
                  </a:rPr>
                  <a:t>Тұмаумен ауырған адам бір күнде төрт адамды жұқтыруы мүмкін. 341 адамнан тұратын барлық мектеп оқушылары қанша күннен кейін ауруға шалдығады?</a:t>
                </a:r>
              </a:p>
              <a:p>
                <a:pPr marL="0" indent="0">
                  <a:buNone/>
                </a:pPr>
                <a:r>
                  <a:rPr lang="kk-KZ" sz="9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Шешуі: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kk-KZ" sz="9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9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9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96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1</a:t>
                </a:r>
              </a:p>
              <a:p>
                <a:pPr marL="0" lvl="0" indent="0">
                  <a:buNone/>
                </a:pPr>
                <a:r>
                  <a:rPr lang="en-US" sz="96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q= 4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9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9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𝒔</m:t>
                        </m:r>
                      </m:e>
                      <m:sub>
                        <m:r>
                          <a:rPr lang="en-US" sz="9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96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=341</a:t>
                </a:r>
              </a:p>
              <a:p>
                <a:pPr marL="0" lvl="0" indent="0">
                  <a:buNone/>
                </a:pPr>
                <a:r>
                  <a:rPr lang="en-US" sz="96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n-?</a:t>
                </a: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9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96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𝒔</m:t>
                        </m:r>
                      </m:e>
                      <m:sub>
                        <m:r>
                          <a:rPr lang="en-US" sz="96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9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9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96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96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·(</m:t>
                        </m:r>
                        <m: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96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96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𝒒</m:t>
                            </m:r>
                          </m:e>
                          <m:sup>
                            <m:r>
                              <a:rPr lang="en-US" sz="96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96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𝒒</m:t>
                        </m:r>
                      </m:den>
                    </m:f>
                  </m:oMath>
                </a14:m>
                <a:r>
                  <a:rPr lang="en-US" sz="9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, n≠1 </a:t>
                </a:r>
                <a:r>
                  <a:rPr lang="kk-KZ" sz="9600" b="1" i="1" dirty="0" smtClean="0">
                    <a:latin typeface="Times New Roman" pitchFamily="18" charset="0"/>
                    <a:cs typeface="Times New Roman" pitchFamily="18" charset="0"/>
                  </a:rPr>
                  <a:t>геометриялық прогрессияның алғашқы </a:t>
                </a:r>
                <a:r>
                  <a:rPr lang="en-US" sz="9600" b="1" i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kk-KZ" sz="9600" b="1" i="1" dirty="0" smtClean="0">
                    <a:latin typeface="Times New Roman" pitchFamily="18" charset="0"/>
                    <a:cs typeface="Times New Roman" pitchFamily="18" charset="0"/>
                  </a:rPr>
                  <a:t> мүшесінің қосындысының формуласын қолданамыз</a:t>
                </a:r>
                <a:r>
                  <a:rPr lang="kk-KZ" sz="96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lvl="0" indent="0">
                  <a:lnSpc>
                    <a:spcPct val="120000"/>
                  </a:lnSpc>
                  <a:buNone/>
                </a:pPr>
                <a:r>
                  <a:rPr lang="kk-KZ" sz="96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341</a:t>
                </a:r>
                <a14:m>
                  <m:oMath xmlns:m="http://schemas.openxmlformats.org/officeDocument/2006/math">
                    <m:r>
                      <a:rPr lang="en-US" sz="9600" b="1" dirty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96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96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96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·(</m:t>
                        </m:r>
                        <m:r>
                          <a:rPr lang="en-US" sz="96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96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96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9600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en-US" sz="9600" b="1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en-US" sz="96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en-US" sz="96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9600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9600" b="1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96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lvl="0" indent="0">
                  <a:lnSpc>
                    <a:spcPct val="120000"/>
                  </a:lnSpc>
                  <a:buNone/>
                </a:pPr>
                <a:r>
                  <a:rPr lang="en-US" sz="9600" b="1" dirty="0" smtClean="0">
                    <a:latin typeface="Times New Roman" pitchFamily="18" charset="0"/>
                    <a:cs typeface="Times New Roman" pitchFamily="18" charset="0"/>
                  </a:rPr>
                  <a:t>341=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96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96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96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9600" b="1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9600" b="1" i="1" dirty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en-US" sz="9600" b="1" i="1" dirty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en-US" sz="96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96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96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96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20000"/>
                  </a:lnSpc>
                  <a:buNone/>
                </a:pPr>
                <a:endParaRPr lang="en-US" sz="96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20000"/>
                  </a:lnSpc>
                  <a:buNone/>
                </a:pPr>
                <a:endParaRPr lang="en-US" sz="9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kk-KZ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kk-KZ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3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None/>
                </a:pP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kk-KZ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kk-KZ" dirty="0" smtClean="0"/>
                  <a:t> 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7324" y="368300"/>
                <a:ext cx="9467851" cy="5994400"/>
              </a:xfrm>
              <a:blipFill rotWithShape="1">
                <a:blip r:embed="rId3"/>
                <a:stretch>
                  <a:fillRect l="-966" t="-2439" r="-1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7" t="2178" r="22230" b="13356"/>
          <a:stretch/>
        </p:blipFill>
        <p:spPr bwMode="auto">
          <a:xfrm>
            <a:off x="9852212" y="3899647"/>
            <a:ext cx="2339788" cy="295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66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253999"/>
                <a:ext cx="8620125" cy="6289676"/>
              </a:xfrm>
            </p:spPr>
            <p:txBody>
              <a:bodyPr>
                <a:normAutofit lnSpcReduction="10000"/>
              </a:bodyPr>
              <a:lstStyle/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i="0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3200" b="1" i="0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=341·(-3)</a:t>
                </a:r>
              </a:p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3200" b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1023</a:t>
                </a:r>
                <a:endPara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3200" b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1023-1</a:t>
                </a:r>
                <a:endPara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3200" b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kk-KZ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1024</a:t>
                </a:r>
              </a:p>
              <a:p>
                <a:pPr marL="0" lv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3200" b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𝐧</m:t>
                        </m:r>
                      </m:sup>
                    </m:sSup>
                    <m:r>
                      <a:rPr lang="en-US" sz="3200" b="1" i="0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1024</a:t>
                </a:r>
                <a:endParaRPr lang="en-US" sz="32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en-US" sz="3200" b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𝐧</m:t>
                          </m:r>
                        </m:sup>
                      </m:sSup>
                      <m:r>
                        <a:rPr lang="en-US" sz="3200" b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𝟏𝟎</m:t>
                          </m:r>
                        </m:sup>
                      </m:sSup>
                    </m:oMath>
                  </m:oMathPara>
                </a14:m>
                <a:endParaRPr lang="en-US" sz="3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2n=10</a:t>
                </a:r>
              </a:p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n=5</a:t>
                </a:r>
              </a:p>
              <a:p>
                <a:pPr marL="0" lv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𝒔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341</a:t>
                </a:r>
                <a:endParaRPr lang="kk-KZ" sz="32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kk-KZ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</a:t>
                </a:r>
              </a:p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kk-KZ" sz="24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kk-KZ" sz="2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ru-RU" sz="32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Жауабы</a:t>
                </a:r>
                <a:r>
                  <a:rPr lang="ru-RU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5 </a:t>
                </a:r>
                <a:r>
                  <a:rPr lang="kk-KZ" sz="3200" b="1" dirty="0" smtClean="0">
                    <a:latin typeface="Times New Roman" pitchFamily="18" charset="0"/>
                    <a:cs typeface="Times New Roman" pitchFamily="18" charset="0"/>
                  </a:rPr>
                  <a:t>күннен кейін жұқтырады.</a:t>
                </a:r>
                <a:endParaRPr lang="en-US" sz="3200" b="1" dirty="0">
                  <a:latin typeface="Cambria Math"/>
                  <a:cs typeface="Times New Roman" pitchFamily="18" charset="0"/>
                </a:endParaRPr>
              </a:p>
              <a:p>
                <a:pPr marL="0" lvl="0" indent="0">
                  <a:lnSpc>
                    <a:spcPct val="120000"/>
                  </a:lnSpc>
                  <a:buNone/>
                </a:pPr>
                <a:endParaRPr lang="en-US" sz="2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253999"/>
                <a:ext cx="8620125" cy="6289676"/>
              </a:xfrm>
              <a:blipFill rotWithShape="1">
                <a:blip r:embed="rId3"/>
                <a:stretch>
                  <a:fillRect l="-1768" t="-21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7" t="2178" r="22230" b="13356"/>
          <a:stretch/>
        </p:blipFill>
        <p:spPr bwMode="auto">
          <a:xfrm>
            <a:off x="9852212" y="3899647"/>
            <a:ext cx="2339788" cy="295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27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814915" y="1700213"/>
            <a:ext cx="6335183" cy="107950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r>
              <a:rPr lang="ru-RU" altLang="ru-RU" sz="2000" b="1" dirty="0">
                <a:solidFill>
                  <a:srgbClr val="000000"/>
                </a:solidFill>
                <a:latin typeface="Tahoma" pitchFamily="34" charset="0"/>
              </a:rPr>
              <a:t>1</a:t>
            </a: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.   </a:t>
            </a:r>
            <a:r>
              <a:rPr lang="kk-KZ" altLang="ru-RU" sz="2000" b="1" dirty="0" smtClean="0">
                <a:solidFill>
                  <a:srgbClr val="000000"/>
                </a:solidFill>
                <a:latin typeface="Tahoma" pitchFamily="34" charset="0"/>
              </a:rPr>
              <a:t>6,16,26,36...; </a:t>
            </a: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-тізбек арифметикалық прогрессия бола ма? </a:t>
            </a:r>
            <a:r>
              <a:rPr lang="en-US" altLang="ru-RU" sz="2000" b="1" dirty="0">
                <a:solidFill>
                  <a:srgbClr val="000000"/>
                </a:solidFill>
                <a:latin typeface="Tahoma" pitchFamily="34" charset="0"/>
              </a:rPr>
              <a:t>    </a:t>
            </a: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  </a:t>
            </a: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80808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80808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80808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ru-RU" altLang="ru-RU" sz="2000" b="1" dirty="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7150094" y="1700213"/>
            <a:ext cx="4032251" cy="10795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1900" b="1" dirty="0">
              <a:solidFill>
                <a:srgbClr val="0000FF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r>
              <a:rPr lang="kk-KZ" altLang="ru-RU" sz="1900" b="1" i="1" dirty="0">
                <a:solidFill>
                  <a:srgbClr val="2818F8"/>
                </a:solidFill>
                <a:latin typeface="Tahoma" pitchFamily="34" charset="0"/>
              </a:rPr>
              <a:t>ия</a:t>
            </a:r>
            <a:endParaRPr lang="ru-RU" altLang="ru-RU" sz="1900" b="1" i="1" dirty="0">
              <a:solidFill>
                <a:srgbClr val="2818F8"/>
              </a:solidFill>
              <a:latin typeface="Tahoma" pitchFamily="34" charset="0"/>
            </a:endParaRP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814914" y="2779713"/>
            <a:ext cx="6335183" cy="107950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2.   </a:t>
            </a:r>
            <a:r>
              <a:rPr lang="kk-KZ" altLang="ru-RU" sz="2000" b="1" dirty="0" smtClean="0">
                <a:solidFill>
                  <a:srgbClr val="000000"/>
                </a:solidFill>
                <a:latin typeface="Tahoma" pitchFamily="34" charset="0"/>
              </a:rPr>
              <a:t>3, 6, 12, 24, </a:t>
            </a: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...; -тізбек геометриялық прогрессия бола ма? </a:t>
            </a:r>
            <a:r>
              <a:rPr lang="en-US" altLang="ru-RU" sz="2000" b="1" dirty="0">
                <a:solidFill>
                  <a:srgbClr val="000000"/>
                </a:solidFill>
                <a:latin typeface="Tahoma" pitchFamily="34" charset="0"/>
              </a:rPr>
              <a:t>    </a:t>
            </a: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  </a:t>
            </a: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80808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80808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80808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ru-RU" altLang="ru-RU" sz="2000" b="1" dirty="0">
              <a:solidFill>
                <a:srgbClr val="808080"/>
              </a:solidFill>
              <a:latin typeface="Tahoma" pitchFamily="34" charset="0"/>
            </a:endParaRPr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7150093" y="2779713"/>
            <a:ext cx="4032251" cy="10795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1900" b="1" dirty="0">
              <a:solidFill>
                <a:srgbClr val="0000FF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r>
              <a:rPr lang="kk-KZ" altLang="ru-RU" sz="1900" b="1" i="1" dirty="0">
                <a:solidFill>
                  <a:srgbClr val="0000FF"/>
                </a:solidFill>
                <a:latin typeface="Tahoma" pitchFamily="34" charset="0"/>
              </a:rPr>
              <a:t>ия</a:t>
            </a:r>
            <a:endParaRPr lang="ru-RU" altLang="ru-RU" sz="1900" b="1" i="1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281608" name="Rectangle 8"/>
          <p:cNvSpPr>
            <a:spLocks noChangeArrowheads="1"/>
          </p:cNvSpPr>
          <p:nvPr/>
        </p:nvSpPr>
        <p:spPr bwMode="auto">
          <a:xfrm>
            <a:off x="814913" y="3859213"/>
            <a:ext cx="6335183" cy="1079500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3.   </a:t>
            </a:r>
            <a:r>
              <a:rPr lang="kk-KZ" altLang="ru-RU" sz="2000" b="1" dirty="0" smtClean="0">
                <a:solidFill>
                  <a:srgbClr val="000000"/>
                </a:solidFill>
                <a:latin typeface="Tahoma" pitchFamily="34" charset="0"/>
              </a:rPr>
              <a:t>4, 44, 444, 4444...; </a:t>
            </a: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-тізбек арифметикалық прогрессия бола ма? </a:t>
            </a:r>
            <a:r>
              <a:rPr lang="en-US" altLang="ru-RU" sz="2000" b="1" dirty="0">
                <a:solidFill>
                  <a:srgbClr val="000000"/>
                </a:solidFill>
                <a:latin typeface="Tahoma" pitchFamily="34" charset="0"/>
              </a:rPr>
              <a:t>    </a:t>
            </a:r>
            <a:r>
              <a:rPr lang="kk-KZ" altLang="ru-RU" sz="2000" b="1" dirty="0">
                <a:solidFill>
                  <a:srgbClr val="000000"/>
                </a:solidFill>
                <a:latin typeface="Tahoma" pitchFamily="34" charset="0"/>
              </a:rPr>
              <a:t>  </a:t>
            </a: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00000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00000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2000" b="1" dirty="0">
              <a:solidFill>
                <a:srgbClr val="000000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ru-RU" altLang="ru-RU" sz="2000" b="1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281609" name="Rectangle 9"/>
          <p:cNvSpPr>
            <a:spLocks noChangeArrowheads="1"/>
          </p:cNvSpPr>
          <p:nvPr/>
        </p:nvSpPr>
        <p:spPr bwMode="auto">
          <a:xfrm>
            <a:off x="7150096" y="3859213"/>
            <a:ext cx="4032251" cy="10795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1900" b="1" dirty="0">
              <a:solidFill>
                <a:srgbClr val="0000FF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r>
              <a:rPr lang="kk-KZ" altLang="ru-RU" sz="1900" b="1" i="1" dirty="0">
                <a:solidFill>
                  <a:srgbClr val="2818F8"/>
                </a:solidFill>
                <a:latin typeface="Tahoma" pitchFamily="34" charset="0"/>
              </a:rPr>
              <a:t>жоқ</a:t>
            </a:r>
            <a:endParaRPr lang="ru-RU" altLang="ru-RU" sz="1900" b="1" i="1" dirty="0">
              <a:solidFill>
                <a:srgbClr val="2818F8"/>
              </a:solidFill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1610" name="Rectangle 10"/>
              <p:cNvSpPr>
                <a:spLocks noChangeArrowheads="1"/>
              </p:cNvSpPr>
              <p:nvPr/>
            </p:nvSpPr>
            <p:spPr bwMode="auto">
              <a:xfrm>
                <a:off x="814910" y="4938713"/>
                <a:ext cx="6335183" cy="1079500"/>
              </a:xfrm>
              <a:prstGeom prst="rect">
                <a:avLst/>
              </a:prstGeom>
              <a:ln/>
              <a:ex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91424" tIns="45712" rIns="91424" bIns="45712"/>
              <a:lstStyle/>
              <a:p>
                <a:pPr marL="390525" indent="-390525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9999"/>
                  </a:buClr>
                  <a:buSzPct val="80000"/>
                </a:pPr>
                <a:r>
                  <a:rPr lang="kk-KZ" altLang="ru-RU" sz="2000" b="1" dirty="0" smtClean="0">
                    <a:solidFill>
                      <a:srgbClr val="000000"/>
                    </a:solidFill>
                    <a:latin typeface="Tahoma" pitchFamily="34" charset="0"/>
                  </a:rPr>
                  <a:t>4.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altLang="ru-RU" sz="2800" b="1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altLang="ru-RU" sz="28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kk-KZ" altLang="ru-RU" sz="28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kk-KZ" altLang="ru-RU" sz="2800" b="1" dirty="0">
                    <a:solidFill>
                      <a:srgbClr val="000000"/>
                    </a:solidFill>
                    <a:latin typeface="Tahoma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altLang="ru-RU" sz="2800" b="1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altLang="ru-RU" sz="28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kk-KZ" altLang="ru-RU" sz="28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kk-KZ" altLang="ru-RU" sz="2800" b="1" dirty="0" smtClean="0">
                    <a:solidFill>
                      <a:srgbClr val="000000"/>
                    </a:solidFill>
                    <a:latin typeface="Tahoma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altLang="ru-RU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altLang="ru-RU" sz="28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kk-KZ" altLang="ru-RU" sz="28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kk-KZ" altLang="ru-RU" sz="2800" b="1" dirty="0" smtClean="0">
                    <a:solidFill>
                      <a:srgbClr val="000000"/>
                    </a:solidFill>
                    <a:latin typeface="Tahoma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altLang="ru-RU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altLang="ru-RU" sz="28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kk-KZ" altLang="ru-RU" sz="28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kk-KZ" altLang="ru-RU" sz="2800" b="1" dirty="0" smtClean="0">
                    <a:solidFill>
                      <a:srgbClr val="000000"/>
                    </a:solidFill>
                    <a:latin typeface="Tahoma" pitchFamily="34" charset="0"/>
                  </a:rPr>
                  <a:t>...; </a:t>
                </a:r>
                <a:r>
                  <a:rPr lang="kk-KZ" altLang="ru-RU" sz="2000" b="1" dirty="0">
                    <a:solidFill>
                      <a:srgbClr val="000000"/>
                    </a:solidFill>
                    <a:latin typeface="Tahoma" pitchFamily="34" charset="0"/>
                  </a:rPr>
                  <a:t>-тізбек </a:t>
                </a:r>
                <a:r>
                  <a:rPr lang="kk-KZ" altLang="ru-RU" sz="2000" b="1" dirty="0" smtClean="0">
                    <a:solidFill>
                      <a:srgbClr val="000000"/>
                    </a:solidFill>
                    <a:latin typeface="Tahoma" pitchFamily="34" charset="0"/>
                  </a:rPr>
                  <a:t>геометриялық </a:t>
                </a:r>
                <a:r>
                  <a:rPr lang="kk-KZ" altLang="ru-RU" sz="2000" b="1" dirty="0">
                    <a:solidFill>
                      <a:srgbClr val="000000"/>
                    </a:solidFill>
                    <a:latin typeface="Tahoma" pitchFamily="34" charset="0"/>
                  </a:rPr>
                  <a:t>прогрессия бола ма? </a:t>
                </a:r>
                <a:r>
                  <a:rPr lang="en-US" altLang="ru-RU" sz="2000" b="1" dirty="0">
                    <a:solidFill>
                      <a:srgbClr val="000000"/>
                    </a:solidFill>
                    <a:latin typeface="Tahoma" pitchFamily="34" charset="0"/>
                  </a:rPr>
                  <a:t>    </a:t>
                </a:r>
                <a:r>
                  <a:rPr lang="kk-KZ" altLang="ru-RU" sz="2000" b="1" dirty="0">
                    <a:solidFill>
                      <a:srgbClr val="000000"/>
                    </a:solidFill>
                    <a:latin typeface="Tahoma" pitchFamily="34" charset="0"/>
                  </a:rPr>
                  <a:t>  </a:t>
                </a:r>
              </a:p>
              <a:p>
                <a:pPr marL="390525" indent="-390525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9999"/>
                  </a:buClr>
                  <a:buSzPct val="80000"/>
                </a:pPr>
                <a:endParaRPr lang="kk-KZ" altLang="ru-RU" sz="2000" b="1" dirty="0">
                  <a:solidFill>
                    <a:srgbClr val="000000"/>
                  </a:solidFill>
                  <a:latin typeface="Tahoma" pitchFamily="34" charset="0"/>
                </a:endParaRPr>
              </a:p>
              <a:p>
                <a:pPr marL="390525" indent="-390525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9999"/>
                  </a:buClr>
                  <a:buSzPct val="80000"/>
                </a:pPr>
                <a:endParaRPr lang="kk-KZ" altLang="ru-RU" sz="2000" b="1" dirty="0">
                  <a:solidFill>
                    <a:srgbClr val="000000"/>
                  </a:solidFill>
                  <a:latin typeface="Tahoma" pitchFamily="34" charset="0"/>
                </a:endParaRPr>
              </a:p>
              <a:p>
                <a:pPr marL="390525" indent="-390525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9999"/>
                  </a:buClr>
                  <a:buSzPct val="80000"/>
                </a:pPr>
                <a:endParaRPr lang="kk-KZ" altLang="ru-RU" sz="2000" b="1" dirty="0">
                  <a:solidFill>
                    <a:srgbClr val="808080"/>
                  </a:solidFill>
                  <a:latin typeface="Tahoma" pitchFamily="34" charset="0"/>
                </a:endParaRPr>
              </a:p>
              <a:p>
                <a:pPr marL="390525" indent="-390525"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009999"/>
                  </a:buClr>
                  <a:buSzPct val="80000"/>
                </a:pPr>
                <a:endParaRPr lang="ru-RU" altLang="ru-RU" sz="2000" b="1" dirty="0">
                  <a:solidFill>
                    <a:srgbClr val="808080"/>
                  </a:solidFill>
                  <a:latin typeface="Tahoma" pitchFamily="34" charset="0"/>
                </a:endParaRPr>
              </a:p>
            </p:txBody>
          </p:sp>
        </mc:Choice>
        <mc:Fallback xmlns="">
          <p:sp>
            <p:nvSpPr>
              <p:cNvPr id="281610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4910" y="4938713"/>
                <a:ext cx="6335183" cy="10795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/>
              <a:ex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1611" name="Rectangle 11"/>
          <p:cNvSpPr>
            <a:spLocks noChangeArrowheads="1"/>
          </p:cNvSpPr>
          <p:nvPr/>
        </p:nvSpPr>
        <p:spPr bwMode="auto">
          <a:xfrm>
            <a:off x="7150095" y="4938713"/>
            <a:ext cx="4032251" cy="10795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24" tIns="45712" rIns="91424" bIns="45712"/>
          <a:lstStyle/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endParaRPr lang="kk-KZ" altLang="ru-RU" sz="1900" b="1" dirty="0">
              <a:solidFill>
                <a:srgbClr val="0000FF"/>
              </a:solidFill>
              <a:latin typeface="Tahoma" pitchFamily="34" charset="0"/>
            </a:endParaRPr>
          </a:p>
          <a:p>
            <a:pPr marL="390525" indent="-390525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80000"/>
            </a:pPr>
            <a:r>
              <a:rPr lang="kk-KZ" altLang="ru-RU" sz="1900" b="1" i="1" dirty="0">
                <a:solidFill>
                  <a:srgbClr val="0000FF"/>
                </a:solidFill>
                <a:latin typeface="Tahoma" pitchFamily="34" charset="0"/>
              </a:rPr>
              <a:t>жоқ</a:t>
            </a:r>
            <a:endParaRPr lang="ru-RU" altLang="ru-RU" sz="1900" b="1" i="1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6154" name="TextBox 9"/>
          <p:cNvSpPr txBox="1">
            <a:spLocks noChangeArrowheads="1"/>
          </p:cNvSpPr>
          <p:nvPr/>
        </p:nvSpPr>
        <p:spPr bwMode="auto">
          <a:xfrm>
            <a:off x="3124202" y="338934"/>
            <a:ext cx="5088467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kk-KZ" sz="4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4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Ия-жоқ” әдісі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5369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1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1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1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animBg="1"/>
      <p:bldP spid="281605" grpId="0" animBg="1"/>
      <p:bldP spid="281606" grpId="0" animBg="1"/>
      <p:bldP spid="281607" grpId="0" animBg="1"/>
      <p:bldP spid="281608" grpId="0" animBg="1"/>
      <p:bldP spid="281609" grpId="0" animBg="1"/>
      <p:bldP spid="281610" grpId="0" animBg="1"/>
      <p:bldP spid="281611" grpId="0" animBg="1"/>
    </p:bld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8109</TotalTime>
  <Words>148</Words>
  <Application>Microsoft Office PowerPoint</Application>
  <PresentationFormat>Широкоэкранный</PresentationFormat>
  <Paragraphs>98</Paragraphs>
  <Slides>10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Tahoma</vt:lpstr>
      <vt:lpstr>Times New Roman</vt:lpstr>
      <vt:lpstr>2_Тема Office</vt:lpstr>
      <vt:lpstr>5_Тема Office</vt:lpstr>
      <vt:lpstr>1_Тема Office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309</cp:revision>
  <dcterms:created xsi:type="dcterms:W3CDTF">2022-09-04T21:41:09Z</dcterms:created>
  <dcterms:modified xsi:type="dcterms:W3CDTF">2024-08-14T06:26:41Z</dcterms:modified>
</cp:coreProperties>
</file>