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78" r:id="rId2"/>
    <p:sldId id="259" r:id="rId3"/>
    <p:sldId id="282" r:id="rId4"/>
    <p:sldId id="300" r:id="rId5"/>
    <p:sldId id="309" r:id="rId6"/>
    <p:sldId id="299" r:id="rId7"/>
    <p:sldId id="308" r:id="rId8"/>
    <p:sldId id="306" r:id="rId9"/>
    <p:sldId id="307" r:id="rId10"/>
    <p:sldId id="281" r:id="rId11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818F8"/>
    <a:srgbClr val="09035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46" d="100"/>
          <a:sy n="46" d="100"/>
        </p:scale>
        <p:origin x="53" y="811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910D6C0-C274-4830-8B9D-E07C9C2BE08D}" type="datetimeFigureOut">
              <a:rPr lang="ru-RU" smtClean="0"/>
              <a:t>14.08.2024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436C773-E743-443F-84DF-9605C7172CF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244710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36C773-E743-443F-84DF-9605C7172CFA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2022334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36C773-E743-443F-84DF-9605C7172CFA}" type="slidenum">
              <a:rPr lang="ru-RU" smtClean="0"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6797387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36C773-E743-443F-84DF-9605C7172CFA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1622302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36C773-E743-443F-84DF-9605C7172CFA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3575471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36C773-E743-443F-84DF-9605C7172CFA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9800013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36C773-E743-443F-84DF-9605C7172CFA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8162920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36C773-E743-443F-84DF-9605C7172CFA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1170374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36C773-E743-443F-84DF-9605C7172CFA}" type="slidenum">
              <a:rPr lang="ru-RU" smtClean="0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3277583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36C773-E743-443F-84DF-9605C7172CFA}" type="slidenum">
              <a:rPr lang="ru-RU" smtClean="0"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801726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36C773-E743-443F-84DF-9605C7172CFA}" type="slidenum">
              <a:rPr lang="ru-RU" smtClean="0"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87705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14.08.2024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1964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14.08.2024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961036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14.08.2024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5798657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>
            <a:extLst>
              <a:ext uri="{FF2B5EF4-FFF2-40B4-BE49-F238E27FC236}">
                <a16:creationId xmlns:a16="http://schemas.microsoft.com/office/drawing/2014/main" xmlns="" id="{A30FFE61-70DA-44E8-80B5-C704ACDD7155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262286" y="845015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294219246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14.08.2024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846566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14.08.2024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933395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14.08.2024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946120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14.08.2024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621869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14.08.2024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768337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14.08.2024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194938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14.08.2024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49506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14.08.2024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02951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8259D0-34A0-4D03-BD3A-50F7F6034403}" type="datetimeFigureOut">
              <a:rPr lang="ru-RU" smtClean="0"/>
              <a:t>14.08.2024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420089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image" Target="../media/image7.png"/><Relationship Id="rId7" Type="http://schemas.openxmlformats.org/officeDocument/2006/relationships/image" Target="../media/image1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0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0.png"/><Relationship Id="rId7" Type="http://schemas.openxmlformats.org/officeDocument/2006/relationships/image" Target="../media/image15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4" Type="http://schemas.openxmlformats.org/officeDocument/2006/relationships/image" Target="../media/image12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52697" y="2559099"/>
            <a:ext cx="290105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 err="1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Пәні</a:t>
            </a:r>
            <a:r>
              <a:rPr lang="ru-RU" sz="3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</a:t>
            </a:r>
            <a:endParaRPr lang="ru-RU" sz="3600" dirty="0">
              <a:solidFill>
                <a:srgbClr val="002060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952697" y="3470256"/>
            <a:ext cx="290105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 err="1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Сынып</a:t>
            </a:r>
            <a:r>
              <a:rPr lang="ru-RU" sz="3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 </a:t>
            </a:r>
            <a:endParaRPr lang="ru-RU" sz="3600" dirty="0">
              <a:solidFill>
                <a:srgbClr val="002060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952697" y="4381413"/>
            <a:ext cx="290105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 err="1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Тоқсан</a:t>
            </a:r>
            <a:r>
              <a:rPr lang="ru-RU" sz="3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</a:t>
            </a:r>
            <a:endParaRPr lang="ru-RU" sz="3600" dirty="0">
              <a:solidFill>
                <a:srgbClr val="002060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5180987" y="2559099"/>
            <a:ext cx="290105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 smtClean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Алгебра</a:t>
            </a:r>
            <a:endParaRPr lang="ru-RU" sz="3600" dirty="0">
              <a:solidFill>
                <a:srgbClr val="00206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5180987" y="3470256"/>
            <a:ext cx="290105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36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9</a:t>
            </a:r>
            <a:endParaRPr lang="ru-RU" sz="3600" dirty="0">
              <a:solidFill>
                <a:srgbClr val="002060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5180987" y="4381413"/>
            <a:ext cx="64724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II</a:t>
            </a:r>
            <a:endParaRPr lang="ru-RU" sz="36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81684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Прямоугольник 47"/>
          <p:cNvSpPr/>
          <p:nvPr/>
        </p:nvSpPr>
        <p:spPr>
          <a:xfrm>
            <a:off x="3488748" y="214359"/>
            <a:ext cx="4477948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5000" b="1" dirty="0" err="1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Қорытынды</a:t>
            </a:r>
            <a:r>
              <a:rPr lang="ru-RU" sz="50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</a:t>
            </a:r>
            <a:endParaRPr lang="en-US" sz="5000" b="1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438149" y="1393697"/>
            <a:ext cx="10487026" cy="37240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kk-KZ" sz="4000" b="1" i="1" dirty="0" smtClean="0">
                <a:latin typeface="Times New Roman" pitchFamily="18" charset="0"/>
                <a:ea typeface="Tahoma" panose="020B0604030504040204" pitchFamily="34" charset="0"/>
                <a:cs typeface="Times New Roman" pitchFamily="18" charset="0"/>
              </a:rPr>
              <a:t>	</a:t>
            </a:r>
            <a:r>
              <a:rPr lang="kk-KZ" sz="4400" b="1" i="1" dirty="0">
                <a:solidFill>
                  <a:srgbClr val="000000"/>
                </a:solidFill>
                <a:latin typeface="Times New Roman"/>
                <a:ea typeface="Calibri"/>
              </a:rPr>
              <a:t>Математикалық индукция </a:t>
            </a:r>
            <a:r>
              <a:rPr lang="kk-KZ" sz="4400" b="1" i="1" dirty="0" smtClean="0">
                <a:solidFill>
                  <a:srgbClr val="000000"/>
                </a:solidFill>
                <a:latin typeface="Times New Roman"/>
                <a:ea typeface="Calibri"/>
              </a:rPr>
              <a:t>әдісімен және қандайда бір тұжырымды дәлелдеуді ү</a:t>
            </a:r>
            <a:r>
              <a:rPr lang="kk-KZ" sz="4000" b="1" i="1" dirty="0" smtClean="0">
                <a:latin typeface="Times New Roman" pitchFamily="18" charset="0"/>
                <a:ea typeface="Tahoma" panose="020B0604030504040204" pitchFamily="34" charset="0"/>
                <a:cs typeface="Times New Roman" pitchFamily="18" charset="0"/>
              </a:rPr>
              <a:t>йрендіңіздер. </a:t>
            </a:r>
            <a:endParaRPr lang="en-US" sz="4000" b="1" i="1" dirty="0">
              <a:latin typeface="Times New Roman" pitchFamily="18" charset="0"/>
              <a:ea typeface="Tahoma" panose="020B0604030504040204" pitchFamily="34" charset="0"/>
              <a:cs typeface="Times New Roman" pitchFamily="18" charset="0"/>
            </a:endParaRPr>
          </a:p>
          <a:p>
            <a:pPr lvl="0"/>
            <a:endParaRPr lang="ru-RU" sz="4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endParaRPr lang="ru-RU" sz="32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endParaRPr lang="ru-RU" sz="32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17167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9877424" y="4898446"/>
            <a:ext cx="2314575" cy="1959554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2903771" y="183621"/>
            <a:ext cx="5946308" cy="80861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>
              <a:lnSpc>
                <a:spcPct val="115000"/>
              </a:lnSpc>
            </a:pPr>
            <a:r>
              <a:rPr lang="kk-KZ" sz="4400" b="1" dirty="0">
                <a:solidFill>
                  <a:srgbClr val="2818F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Сабақтың тақырыбы:</a:t>
            </a:r>
            <a:endParaRPr lang="ru-RU" sz="4400" b="1" dirty="0">
              <a:solidFill>
                <a:srgbClr val="2818F8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247774" y="1056683"/>
            <a:ext cx="10010775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k-KZ" sz="40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Сандар тізбегі, оның түрлері, берілу тәсілдері және қасиеттері.</a:t>
            </a:r>
            <a:endParaRPr kumimoji="0" lang="ru-RU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2000251" y="3164806"/>
            <a:ext cx="8096250" cy="24365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kk-KZ" sz="4400" b="1" dirty="0">
                <a:solidFill>
                  <a:srgbClr val="2818F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Оқу мақсаты:</a:t>
            </a:r>
            <a:endParaRPr lang="ru-RU" sz="4400" b="1" dirty="0">
              <a:solidFill>
                <a:srgbClr val="2818F8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defTabSz="457200">
              <a:spcBef>
                <a:spcPts val="1000"/>
              </a:spcBef>
              <a:buClr>
                <a:srgbClr val="A53010"/>
              </a:buClr>
            </a:pPr>
            <a:r>
              <a:rPr lang="ru-RU" sz="36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9.2.3.3</a:t>
            </a:r>
          </a:p>
          <a:p>
            <a:r>
              <a:rPr lang="kk-KZ" sz="3200" b="1" dirty="0" smtClean="0">
                <a:latin typeface="Times New Roman"/>
                <a:ea typeface="Calibri"/>
              </a:rPr>
              <a:t>математикалық </a:t>
            </a:r>
            <a:r>
              <a:rPr lang="kk-KZ" sz="3200" b="1" dirty="0">
                <a:latin typeface="Times New Roman"/>
                <a:ea typeface="Calibri"/>
              </a:rPr>
              <a:t>индукция әдісін білу және қолдану;</a:t>
            </a:r>
            <a:endParaRPr lang="ru-RU" sz="3200" b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271481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514475" y="1047750"/>
            <a:ext cx="7477125" cy="3695699"/>
          </a:xfrm>
        </p:spPr>
        <p:txBody>
          <a:bodyPr>
            <a:normAutofit fontScale="47500" lnSpcReduction="20000"/>
          </a:bodyPr>
          <a:lstStyle/>
          <a:p>
            <a:pPr marL="0" lvl="0" indent="0">
              <a:buNone/>
            </a:pPr>
            <a:r>
              <a:rPr lang="ru-RU" sz="9300" b="1" i="1" dirty="0" err="1">
                <a:solidFill>
                  <a:srgbClr val="2818F8"/>
                </a:solidFill>
                <a:latin typeface="Times New Roman" pitchFamily="18" charset="0"/>
                <a:ea typeface="Tahoma" panose="020B0604030504040204" pitchFamily="34" charset="0"/>
                <a:cs typeface="Times New Roman" pitchFamily="18" charset="0"/>
              </a:rPr>
              <a:t>Бүгінгі</a:t>
            </a:r>
            <a:r>
              <a:rPr lang="ru-RU" sz="9300" b="1" i="1" dirty="0">
                <a:solidFill>
                  <a:srgbClr val="2818F8"/>
                </a:solidFill>
                <a:latin typeface="Times New Roman" pitchFamily="18" charset="0"/>
                <a:ea typeface="Tahoma" panose="020B0604030504040204" pitchFamily="34" charset="0"/>
                <a:cs typeface="Times New Roman" pitchFamily="18" charset="0"/>
              </a:rPr>
              <a:t> </a:t>
            </a:r>
            <a:r>
              <a:rPr lang="ru-RU" sz="9300" b="1" i="1" dirty="0" err="1">
                <a:solidFill>
                  <a:srgbClr val="2818F8"/>
                </a:solidFill>
                <a:latin typeface="Times New Roman" pitchFamily="18" charset="0"/>
                <a:ea typeface="Tahoma" panose="020B0604030504040204" pitchFamily="34" charset="0"/>
                <a:cs typeface="Times New Roman" pitchFamily="18" charset="0"/>
              </a:rPr>
              <a:t>сабақта</a:t>
            </a:r>
            <a:r>
              <a:rPr lang="ru-RU" sz="9300" b="1" i="1" dirty="0" smtClean="0">
                <a:solidFill>
                  <a:srgbClr val="2818F8"/>
                </a:solidFill>
                <a:latin typeface="Times New Roman" pitchFamily="18" charset="0"/>
                <a:ea typeface="Tahoma" panose="020B0604030504040204" pitchFamily="34" charset="0"/>
                <a:cs typeface="Times New Roman" pitchFamily="18" charset="0"/>
              </a:rPr>
              <a:t>:</a:t>
            </a:r>
          </a:p>
          <a:p>
            <a:pPr marL="0" lvl="0" indent="0">
              <a:buNone/>
            </a:pPr>
            <a:endParaRPr lang="ru-RU" sz="9300" b="1" i="1" dirty="0">
              <a:solidFill>
                <a:srgbClr val="00B050"/>
              </a:solidFill>
              <a:latin typeface="Times New Roman" pitchFamily="18" charset="0"/>
              <a:ea typeface="Tahoma" panose="020B0604030504040204" pitchFamily="34" charset="0"/>
              <a:cs typeface="Times New Roman" pitchFamily="18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kk-KZ" sz="9300" b="1" i="1" dirty="0" smtClean="0">
                <a:solidFill>
                  <a:srgbClr val="000000"/>
                </a:solidFill>
                <a:latin typeface="Times New Roman"/>
                <a:ea typeface="Calibri"/>
              </a:rPr>
              <a:t>	Математикалық </a:t>
            </a:r>
            <a:r>
              <a:rPr lang="kk-KZ" sz="9300" b="1" i="1" dirty="0">
                <a:solidFill>
                  <a:srgbClr val="000000"/>
                </a:solidFill>
                <a:latin typeface="Times New Roman"/>
                <a:ea typeface="Calibri"/>
              </a:rPr>
              <a:t>индукция әдісін </a:t>
            </a:r>
            <a:r>
              <a:rPr lang="kk-KZ" sz="9300" b="1" i="1" dirty="0" smtClean="0">
                <a:solidFill>
                  <a:srgbClr val="000000"/>
                </a:solidFill>
                <a:latin typeface="Times New Roman"/>
                <a:ea typeface="Calibri"/>
              </a:rPr>
              <a:t>біліп </a:t>
            </a:r>
            <a:r>
              <a:rPr lang="kk-KZ" sz="9300" b="1" i="1" dirty="0">
                <a:solidFill>
                  <a:srgbClr val="000000"/>
                </a:solidFill>
                <a:latin typeface="Times New Roman"/>
                <a:ea typeface="Calibri"/>
              </a:rPr>
              <a:t>және </a:t>
            </a:r>
            <a:r>
              <a:rPr lang="kk-KZ" sz="9300" b="1" i="1" dirty="0" smtClean="0">
                <a:solidFill>
                  <a:srgbClr val="000000"/>
                </a:solidFill>
                <a:latin typeface="Times New Roman"/>
                <a:ea typeface="Calibri"/>
              </a:rPr>
              <a:t>қолдануды </a:t>
            </a:r>
            <a:r>
              <a:rPr lang="kk-KZ" sz="9300" b="1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үйренесіздер</a:t>
            </a:r>
            <a:r>
              <a:rPr lang="kk-KZ" sz="9300" b="1" i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kk-KZ" sz="4300" b="1" i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ru-RU" sz="4300" dirty="0"/>
          </a:p>
        </p:txBody>
      </p:sp>
    </p:spTree>
    <p:extLst>
      <p:ext uri="{BB962C8B-B14F-4D97-AF65-F5344CB8AC3E}">
        <p14:creationId xmlns:p14="http://schemas.microsoft.com/office/powerpoint/2010/main" val="18467667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оле 5"/>
          <p:cNvSpPr txBox="1"/>
          <p:nvPr/>
        </p:nvSpPr>
        <p:spPr>
          <a:xfrm>
            <a:off x="4248149" y="319086"/>
            <a:ext cx="3667126" cy="623887"/>
          </a:xfrm>
          <a:prstGeom prst="rect">
            <a:avLst/>
          </a:prstGeom>
          <a:solidFill>
            <a:schemeClr val="bg1"/>
          </a:solidFill>
          <a:ln w="6350">
            <a:solidFill>
              <a:prstClr val="black"/>
            </a:solidFill>
          </a:ln>
          <a:effectLst/>
        </p:spPr>
        <p:txBody>
          <a:bodyPr rot="0" spcFirstLastPara="0" vert="horz" wrap="non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Tx/>
              <a:buNone/>
              <a:tabLst/>
              <a:defRPr/>
            </a:pPr>
            <a:r>
              <a:rPr kumimoji="0" lang="kk-KZ" sz="2400" b="1" i="0" u="none" strike="noStrike" kern="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/>
                <a:ea typeface="Times New Roman"/>
                <a:cs typeface="Times New Roman"/>
              </a:rPr>
              <a:t>Математикалық зерттеу </a:t>
            </a:r>
            <a:endParaRPr kumimoji="0" lang="ru-RU" sz="2400" b="1" i="0" u="none" strike="noStrike" kern="0" cap="none" spc="0" normalizeH="0" baseline="0" noProof="0" dirty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Calibri"/>
              <a:ea typeface="Times New Roman"/>
              <a:cs typeface="Times New Roman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898339" y="1427128"/>
            <a:ext cx="2349810" cy="49019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kk-KZ" sz="2400" b="1" dirty="0">
                <a:solidFill>
                  <a:srgbClr val="7030A0"/>
                </a:solidFill>
                <a:latin typeface="Times New Roman"/>
                <a:ea typeface="Times New Roman"/>
                <a:cs typeface="Times New Roman"/>
              </a:rPr>
              <a:t>дедуктивті әдіс </a:t>
            </a:r>
            <a:endParaRPr lang="ru-RU" sz="2400" b="1" dirty="0">
              <a:solidFill>
                <a:srgbClr val="7030A0"/>
              </a:solidFill>
              <a:effectLst/>
              <a:latin typeface="Calibri"/>
              <a:ea typeface="Times New Roman"/>
              <a:cs typeface="Times New Roman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8029575" y="1427128"/>
            <a:ext cx="2417970" cy="49019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kk-KZ" sz="2400" b="1" dirty="0">
                <a:solidFill>
                  <a:srgbClr val="7030A0"/>
                </a:solidFill>
                <a:latin typeface="Times New Roman"/>
                <a:ea typeface="Times New Roman"/>
                <a:cs typeface="Times New Roman"/>
              </a:rPr>
              <a:t>индуктивті әдіс </a:t>
            </a:r>
            <a:endParaRPr lang="ru-RU" sz="2400" b="1" dirty="0">
              <a:solidFill>
                <a:srgbClr val="7030A0"/>
              </a:solidFill>
              <a:effectLst/>
              <a:latin typeface="Calibri"/>
              <a:ea typeface="Times New Roman"/>
              <a:cs typeface="Times New Roman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255470" y="2396140"/>
            <a:ext cx="2992679" cy="83099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kk-KZ" sz="24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жалпыдан дербеске </a:t>
            </a:r>
            <a:endParaRPr lang="kk-KZ" sz="2400" b="1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қарай </a:t>
            </a:r>
            <a:r>
              <a:rPr lang="kk-KZ" sz="24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талқылау </a:t>
            </a:r>
            <a:endParaRPr lang="ru-RU" sz="2400" b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5133976" y="3655899"/>
            <a:ext cx="3219449" cy="49019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kk-KZ" sz="2400" b="1" dirty="0">
                <a:solidFill>
                  <a:srgbClr val="7030A0"/>
                </a:solidFill>
                <a:latin typeface="Times New Roman"/>
                <a:ea typeface="Times New Roman"/>
                <a:cs typeface="Times New Roman"/>
              </a:rPr>
              <a:t>толық </a:t>
            </a:r>
            <a:r>
              <a:rPr lang="kk-KZ" sz="2400" b="1" dirty="0" smtClean="0">
                <a:solidFill>
                  <a:srgbClr val="7030A0"/>
                </a:solidFill>
                <a:latin typeface="Times New Roman"/>
                <a:ea typeface="Times New Roman"/>
                <a:cs typeface="Times New Roman"/>
              </a:rPr>
              <a:t>емес индукция </a:t>
            </a:r>
            <a:endParaRPr lang="ru-RU" sz="2400" b="1" dirty="0">
              <a:solidFill>
                <a:srgbClr val="7030A0"/>
              </a:solidFill>
              <a:effectLst/>
              <a:latin typeface="Calibri"/>
              <a:ea typeface="Times New Roman"/>
              <a:cs typeface="Times New Roman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9343444" y="3655899"/>
            <a:ext cx="2515369" cy="49019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kk-KZ" sz="2400" b="1" dirty="0">
                <a:solidFill>
                  <a:srgbClr val="7030A0"/>
                </a:solidFill>
                <a:latin typeface="Times New Roman"/>
                <a:ea typeface="Times New Roman"/>
                <a:cs typeface="Times New Roman"/>
              </a:rPr>
              <a:t>толық индукция</a:t>
            </a:r>
            <a:endParaRPr lang="ru-RU" sz="2400" b="1" dirty="0">
              <a:solidFill>
                <a:srgbClr val="7030A0"/>
              </a:solidFill>
              <a:effectLst/>
              <a:latin typeface="Calibri"/>
              <a:ea typeface="Times New Roman"/>
              <a:cs typeface="Times New Roman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3276599" y="4548497"/>
            <a:ext cx="8067676" cy="156966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kk-KZ" sz="2400" b="1" dirty="0">
                <a:solidFill>
                  <a:srgbClr val="7030A0"/>
                </a:solidFill>
                <a:latin typeface="Times New Roman"/>
                <a:ea typeface="Times New Roman"/>
                <a:cs typeface="Times New Roman"/>
              </a:rPr>
              <a:t>1. </a:t>
            </a:r>
            <a:r>
              <a:rPr lang="kk-KZ" sz="2400" b="1" dirty="0" smtClean="0">
                <a:solidFill>
                  <a:srgbClr val="7030A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2400" b="1" i="1" dirty="0">
                <a:solidFill>
                  <a:srgbClr val="7030A0"/>
                </a:solidFill>
                <a:latin typeface="Times New Roman"/>
                <a:ea typeface="Times New Roman"/>
                <a:cs typeface="Times New Roman"/>
              </a:rPr>
              <a:t>n</a:t>
            </a:r>
            <a:r>
              <a:rPr lang="ru-RU" sz="2400" b="1" i="1" dirty="0">
                <a:solidFill>
                  <a:srgbClr val="7030A0"/>
                </a:solidFill>
                <a:latin typeface="Times New Roman"/>
                <a:ea typeface="Times New Roman"/>
                <a:cs typeface="Times New Roman"/>
              </a:rPr>
              <a:t>=1</a:t>
            </a:r>
            <a:r>
              <a:rPr lang="kk-KZ" sz="2400" b="1" dirty="0">
                <a:solidFill>
                  <a:srgbClr val="7030A0"/>
                </a:solidFill>
                <a:latin typeface="Times New Roman"/>
                <a:ea typeface="Times New Roman"/>
                <a:cs typeface="Times New Roman"/>
              </a:rPr>
              <a:t> болғанда ақиқаттылықты тексеру</a:t>
            </a:r>
            <a:endParaRPr lang="ru-RU" sz="2400" b="1" dirty="0">
              <a:solidFill>
                <a:srgbClr val="7030A0"/>
              </a:solidFill>
              <a:latin typeface="Calibri"/>
              <a:ea typeface="Times New Roman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kk-KZ" sz="2400" b="1" dirty="0">
                <a:solidFill>
                  <a:srgbClr val="7030A0"/>
                </a:solidFill>
                <a:latin typeface="Times New Roman"/>
                <a:ea typeface="Times New Roman"/>
                <a:cs typeface="Times New Roman"/>
              </a:rPr>
              <a:t>2. </a:t>
            </a:r>
            <a:r>
              <a:rPr lang="kk-KZ" sz="2400" b="1" dirty="0" smtClean="0">
                <a:solidFill>
                  <a:srgbClr val="7030A0"/>
                </a:solidFill>
                <a:latin typeface="Times New Roman"/>
                <a:ea typeface="Times New Roman"/>
                <a:cs typeface="Times New Roman"/>
              </a:rPr>
              <a:t>тұжырым </a:t>
            </a:r>
            <a:r>
              <a:rPr lang="kk-KZ" sz="2400" b="1" dirty="0">
                <a:solidFill>
                  <a:srgbClr val="7030A0"/>
                </a:solidFill>
                <a:latin typeface="Times New Roman"/>
                <a:ea typeface="Times New Roman"/>
                <a:cs typeface="Times New Roman"/>
              </a:rPr>
              <a:t>n=k үшін ақиқат</a:t>
            </a:r>
            <a:endParaRPr lang="ru-RU" sz="2400" b="1" dirty="0">
              <a:solidFill>
                <a:srgbClr val="7030A0"/>
              </a:solidFill>
              <a:latin typeface="Calibri"/>
              <a:ea typeface="Times New Roman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kk-KZ" sz="2400" b="1" dirty="0">
                <a:solidFill>
                  <a:srgbClr val="7030A0"/>
                </a:solidFill>
                <a:latin typeface="Times New Roman"/>
                <a:ea typeface="Times New Roman"/>
                <a:cs typeface="Times New Roman"/>
              </a:rPr>
              <a:t>3</a:t>
            </a:r>
            <a:r>
              <a:rPr lang="kk-KZ" sz="2400" b="1" dirty="0" smtClean="0">
                <a:solidFill>
                  <a:srgbClr val="7030A0"/>
                </a:solidFill>
                <a:latin typeface="Times New Roman"/>
                <a:ea typeface="Times New Roman"/>
                <a:cs typeface="Times New Roman"/>
              </a:rPr>
              <a:t>. </a:t>
            </a:r>
            <a:r>
              <a:rPr lang="kk-KZ" sz="2400" b="1" i="1" dirty="0" smtClean="0">
                <a:solidFill>
                  <a:srgbClr val="7030A0"/>
                </a:solidFill>
                <a:latin typeface="Times New Roman"/>
                <a:ea typeface="Times New Roman"/>
                <a:cs typeface="Times New Roman"/>
              </a:rPr>
              <a:t>n=k+1</a:t>
            </a:r>
            <a:r>
              <a:rPr lang="kk-KZ" sz="2400" b="1" dirty="0" smtClean="0">
                <a:solidFill>
                  <a:srgbClr val="7030A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kk-KZ" sz="2400" b="1" dirty="0">
                <a:solidFill>
                  <a:srgbClr val="7030A0"/>
                </a:solidFill>
                <a:latin typeface="Times New Roman"/>
                <a:ea typeface="Times New Roman"/>
                <a:cs typeface="Times New Roman"/>
              </a:rPr>
              <a:t>үшін тұжырымның ақиқаттығын дәлелдеу</a:t>
            </a:r>
            <a:endParaRPr lang="ru-RU" sz="2400" b="1" dirty="0">
              <a:solidFill>
                <a:srgbClr val="7030A0"/>
              </a:solidFill>
              <a:latin typeface="Calibri"/>
              <a:ea typeface="Times New Roman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kk-KZ" sz="2400" b="1" dirty="0">
                <a:solidFill>
                  <a:srgbClr val="7030A0"/>
                </a:solidFill>
                <a:latin typeface="Times New Roman"/>
                <a:ea typeface="Times New Roman"/>
                <a:cs typeface="Times New Roman"/>
              </a:rPr>
              <a:t>4. қорытынды</a:t>
            </a:r>
            <a:endParaRPr lang="ru-RU" sz="2400" b="1" dirty="0">
              <a:solidFill>
                <a:srgbClr val="7030A0"/>
              </a:solidFill>
              <a:effectLst/>
              <a:latin typeface="Calibri"/>
              <a:ea typeface="Times New Roman"/>
              <a:cs typeface="Times New Roman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8029575" y="2462816"/>
            <a:ext cx="2880147" cy="83099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kk-KZ" sz="24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д</a:t>
            </a:r>
            <a:r>
              <a:rPr lang="kk-KZ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ербестен жалпыға</a:t>
            </a:r>
          </a:p>
          <a:p>
            <a:r>
              <a:rPr lang="kk-KZ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қарай </a:t>
            </a:r>
            <a:r>
              <a:rPr lang="kk-KZ" sz="24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талқылау </a:t>
            </a:r>
            <a:endParaRPr lang="ru-RU" sz="2400" b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9" name="Прямая со стрелкой 18"/>
          <p:cNvCxnSpPr>
            <a:stCxn id="5" idx="2"/>
            <a:endCxn id="7" idx="0"/>
          </p:cNvCxnSpPr>
          <p:nvPr/>
        </p:nvCxnSpPr>
        <p:spPr>
          <a:xfrm flipH="1">
            <a:off x="2751810" y="1917327"/>
            <a:ext cx="321434" cy="47881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 стрелкой 21"/>
          <p:cNvCxnSpPr>
            <a:stCxn id="4" idx="2"/>
            <a:endCxn id="5" idx="0"/>
          </p:cNvCxnSpPr>
          <p:nvPr/>
        </p:nvCxnSpPr>
        <p:spPr>
          <a:xfrm flipH="1">
            <a:off x="3073244" y="942973"/>
            <a:ext cx="3008468" cy="48415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 стрелкой 24"/>
          <p:cNvCxnSpPr>
            <a:stCxn id="4" idx="2"/>
            <a:endCxn id="6" idx="0"/>
          </p:cNvCxnSpPr>
          <p:nvPr/>
        </p:nvCxnSpPr>
        <p:spPr>
          <a:xfrm>
            <a:off x="6081712" y="942973"/>
            <a:ext cx="3156848" cy="48415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 стрелкой 27"/>
          <p:cNvCxnSpPr>
            <a:stCxn id="6" idx="2"/>
            <a:endCxn id="13" idx="0"/>
          </p:cNvCxnSpPr>
          <p:nvPr/>
        </p:nvCxnSpPr>
        <p:spPr>
          <a:xfrm>
            <a:off x="9238560" y="1917327"/>
            <a:ext cx="231089" cy="54548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 стрелкой 29"/>
          <p:cNvCxnSpPr>
            <a:stCxn id="13" idx="2"/>
            <a:endCxn id="9" idx="0"/>
          </p:cNvCxnSpPr>
          <p:nvPr/>
        </p:nvCxnSpPr>
        <p:spPr>
          <a:xfrm flipH="1">
            <a:off x="6743701" y="3293813"/>
            <a:ext cx="2725948" cy="36208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48" name="Прямая со стрелкой 2047"/>
          <p:cNvCxnSpPr>
            <a:stCxn id="13" idx="2"/>
            <a:endCxn id="10" idx="0"/>
          </p:cNvCxnSpPr>
          <p:nvPr/>
        </p:nvCxnSpPr>
        <p:spPr>
          <a:xfrm>
            <a:off x="9469649" y="3293813"/>
            <a:ext cx="1131480" cy="36208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52" name="Прямая со стрелкой 2051"/>
          <p:cNvCxnSpPr>
            <a:stCxn id="9" idx="2"/>
            <a:endCxn id="11" idx="0"/>
          </p:cNvCxnSpPr>
          <p:nvPr/>
        </p:nvCxnSpPr>
        <p:spPr>
          <a:xfrm>
            <a:off x="6743701" y="4146098"/>
            <a:ext cx="566736" cy="40239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395917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20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9" grpId="0" animBg="1"/>
      <p:bldP spid="10" grpId="0" animBg="1"/>
      <p:bldP spid="11" grpId="0" animBg="1"/>
      <p:bldP spid="1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257299" y="344092"/>
            <a:ext cx="10029825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b="1" dirty="0" err="1">
                <a:solidFill>
                  <a:srgbClr val="2818F8"/>
                </a:solidFill>
                <a:latin typeface="Times New Roman" pitchFamily="18" charset="0"/>
                <a:cs typeface="Times New Roman" pitchFamily="18" charset="0"/>
              </a:rPr>
              <a:t>Математикалық</a:t>
            </a:r>
            <a:r>
              <a:rPr lang="ru-RU" sz="3600" b="1" dirty="0">
                <a:solidFill>
                  <a:srgbClr val="2818F8"/>
                </a:solidFill>
                <a:latin typeface="Times New Roman" pitchFamily="18" charset="0"/>
                <a:cs typeface="Times New Roman" pitchFamily="18" charset="0"/>
              </a:rPr>
              <a:t> индукция </a:t>
            </a:r>
            <a:r>
              <a:rPr lang="ru-RU" sz="3600" b="1" dirty="0" err="1" smtClean="0">
                <a:solidFill>
                  <a:srgbClr val="2818F8"/>
                </a:solidFill>
                <a:latin typeface="Times New Roman" pitchFamily="18" charset="0"/>
                <a:cs typeface="Times New Roman" pitchFamily="18" charset="0"/>
              </a:rPr>
              <a:t>әдісі</a:t>
            </a:r>
            <a:endParaRPr lang="ru-RU" sz="3600" b="1" dirty="0" smtClean="0">
              <a:solidFill>
                <a:srgbClr val="2818F8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3600" b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800" b="1" i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3200" b="1" i="1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Бұл</a:t>
            </a:r>
            <a:r>
              <a:rPr lang="ru-RU" sz="3200" b="1" i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i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тұжырымды</a:t>
            </a:r>
            <a:r>
              <a:rPr lang="ru-RU" sz="3200" b="1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n–</a:t>
            </a:r>
            <a:r>
              <a:rPr lang="ru-RU" sz="3200" b="1" i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нің</a:t>
            </a:r>
            <a:r>
              <a:rPr lang="ru-RU" sz="3200" b="1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i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әрбір</a:t>
            </a:r>
            <a:r>
              <a:rPr lang="ru-RU" sz="3200" b="1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i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мәні</a:t>
            </a:r>
            <a:r>
              <a:rPr lang="ru-RU" sz="3200" b="1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i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үшін</a:t>
            </a:r>
            <a:r>
              <a:rPr lang="ru-RU" sz="3200" b="1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i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тікелей</a:t>
            </a:r>
            <a:r>
              <a:rPr lang="ru-RU" sz="3200" b="1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i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тексеру</a:t>
            </a:r>
            <a:r>
              <a:rPr lang="ru-RU" sz="3200" b="1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i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мүмкін</a:t>
            </a:r>
            <a:r>
              <a:rPr lang="ru-RU" sz="3200" b="1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i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емес</a:t>
            </a:r>
            <a:r>
              <a:rPr lang="ru-RU" sz="3200" b="1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200" b="1" i="1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себебі</a:t>
            </a:r>
            <a:r>
              <a:rPr lang="ru-RU" sz="3200" b="1" i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натурал </a:t>
            </a:r>
            <a:r>
              <a:rPr lang="ru-RU" sz="3200" b="1" i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сандар</a:t>
            </a:r>
            <a:r>
              <a:rPr lang="ru-RU" sz="3200" b="1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i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жиыны</a:t>
            </a:r>
            <a:r>
              <a:rPr lang="ru-RU" sz="3200" b="1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i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шексіз</a:t>
            </a:r>
            <a:r>
              <a:rPr lang="ru-RU" sz="3200" b="1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3200" b="1" i="1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Бұл</a:t>
            </a:r>
            <a:r>
              <a:rPr lang="ru-RU" sz="3200" b="1" i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i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тұжырымды</a:t>
            </a:r>
            <a:r>
              <a:rPr lang="ru-RU" sz="3200" b="1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i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дәлелдеу</a:t>
            </a:r>
            <a:r>
              <a:rPr lang="ru-RU" sz="3200" b="1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i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үшін</a:t>
            </a:r>
            <a:r>
              <a:rPr lang="ru-RU" sz="3200" b="1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r>
              <a:rPr lang="ru-RU" sz="3200" b="1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1.	</a:t>
            </a:r>
            <a:r>
              <a:rPr lang="ru-RU" sz="3200" b="1" i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оның</a:t>
            </a:r>
            <a:r>
              <a:rPr lang="ru-RU" sz="3200" b="1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n=1 </a:t>
            </a:r>
            <a:r>
              <a:rPr lang="ru-RU" sz="3200" b="1" i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үшін</a:t>
            </a:r>
            <a:r>
              <a:rPr lang="ru-RU" sz="3200" b="1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i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ақиқаттығын</a:t>
            </a:r>
            <a:r>
              <a:rPr lang="ru-RU" sz="3200" b="1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i="1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тексеру</a:t>
            </a:r>
            <a:r>
              <a:rPr lang="ru-RU" sz="3200" b="1" i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i="1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керек</a:t>
            </a:r>
            <a:r>
              <a:rPr lang="ru-RU" sz="3200" b="1" i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3200" b="1" i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3200" b="1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2.	</a:t>
            </a:r>
            <a:r>
              <a:rPr lang="en-US" sz="3200" b="1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k-</a:t>
            </a:r>
            <a:r>
              <a:rPr lang="ru-RU" sz="3200" b="1" i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ның</a:t>
            </a:r>
            <a:r>
              <a:rPr lang="ru-RU" sz="3200" b="1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i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кез</a:t>
            </a:r>
            <a:r>
              <a:rPr lang="ru-RU" sz="3200" b="1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i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келген</a:t>
            </a:r>
            <a:r>
              <a:rPr lang="ru-RU" sz="3200" b="1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натурал </a:t>
            </a:r>
            <a:r>
              <a:rPr lang="ru-RU" sz="3200" b="1" i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мәнінде</a:t>
            </a:r>
            <a:r>
              <a:rPr lang="ru-RU" sz="3200" b="1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i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тұжырымның</a:t>
            </a:r>
            <a:r>
              <a:rPr lang="ru-RU" sz="3200" b="1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i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дұрыстығын</a:t>
            </a:r>
            <a:r>
              <a:rPr lang="ru-RU" sz="3200" b="1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i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болжайды</a:t>
            </a:r>
            <a:r>
              <a:rPr lang="ru-RU" sz="3200" b="1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sz="3200" b="1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3.	</a:t>
            </a:r>
            <a:r>
              <a:rPr lang="en-US" sz="3200" b="1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n=k+1 </a:t>
            </a:r>
            <a:r>
              <a:rPr lang="ru-RU" sz="3200" b="1" i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үшін</a:t>
            </a:r>
            <a:r>
              <a:rPr lang="ru-RU" sz="3200" b="1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i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тұжырымның</a:t>
            </a:r>
            <a:r>
              <a:rPr lang="ru-RU" sz="3200" b="1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i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ақиқаттығын</a:t>
            </a:r>
            <a:r>
              <a:rPr lang="ru-RU" sz="3200" b="1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i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дәлелдейді</a:t>
            </a:r>
            <a:r>
              <a:rPr lang="ru-RU" sz="3200" b="1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sz="3200" b="1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4.	</a:t>
            </a:r>
            <a:r>
              <a:rPr lang="ru-RU" sz="3200" b="1" i="1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тұжырым</a:t>
            </a:r>
            <a:r>
              <a:rPr lang="ru-RU" sz="3200" b="1" i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i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барлық</a:t>
            </a:r>
            <a:r>
              <a:rPr lang="ru-RU" sz="3200" b="1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n </a:t>
            </a:r>
            <a:r>
              <a:rPr lang="ru-RU" sz="3200" b="1" i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үшін</a:t>
            </a:r>
            <a:r>
              <a:rPr lang="ru-RU" sz="3200" b="1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i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ақиқат</a:t>
            </a:r>
            <a:r>
              <a:rPr lang="ru-RU" sz="3200" b="1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i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деп</a:t>
            </a:r>
            <a:r>
              <a:rPr lang="ru-RU" sz="3200" b="1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i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саналады</a:t>
            </a:r>
            <a:r>
              <a:rPr lang="ru-RU" sz="3200" b="1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8888097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5" name="Объект 4"/>
              <p:cNvSpPr>
                <a:spLocks noGrp="1"/>
              </p:cNvSpPr>
              <p:nvPr>
                <p:ph idx="1"/>
              </p:nvPr>
            </p:nvSpPr>
            <p:spPr>
              <a:xfrm>
                <a:off x="1362075" y="196849"/>
                <a:ext cx="10515599" cy="6175376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kk-KZ" sz="4000" b="1" kern="0" dirty="0" smtClean="0">
                    <a:solidFill>
                      <a:srgbClr val="2818F8"/>
                    </a:solidFill>
                    <a:latin typeface="Times New Roman" pitchFamily="18" charset="0"/>
                    <a:ea typeface="Times New Roman" pitchFamily="18" charset="0"/>
                    <a:cs typeface="Times New Roman" pitchFamily="18" charset="0"/>
                  </a:rPr>
                  <a:t>Тапсырма</a:t>
                </a:r>
              </a:p>
              <a:p>
                <a:pPr marL="0" lvl="0" indent="0">
                  <a:lnSpc>
                    <a:spcPct val="100000"/>
                  </a:lnSpc>
                  <a:spcBef>
                    <a:spcPts val="0"/>
                  </a:spcBef>
                  <a:buNone/>
                </a:pPr>
                <a:r>
                  <a:rPr lang="kk-KZ" sz="3600" b="1" kern="0" dirty="0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2+4+6+...</a:t>
                </a:r>
                <a:r>
                  <a:rPr lang="en-US" sz="3600" b="1" kern="0" dirty="0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+</a:t>
                </a:r>
                <a:r>
                  <a:rPr lang="kk-KZ" sz="3600" b="1" kern="0" dirty="0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2</a:t>
                </a:r>
                <a:r>
                  <a:rPr lang="en-US" sz="3600" b="1" kern="0" dirty="0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n</a:t>
                </a:r>
                <a:r>
                  <a:rPr lang="en-US" sz="3600" b="1" kern="0" dirty="0" smtClean="0">
                    <a:latin typeface="Times New Roman" pitchFamily="18" charset="0"/>
                    <a:cs typeface="Times New Roman" pitchFamily="18" charset="0"/>
                  </a:rPr>
                  <a:t>=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600" b="1" i="1" kern="0" smtClean="0"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sSupPr>
                      <m:e>
                        <m:r>
                          <a:rPr lang="en-US" sz="3600" b="1" i="1" kern="0" smtClean="0">
                            <a:latin typeface="Cambria Math"/>
                            <a:cs typeface="Times New Roman" pitchFamily="18" charset="0"/>
                          </a:rPr>
                          <m:t>𝒏</m:t>
                        </m:r>
                      </m:e>
                      <m:sup>
                        <m:r>
                          <a:rPr lang="en-US" sz="3600" b="1" i="1" kern="0" smtClean="0">
                            <a:latin typeface="Cambria Math"/>
                            <a:cs typeface="Times New Roman" pitchFamily="18" charset="0"/>
                          </a:rPr>
                          <m:t>𝟐</m:t>
                        </m:r>
                      </m:sup>
                    </m:sSup>
                  </m:oMath>
                </a14:m>
                <a:r>
                  <a:rPr lang="en-US" b="1" kern="0" dirty="0" smtClean="0">
                    <a:latin typeface="Times New Roman" pitchFamily="18" charset="0"/>
                    <a:cs typeface="Times New Roman" pitchFamily="18" charset="0"/>
                  </a:rPr>
                  <a:t>+ </a:t>
                </a:r>
                <a:r>
                  <a:rPr lang="en-US" sz="3600" b="1" kern="0" dirty="0" smtClean="0">
                    <a:latin typeface="Times New Roman" pitchFamily="18" charset="0"/>
                    <a:cs typeface="Times New Roman" pitchFamily="18" charset="0"/>
                  </a:rPr>
                  <a:t>n </a:t>
                </a:r>
                <a:r>
                  <a:rPr lang="ru-RU" b="1" kern="0" dirty="0" err="1" smtClean="0">
                    <a:latin typeface="Times New Roman" pitchFamily="18" charset="0"/>
                    <a:cs typeface="Times New Roman" pitchFamily="18" charset="0"/>
                  </a:rPr>
                  <a:t>теңдеуі</a:t>
                </a:r>
                <a:r>
                  <a:rPr lang="ru-RU" b="1" kern="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ru-RU" b="1" kern="0" dirty="0" err="1" smtClean="0">
                    <a:latin typeface="Times New Roman" pitchFamily="18" charset="0"/>
                    <a:cs typeface="Times New Roman" pitchFamily="18" charset="0"/>
                  </a:rPr>
                  <a:t>берілсін</a:t>
                </a:r>
                <a:r>
                  <a:rPr lang="ru-RU" b="1" kern="0" dirty="0" smtClean="0">
                    <a:latin typeface="Times New Roman" pitchFamily="18" charset="0"/>
                    <a:cs typeface="Times New Roman" pitchFamily="18" charset="0"/>
                  </a:rPr>
                  <a:t>. </a:t>
                </a:r>
              </a:p>
              <a:p>
                <a:pPr marL="0" lvl="0" indent="0">
                  <a:lnSpc>
                    <a:spcPct val="100000"/>
                  </a:lnSpc>
                  <a:spcBef>
                    <a:spcPts val="0"/>
                  </a:spcBef>
                  <a:buNone/>
                </a:pPr>
                <a:r>
                  <a:rPr lang="en-US" b="1" dirty="0" smtClean="0">
                    <a:latin typeface="Times New Roman"/>
                    <a:ea typeface="Times New Roman"/>
                    <a:cs typeface="Times New Roman"/>
                  </a:rPr>
                  <a:t>n</a:t>
                </a:r>
                <a:r>
                  <a:rPr lang="ru-RU" b="1" dirty="0">
                    <a:latin typeface="Times New Roman"/>
                    <a:ea typeface="Times New Roman"/>
                    <a:cs typeface="Times New Roman"/>
                  </a:rPr>
                  <a:t>=1</a:t>
                </a:r>
                <a:r>
                  <a:rPr lang="kk-KZ" b="1" dirty="0">
                    <a:latin typeface="Times New Roman"/>
                    <a:ea typeface="Times New Roman"/>
                    <a:cs typeface="Times New Roman"/>
                  </a:rPr>
                  <a:t> </a:t>
                </a:r>
                <a:r>
                  <a:rPr lang="kk-KZ" b="1" dirty="0" smtClean="0">
                    <a:latin typeface="Times New Roman"/>
                    <a:ea typeface="Times New Roman"/>
                    <a:cs typeface="Times New Roman"/>
                  </a:rPr>
                  <a:t>болғандағы ақиқаттылықты тексеру,</a:t>
                </a:r>
                <a:r>
                  <a:rPr lang="ru-RU" b="1" dirty="0" smtClean="0">
                    <a:latin typeface="Calibri"/>
                    <a:ea typeface="Times New Roman"/>
                    <a:cs typeface="Times New Roman"/>
                  </a:rPr>
                  <a:t> </a:t>
                </a:r>
                <a:r>
                  <a:rPr lang="kk-KZ" b="1" dirty="0" smtClean="0">
                    <a:latin typeface="Times New Roman"/>
                    <a:ea typeface="Times New Roman"/>
                    <a:cs typeface="Times New Roman"/>
                  </a:rPr>
                  <a:t>n=k </a:t>
                </a:r>
                <a:r>
                  <a:rPr lang="kk-KZ" b="1" dirty="0">
                    <a:latin typeface="Times New Roman"/>
                    <a:ea typeface="Times New Roman"/>
                    <a:cs typeface="Times New Roman"/>
                  </a:rPr>
                  <a:t>үшін </a:t>
                </a:r>
                <a:r>
                  <a:rPr lang="ru-RU" b="1" dirty="0" err="1">
                    <a:solidFill>
                      <a:srgbClr val="000000"/>
                    </a:solidFill>
                    <a:latin typeface="Times New Roman" pitchFamily="18" charset="0"/>
                    <a:cs typeface="Times New Roman" pitchFamily="18" charset="0"/>
                  </a:rPr>
                  <a:t>тұжырымның</a:t>
                </a:r>
                <a:r>
                  <a:rPr lang="ru-RU" b="1" dirty="0">
                    <a:solidFill>
                      <a:srgbClr val="000000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ru-RU" b="1" dirty="0" err="1">
                    <a:solidFill>
                      <a:srgbClr val="000000"/>
                    </a:solidFill>
                    <a:latin typeface="Times New Roman" pitchFamily="18" charset="0"/>
                    <a:cs typeface="Times New Roman" pitchFamily="18" charset="0"/>
                  </a:rPr>
                  <a:t>дұрыстығын</a:t>
                </a:r>
                <a:r>
                  <a:rPr lang="ru-RU" b="1" dirty="0">
                    <a:solidFill>
                      <a:srgbClr val="000000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ru-RU" b="1" dirty="0" err="1" smtClean="0">
                    <a:solidFill>
                      <a:srgbClr val="000000"/>
                    </a:solidFill>
                    <a:latin typeface="Times New Roman" pitchFamily="18" charset="0"/>
                    <a:cs typeface="Times New Roman" pitchFamily="18" charset="0"/>
                  </a:rPr>
                  <a:t>болжау</a:t>
                </a:r>
                <a:r>
                  <a:rPr lang="ru-RU" b="1" dirty="0" smtClean="0">
                    <a:latin typeface="Calibri"/>
                    <a:ea typeface="Times New Roman"/>
                    <a:cs typeface="Times New Roman"/>
                  </a:rPr>
                  <a:t>, </a:t>
                </a:r>
                <a:r>
                  <a:rPr lang="kk-KZ" b="1" dirty="0" smtClean="0">
                    <a:latin typeface="Times New Roman"/>
                    <a:ea typeface="Times New Roman"/>
                    <a:cs typeface="Times New Roman"/>
                  </a:rPr>
                  <a:t>n=k+1 </a:t>
                </a:r>
                <a:r>
                  <a:rPr lang="kk-KZ" b="1" dirty="0">
                    <a:latin typeface="Times New Roman"/>
                    <a:ea typeface="Times New Roman"/>
                    <a:cs typeface="Times New Roman"/>
                  </a:rPr>
                  <a:t>үшін тұжырымның </a:t>
                </a:r>
                <a:r>
                  <a:rPr lang="kk-KZ" b="1" dirty="0">
                    <a:latin typeface="Times New Roman" pitchFamily="18" charset="0"/>
                    <a:ea typeface="Times New Roman"/>
                    <a:cs typeface="Times New Roman" pitchFamily="18" charset="0"/>
                  </a:rPr>
                  <a:t>ақиқаттығын </a:t>
                </a:r>
                <a:r>
                  <a:rPr lang="kk-KZ" b="1" dirty="0" smtClean="0">
                    <a:latin typeface="Times New Roman" pitchFamily="18" charset="0"/>
                    <a:ea typeface="Times New Roman"/>
                    <a:cs typeface="Times New Roman" pitchFamily="18" charset="0"/>
                  </a:rPr>
                  <a:t>дәлелдеу</a:t>
                </a:r>
                <a:r>
                  <a:rPr lang="ru-RU" b="1" dirty="0">
                    <a:latin typeface="Times New Roman" pitchFamily="18" charset="0"/>
                    <a:ea typeface="Times New Roman"/>
                    <a:cs typeface="Times New Roman" pitchFamily="18" charset="0"/>
                  </a:rPr>
                  <a:t> </a:t>
                </a:r>
                <a:r>
                  <a:rPr lang="ru-RU" b="1" dirty="0" err="1" smtClean="0">
                    <a:latin typeface="Times New Roman" pitchFamily="18" charset="0"/>
                    <a:ea typeface="Times New Roman"/>
                    <a:cs typeface="Times New Roman" pitchFamily="18" charset="0"/>
                  </a:rPr>
                  <a:t>және</a:t>
                </a:r>
                <a:r>
                  <a:rPr lang="kk-KZ" b="1" dirty="0" smtClean="0">
                    <a:latin typeface="Times New Roman" pitchFamily="18" charset="0"/>
                    <a:ea typeface="Times New Roman"/>
                    <a:cs typeface="Times New Roman" pitchFamily="18" charset="0"/>
                  </a:rPr>
                  <a:t> қорытындылау</a:t>
                </a:r>
                <a:r>
                  <a:rPr lang="kk-KZ" b="1" dirty="0" smtClean="0">
                    <a:latin typeface="Times New Roman"/>
                    <a:ea typeface="Times New Roman"/>
                    <a:cs typeface="Times New Roman"/>
                  </a:rPr>
                  <a:t>.</a:t>
                </a:r>
                <a:endParaRPr lang="ru-RU" sz="3600" b="1" kern="0" dirty="0" smtClean="0">
                  <a:solidFill>
                    <a:srgbClr val="00B050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marL="0" indent="0">
                  <a:lnSpc>
                    <a:spcPct val="100000"/>
                  </a:lnSpc>
                  <a:buNone/>
                </a:pPr>
                <a:r>
                  <a:rPr lang="ru-RU" sz="3200" b="1" i="1" kern="0" dirty="0" err="1" smtClean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Шешуі</a:t>
                </a:r>
                <a:r>
                  <a:rPr lang="ru-RU" sz="3200" b="1" i="1" kern="0" dirty="0" smtClean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:</a:t>
                </a:r>
                <a:r>
                  <a:rPr lang="ru-RU" sz="3600" b="1" i="1" kern="0" dirty="0">
                    <a:solidFill>
                      <a:srgbClr val="00B050"/>
                    </a:solidFill>
                    <a:latin typeface="Times New Roman" pitchFamily="18" charset="0"/>
                    <a:cs typeface="Times New Roman" pitchFamily="18" charset="0"/>
                  </a:rPr>
                  <a:t/>
                </a:r>
                <a:br>
                  <a:rPr lang="ru-RU" sz="3600" b="1" i="1" kern="0" dirty="0">
                    <a:solidFill>
                      <a:srgbClr val="00B050"/>
                    </a:solidFill>
                    <a:latin typeface="Times New Roman" pitchFamily="18" charset="0"/>
                    <a:cs typeface="Times New Roman" pitchFamily="18" charset="0"/>
                  </a:rPr>
                </a:br>
                <a:endParaRPr lang="kk-KZ" sz="3600" b="1" kern="0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5" name="Объект 4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362075" y="196849"/>
                <a:ext cx="10515599" cy="6175376"/>
              </a:xfrm>
              <a:blipFill rotWithShape="1">
                <a:blip r:embed="rId3"/>
                <a:stretch>
                  <a:fillRect l="-2029" t="-276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Прямоугольник 1"/>
          <p:cNvSpPr/>
          <p:nvPr/>
        </p:nvSpPr>
        <p:spPr>
          <a:xfrm>
            <a:off x="2993101" y="3346324"/>
            <a:ext cx="731290" cy="59477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lnSpc>
                <a:spcPct val="110000"/>
              </a:lnSpc>
              <a:spcBef>
                <a:spcPts val="1000"/>
              </a:spcBef>
            </a:pPr>
            <a:r>
              <a:rPr lang="kk-KZ" sz="3200" b="1" kern="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2·1</a:t>
            </a:r>
            <a:endParaRPr lang="en-US" sz="3200" b="1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428749" y="3346324"/>
            <a:ext cx="1571625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kern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1) </a:t>
            </a:r>
            <a:r>
              <a:rPr lang="en-US" sz="3200" b="1" kern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n=1, </a:t>
            </a:r>
            <a:endParaRPr lang="ru-RU" sz="32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428749" y="4104052"/>
            <a:ext cx="1523174" cy="6340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lnSpc>
                <a:spcPct val="110000"/>
              </a:lnSpc>
              <a:spcBef>
                <a:spcPts val="1000"/>
              </a:spcBef>
            </a:pPr>
            <a:r>
              <a:rPr lang="en-US" sz="32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kk-KZ" sz="32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en-US" sz="32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n=k, </a:t>
            </a:r>
            <a:endParaRPr lang="kk-KZ" sz="3200" b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951924" y="4128674"/>
            <a:ext cx="257955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sz="3200" b="1" kern="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2+</a:t>
            </a:r>
            <a:r>
              <a:rPr lang="en-US" sz="3200" b="1" kern="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r>
              <a:rPr lang="kk-KZ" sz="3200" b="1" kern="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+6+...</a:t>
            </a:r>
            <a:r>
              <a:rPr lang="en-US" sz="3200" b="1" kern="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+2k</a:t>
            </a:r>
            <a:r>
              <a:rPr lang="kk-KZ" sz="3200" b="1" kern="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32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Прямоугольник 6"/>
              <p:cNvSpPr/>
              <p:nvPr/>
            </p:nvSpPr>
            <p:spPr>
              <a:xfrm>
                <a:off x="5312903" y="4108199"/>
                <a:ext cx="1636410" cy="64626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lvl="0">
                  <a:lnSpc>
                    <a:spcPct val="110000"/>
                  </a:lnSpc>
                  <a:spcBef>
                    <a:spcPts val="1000"/>
                  </a:spcBef>
                </a:pPr>
                <a:r>
                  <a:rPr lang="en-US" sz="3200" b="1" kern="0" dirty="0" smtClean="0">
                    <a:solidFill>
                      <a:srgbClr val="000000"/>
                    </a:solidFill>
                    <a:latin typeface="Times New Roman" pitchFamily="18" charset="0"/>
                    <a:cs typeface="Times New Roman" pitchFamily="18" charset="0"/>
                  </a:rPr>
                  <a:t>=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200" b="1" i="1" kern="0"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sSupPr>
                      <m:e>
                        <m:r>
                          <a:rPr lang="en-US" sz="3200" b="1" i="1" kern="0" smtClean="0">
                            <a:latin typeface="Cambria Math"/>
                            <a:cs typeface="Times New Roman" pitchFamily="18" charset="0"/>
                          </a:rPr>
                          <m:t>𝒌</m:t>
                        </m:r>
                      </m:e>
                      <m:sup>
                        <m:r>
                          <a:rPr lang="en-US" sz="3200" b="1" i="1" kern="0">
                            <a:latin typeface="Cambria Math"/>
                            <a:cs typeface="Times New Roman" pitchFamily="18" charset="0"/>
                          </a:rPr>
                          <m:t>𝟐</m:t>
                        </m:r>
                      </m:sup>
                    </m:sSup>
                  </m:oMath>
                </a14:m>
                <a:r>
                  <a:rPr lang="en-US" sz="3200" b="1" kern="0" dirty="0">
                    <a:latin typeface="Times New Roman" pitchFamily="18" charset="0"/>
                    <a:cs typeface="Times New Roman" pitchFamily="18" charset="0"/>
                  </a:rPr>
                  <a:t>+ </a:t>
                </a:r>
                <a:r>
                  <a:rPr lang="en-US" sz="3200" b="1" kern="0" dirty="0" smtClean="0">
                    <a:latin typeface="Times New Roman" pitchFamily="18" charset="0"/>
                    <a:cs typeface="Times New Roman" pitchFamily="18" charset="0"/>
                  </a:rPr>
                  <a:t>k </a:t>
                </a:r>
                <a:r>
                  <a:rPr lang="en-US" sz="3200" b="1" kern="0" dirty="0" smtClean="0">
                    <a:solidFill>
                      <a:srgbClr val="000000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endParaRPr lang="en-US" sz="3200" b="1" i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7" name="Прямоугольник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12903" y="4108199"/>
                <a:ext cx="1636410" cy="646267"/>
              </a:xfrm>
              <a:prstGeom prst="rect">
                <a:avLst/>
              </a:prstGeom>
              <a:blipFill rotWithShape="1">
                <a:blip r:embed="rId4"/>
                <a:stretch>
                  <a:fillRect l="-9701" t="-9434" r="-8582" b="-2358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Прямоугольник 9"/>
              <p:cNvSpPr/>
              <p:nvPr/>
            </p:nvSpPr>
            <p:spPr>
              <a:xfrm>
                <a:off x="3724391" y="3334077"/>
                <a:ext cx="1588512" cy="64626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lvl="0">
                  <a:lnSpc>
                    <a:spcPct val="110000"/>
                  </a:lnSpc>
                  <a:spcBef>
                    <a:spcPts val="1000"/>
                  </a:spcBef>
                </a:pPr>
                <a14:m>
                  <m:oMath xmlns:m="http://schemas.openxmlformats.org/officeDocument/2006/math">
                    <m:r>
                      <a:rPr lang="en-US" sz="3200" b="1" kern="0" smtClean="0">
                        <a:solidFill>
                          <a:srgbClr val="000000"/>
                        </a:solidFill>
                        <a:latin typeface="Cambria Math"/>
                        <a:cs typeface="Times New Roman" pitchFamily="18" charset="0"/>
                      </a:rPr>
                      <m:t>=</m:t>
                    </m:r>
                    <m:sSup>
                      <m:sSupPr>
                        <m:ctrlPr>
                          <a:rPr lang="en-US" sz="3200" b="1" i="1" kern="0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sSupPr>
                      <m:e>
                        <m:r>
                          <a:rPr lang="en-US" sz="3200" b="1" i="1" kern="0" smtClean="0">
                            <a:solidFill>
                              <a:srgbClr val="000000"/>
                            </a:solidFill>
                            <a:latin typeface="Cambria Math"/>
                            <a:cs typeface="Times New Roman" pitchFamily="18" charset="0"/>
                          </a:rPr>
                          <m:t>𝟏</m:t>
                        </m:r>
                      </m:e>
                      <m:sup>
                        <m:r>
                          <a:rPr lang="en-US" sz="3200" b="1" i="1" kern="0" smtClean="0">
                            <a:solidFill>
                              <a:srgbClr val="000000"/>
                            </a:solidFill>
                            <a:latin typeface="Cambria Math"/>
                            <a:cs typeface="Times New Roman" pitchFamily="18" charset="0"/>
                          </a:rPr>
                          <m:t>𝟐</m:t>
                        </m:r>
                      </m:sup>
                    </m:sSup>
                  </m:oMath>
                </a14:m>
                <a:r>
                  <a:rPr lang="en-US" sz="3200" b="1" dirty="0" smtClean="0">
                    <a:solidFill>
                      <a:srgbClr val="000000"/>
                    </a:solidFill>
                    <a:latin typeface="Times New Roman" pitchFamily="18" charset="0"/>
                    <a:cs typeface="Times New Roman" pitchFamily="18" charset="0"/>
                  </a:rPr>
                  <a:t>+1</a:t>
                </a:r>
                <a:r>
                  <a:rPr lang="en-US" sz="3200" b="1" dirty="0">
                    <a:solidFill>
                      <a:srgbClr val="000000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endParaRPr lang="en-US" sz="3200" b="1" i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10" name="Прямоугольник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24391" y="3334077"/>
                <a:ext cx="1588512" cy="646267"/>
              </a:xfrm>
              <a:prstGeom prst="rect">
                <a:avLst/>
              </a:prstGeom>
              <a:blipFill rotWithShape="1">
                <a:blip r:embed="rId5"/>
                <a:stretch>
                  <a:fillRect t="-9434" r="-2299" b="-2358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Прямоугольник 8"/>
          <p:cNvSpPr/>
          <p:nvPr/>
        </p:nvSpPr>
        <p:spPr>
          <a:xfrm>
            <a:off x="1428749" y="4778677"/>
            <a:ext cx="2245266" cy="5909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90000"/>
              </a:lnSpc>
              <a:spcBef>
                <a:spcPts val="1000"/>
              </a:spcBef>
            </a:pPr>
            <a:r>
              <a:rPr lang="en-US" sz="36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kk-KZ" sz="36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en-US" sz="36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n=k+1,</a:t>
            </a:r>
            <a:r>
              <a:rPr lang="kk-KZ" sz="36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3375928" y="4713449"/>
            <a:ext cx="431109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3600" b="1" kern="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2+</a:t>
            </a:r>
            <a:r>
              <a:rPr lang="en-US" sz="3600" b="1" kern="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r>
              <a:rPr lang="kk-KZ" sz="3600" b="1" kern="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+</a:t>
            </a:r>
            <a:r>
              <a:rPr lang="en-US" sz="3600" b="1" kern="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6</a:t>
            </a:r>
            <a:r>
              <a:rPr lang="kk-KZ" sz="3600" b="1" kern="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+...</a:t>
            </a:r>
            <a:r>
              <a:rPr lang="en-US" sz="3600" b="1" kern="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+2k+2(k+1</a:t>
            </a:r>
            <a:r>
              <a:rPr lang="kk-KZ" sz="3600" b="1" kern="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ru-RU" sz="3600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7543800" y="4713448"/>
            <a:ext cx="44755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kern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=</a:t>
            </a:r>
            <a:endParaRPr lang="ru-RU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Прямоугольник 12"/>
              <p:cNvSpPr/>
              <p:nvPr/>
            </p:nvSpPr>
            <p:spPr>
              <a:xfrm>
                <a:off x="7916049" y="4713448"/>
                <a:ext cx="3161526" cy="59593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n-US" sz="3200" b="1" i="1" kern="0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sSupPr>
                      <m:e>
                        <m:r>
                          <a:rPr lang="en-US" sz="3200" b="1" i="1" kern="0" smtClean="0">
                            <a:solidFill>
                              <a:srgbClr val="000000"/>
                            </a:solidFill>
                            <a:latin typeface="Cambria Math"/>
                            <a:cs typeface="Times New Roman" pitchFamily="18" charset="0"/>
                          </a:rPr>
                          <m:t>(</m:t>
                        </m:r>
                        <m:r>
                          <a:rPr lang="en-US" sz="3200" b="1" i="1" kern="0" smtClean="0">
                            <a:solidFill>
                              <a:srgbClr val="000000"/>
                            </a:solidFill>
                            <a:latin typeface="Cambria Math"/>
                            <a:cs typeface="Times New Roman" pitchFamily="18" charset="0"/>
                          </a:rPr>
                          <m:t>𝒌</m:t>
                        </m:r>
                        <m:r>
                          <a:rPr lang="en-US" sz="3200" b="1" i="1" kern="0" smtClean="0">
                            <a:solidFill>
                              <a:srgbClr val="000000"/>
                            </a:solidFill>
                            <a:latin typeface="Cambria Math"/>
                            <a:cs typeface="Times New Roman" pitchFamily="18" charset="0"/>
                          </a:rPr>
                          <m:t>+</m:t>
                        </m:r>
                        <m:r>
                          <a:rPr lang="en-US" sz="3200" b="1" i="1" kern="0" smtClean="0">
                            <a:solidFill>
                              <a:srgbClr val="000000"/>
                            </a:solidFill>
                            <a:latin typeface="Cambria Math"/>
                            <a:cs typeface="Times New Roman" pitchFamily="18" charset="0"/>
                          </a:rPr>
                          <m:t>𝟏</m:t>
                        </m:r>
                        <m:r>
                          <a:rPr lang="en-US" sz="3200" b="1" i="1" kern="0" smtClean="0">
                            <a:solidFill>
                              <a:srgbClr val="000000"/>
                            </a:solidFill>
                            <a:latin typeface="Cambria Math"/>
                            <a:cs typeface="Times New Roman" pitchFamily="18" charset="0"/>
                          </a:rPr>
                          <m:t>)</m:t>
                        </m:r>
                      </m:e>
                      <m:sup>
                        <m:r>
                          <a:rPr lang="en-US" sz="3200" b="1" i="1" kern="0" smtClean="0">
                            <a:solidFill>
                              <a:srgbClr val="000000"/>
                            </a:solidFill>
                            <a:latin typeface="Cambria Math"/>
                            <a:cs typeface="Times New Roman" pitchFamily="18" charset="0"/>
                          </a:rPr>
                          <m:t>𝟐</m:t>
                        </m:r>
                      </m:sup>
                    </m:sSup>
                  </m:oMath>
                </a14:m>
                <a:r>
                  <a:rPr lang="en-US" sz="3200" b="1" kern="0" dirty="0" smtClean="0">
                    <a:solidFill>
                      <a:srgbClr val="000000"/>
                    </a:solidFill>
                    <a:latin typeface="Times New Roman" pitchFamily="18" charset="0"/>
                    <a:cs typeface="Times New Roman" pitchFamily="18" charset="0"/>
                  </a:rPr>
                  <a:t>+(k+</a:t>
                </a:r>
                <a:r>
                  <a:rPr lang="en-US" sz="3200" b="1" kern="0" dirty="0">
                    <a:solidFill>
                      <a:srgbClr val="000000"/>
                    </a:solidFill>
                    <a:latin typeface="Times New Roman" pitchFamily="18" charset="0"/>
                    <a:cs typeface="Times New Roman" pitchFamily="18" charset="0"/>
                  </a:rPr>
                  <a:t>1</a:t>
                </a:r>
                <a:r>
                  <a:rPr lang="en-US" sz="3200" b="1" kern="0" dirty="0" smtClean="0">
                    <a:solidFill>
                      <a:srgbClr val="000000"/>
                    </a:solidFill>
                    <a:latin typeface="Times New Roman" pitchFamily="18" charset="0"/>
                    <a:cs typeface="Times New Roman" pitchFamily="18" charset="0"/>
                  </a:rPr>
                  <a:t>)</a:t>
                </a:r>
                <a:r>
                  <a:rPr lang="kk-KZ" sz="3200" b="1" kern="0" dirty="0" smtClean="0">
                    <a:solidFill>
                      <a:srgbClr val="000000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endParaRPr lang="ru-RU" dirty="0"/>
              </a:p>
            </p:txBody>
          </p:sp>
        </mc:Choice>
        <mc:Fallback xmlns="">
          <p:sp>
            <p:nvSpPr>
              <p:cNvPr id="13" name="Прямоугольник 1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16049" y="4713448"/>
                <a:ext cx="3161526" cy="595932"/>
              </a:xfrm>
              <a:prstGeom prst="rect">
                <a:avLst/>
              </a:prstGeom>
              <a:blipFill rotWithShape="1">
                <a:blip r:embed="rId6"/>
                <a:stretch>
                  <a:fillRect t="-12245" b="-3163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Левая фигурная скобка 13"/>
          <p:cNvSpPr/>
          <p:nvPr/>
        </p:nvSpPr>
        <p:spPr>
          <a:xfrm rot="16200000">
            <a:off x="4594444" y="4087126"/>
            <a:ext cx="266703" cy="2564964"/>
          </a:xfrm>
          <a:prstGeom prst="leftBrace">
            <a:avLst>
              <a:gd name="adj1" fmla="val 28572"/>
              <a:gd name="adj2" fmla="val 50000"/>
            </a:avLst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36656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6" grpId="0"/>
      <p:bldP spid="7" grpId="0"/>
      <p:bldP spid="10" grpId="0"/>
      <p:bldP spid="9" grpId="0"/>
      <p:bldP spid="11" grpId="0"/>
      <p:bldP spid="12" grpId="0"/>
      <p:bldP spid="13" grpId="0"/>
      <p:bldP spid="1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7" name="Прямоугольник 6"/>
              <p:cNvSpPr/>
              <p:nvPr/>
            </p:nvSpPr>
            <p:spPr>
              <a:xfrm>
                <a:off x="2080947" y="944436"/>
                <a:ext cx="1299779" cy="5959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n-US" sz="3200" b="1" i="1" ker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sSupPr>
                      <m:e>
                        <m:r>
                          <a:rPr lang="en-US" sz="3200" b="1" i="1" kern="0">
                            <a:solidFill>
                              <a:srgbClr val="000000"/>
                            </a:solidFill>
                            <a:latin typeface="Cambria Math"/>
                            <a:cs typeface="Times New Roman" pitchFamily="18" charset="0"/>
                          </a:rPr>
                          <m:t>𝒌</m:t>
                        </m:r>
                      </m:e>
                      <m:sup>
                        <m:r>
                          <a:rPr lang="en-US" sz="3200" b="1" i="1" kern="0">
                            <a:solidFill>
                              <a:srgbClr val="000000"/>
                            </a:solidFill>
                            <a:latin typeface="Cambria Math"/>
                            <a:cs typeface="Times New Roman" pitchFamily="18" charset="0"/>
                          </a:rPr>
                          <m:t>𝟐</m:t>
                        </m:r>
                      </m:sup>
                    </m:sSup>
                  </m:oMath>
                </a14:m>
                <a:r>
                  <a:rPr lang="en-US" sz="3200" b="1" kern="0" dirty="0">
                    <a:solidFill>
                      <a:srgbClr val="000000"/>
                    </a:solidFill>
                    <a:latin typeface="Times New Roman" pitchFamily="18" charset="0"/>
                    <a:cs typeface="Times New Roman" pitchFamily="18" charset="0"/>
                  </a:rPr>
                  <a:t>+ k </a:t>
                </a:r>
                <a:endParaRPr lang="ru-RU" dirty="0"/>
              </a:p>
            </p:txBody>
          </p:sp>
        </mc:Choice>
        <mc:Fallback xmlns="">
          <p:sp>
            <p:nvSpPr>
              <p:cNvPr id="7" name="Прямоугольник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80947" y="944436"/>
                <a:ext cx="1299779" cy="595932"/>
              </a:xfrm>
              <a:prstGeom prst="rect">
                <a:avLst/>
              </a:prstGeom>
              <a:blipFill rotWithShape="1">
                <a:blip r:embed="rId3"/>
                <a:stretch>
                  <a:fillRect t="-12245" r="-10748" b="-3163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Прямоугольник 11"/>
          <p:cNvSpPr/>
          <p:nvPr/>
        </p:nvSpPr>
        <p:spPr>
          <a:xfrm>
            <a:off x="4335191" y="1717876"/>
            <a:ext cx="44755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sz="3600" b="1" kern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=</a:t>
            </a:r>
            <a:endParaRPr lang="ru-RU" dirty="0">
              <a:solidFill>
                <a:srgbClr val="000000"/>
              </a:solidFill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2730836" y="4622334"/>
            <a:ext cx="891293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Жауабы</a:t>
            </a:r>
            <a:r>
              <a:rPr lang="ru-RU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3200" b="1" dirty="0">
                <a:solidFill>
                  <a:srgbClr val="000000"/>
                </a:solidFill>
                <a:latin typeface="Times New Roman"/>
                <a:ea typeface="Times New Roman"/>
              </a:rPr>
              <a:t>Тепе-теңдік </a:t>
            </a:r>
            <a:r>
              <a:rPr lang="kk-KZ" sz="3200" b="1" dirty="0" smtClean="0">
                <a:solidFill>
                  <a:srgbClr val="000000"/>
                </a:solidFill>
                <a:latin typeface="Times New Roman"/>
                <a:ea typeface="Times New Roman"/>
              </a:rPr>
              <a:t>кез-келген </a:t>
            </a:r>
            <a:r>
              <a:rPr lang="en-US" sz="3200" b="1" i="1" dirty="0">
                <a:solidFill>
                  <a:srgbClr val="000000"/>
                </a:solidFill>
                <a:latin typeface="Times New Roman"/>
                <a:ea typeface="Times New Roman"/>
              </a:rPr>
              <a:t>n</a:t>
            </a:r>
            <a:r>
              <a:rPr lang="kk-KZ" sz="3200" b="1" dirty="0">
                <a:solidFill>
                  <a:srgbClr val="000000"/>
                </a:solidFill>
                <a:latin typeface="Times New Roman"/>
                <a:ea typeface="Times New Roman"/>
              </a:rPr>
              <a:t> үшін ақиқат</a:t>
            </a:r>
            <a:r>
              <a:rPr lang="ru-RU" sz="3200" b="1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endParaRPr lang="ru-RU" sz="3200" dirty="0"/>
          </a:p>
        </p:txBody>
      </p:sp>
      <p:sp>
        <p:nvSpPr>
          <p:cNvPr id="30" name="Прямоугольник 29"/>
          <p:cNvSpPr/>
          <p:nvPr/>
        </p:nvSpPr>
        <p:spPr>
          <a:xfrm>
            <a:off x="4772621" y="958797"/>
            <a:ext cx="44755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kern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=</a:t>
            </a:r>
            <a:endParaRPr lang="ru-RU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3170632" y="944436"/>
            <a:ext cx="173637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sz="3600" b="1" kern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+2(k+1</a:t>
            </a:r>
            <a:r>
              <a:rPr lang="kk-KZ" sz="3600" b="1" kern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ru-RU" sz="3600" dirty="0">
              <a:solidFill>
                <a:srgbClr val="00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7" name="Прямоугольник 26"/>
              <p:cNvSpPr/>
              <p:nvPr/>
            </p:nvSpPr>
            <p:spPr>
              <a:xfrm>
                <a:off x="5091650" y="944436"/>
                <a:ext cx="3161526" cy="59593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n-US" sz="3200" b="1" i="1" kern="0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sSupPr>
                      <m:e>
                        <m:r>
                          <a:rPr lang="en-US" sz="3200" b="1" i="1" kern="0" smtClean="0">
                            <a:solidFill>
                              <a:srgbClr val="000000"/>
                            </a:solidFill>
                            <a:latin typeface="Cambria Math"/>
                            <a:cs typeface="Times New Roman" pitchFamily="18" charset="0"/>
                          </a:rPr>
                          <m:t>(</m:t>
                        </m:r>
                        <m:r>
                          <a:rPr lang="en-US" sz="3200" b="1" i="1" kern="0" smtClean="0">
                            <a:solidFill>
                              <a:srgbClr val="000000"/>
                            </a:solidFill>
                            <a:latin typeface="Cambria Math"/>
                            <a:cs typeface="Times New Roman" pitchFamily="18" charset="0"/>
                          </a:rPr>
                          <m:t>𝒌</m:t>
                        </m:r>
                        <m:r>
                          <a:rPr lang="en-US" sz="3200" b="1" i="1" kern="0" smtClean="0">
                            <a:solidFill>
                              <a:srgbClr val="000000"/>
                            </a:solidFill>
                            <a:latin typeface="Cambria Math"/>
                            <a:cs typeface="Times New Roman" pitchFamily="18" charset="0"/>
                          </a:rPr>
                          <m:t>+</m:t>
                        </m:r>
                        <m:r>
                          <a:rPr lang="en-US" sz="3200" b="1" i="1" kern="0" smtClean="0">
                            <a:solidFill>
                              <a:srgbClr val="000000"/>
                            </a:solidFill>
                            <a:latin typeface="Cambria Math"/>
                            <a:cs typeface="Times New Roman" pitchFamily="18" charset="0"/>
                          </a:rPr>
                          <m:t>𝟏</m:t>
                        </m:r>
                        <m:r>
                          <a:rPr lang="en-US" sz="3200" b="1" i="1" kern="0" smtClean="0">
                            <a:solidFill>
                              <a:srgbClr val="000000"/>
                            </a:solidFill>
                            <a:latin typeface="Cambria Math"/>
                            <a:cs typeface="Times New Roman" pitchFamily="18" charset="0"/>
                          </a:rPr>
                          <m:t>)</m:t>
                        </m:r>
                      </m:e>
                      <m:sup>
                        <m:r>
                          <a:rPr lang="en-US" sz="3200" b="1" i="1" kern="0" smtClean="0">
                            <a:solidFill>
                              <a:srgbClr val="000000"/>
                            </a:solidFill>
                            <a:latin typeface="Cambria Math"/>
                            <a:cs typeface="Times New Roman" pitchFamily="18" charset="0"/>
                          </a:rPr>
                          <m:t>𝟐</m:t>
                        </m:r>
                      </m:sup>
                    </m:sSup>
                  </m:oMath>
                </a14:m>
                <a:r>
                  <a:rPr lang="en-US" sz="3200" b="1" kern="0" dirty="0" smtClean="0">
                    <a:solidFill>
                      <a:srgbClr val="000000"/>
                    </a:solidFill>
                    <a:latin typeface="Times New Roman" pitchFamily="18" charset="0"/>
                    <a:cs typeface="Times New Roman" pitchFamily="18" charset="0"/>
                  </a:rPr>
                  <a:t>+(k+</a:t>
                </a:r>
                <a:r>
                  <a:rPr lang="en-US" sz="3200" b="1" kern="0" dirty="0">
                    <a:solidFill>
                      <a:srgbClr val="000000"/>
                    </a:solidFill>
                    <a:latin typeface="Times New Roman" pitchFamily="18" charset="0"/>
                    <a:cs typeface="Times New Roman" pitchFamily="18" charset="0"/>
                  </a:rPr>
                  <a:t>1</a:t>
                </a:r>
                <a:r>
                  <a:rPr lang="en-US" sz="3200" b="1" kern="0" dirty="0" smtClean="0">
                    <a:solidFill>
                      <a:srgbClr val="000000"/>
                    </a:solidFill>
                    <a:latin typeface="Times New Roman" pitchFamily="18" charset="0"/>
                    <a:cs typeface="Times New Roman" pitchFamily="18" charset="0"/>
                  </a:rPr>
                  <a:t>)</a:t>
                </a:r>
                <a:r>
                  <a:rPr lang="kk-KZ" sz="3200" b="1" kern="0" dirty="0" smtClean="0">
                    <a:solidFill>
                      <a:srgbClr val="000000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endParaRPr lang="ru-RU" dirty="0"/>
              </a:p>
            </p:txBody>
          </p:sp>
        </mc:Choice>
        <mc:Fallback xmlns="">
          <p:sp>
            <p:nvSpPr>
              <p:cNvPr id="27" name="Прямоугольник 2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91650" y="944436"/>
                <a:ext cx="3161526" cy="595932"/>
              </a:xfrm>
              <a:prstGeom prst="rect">
                <a:avLst/>
              </a:prstGeom>
              <a:blipFill rotWithShape="1">
                <a:blip r:embed="rId4"/>
                <a:stretch>
                  <a:fillRect t="-12245" b="-3163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Прямоугольник 30"/>
              <p:cNvSpPr/>
              <p:nvPr/>
            </p:nvSpPr>
            <p:spPr>
              <a:xfrm>
                <a:off x="2080947" y="1743076"/>
                <a:ext cx="2405851" cy="5959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n-US" sz="3200" b="1" i="1" ker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sSupPr>
                      <m:e>
                        <m:r>
                          <a:rPr lang="en-US" sz="3200" b="1" i="1" kern="0">
                            <a:solidFill>
                              <a:srgbClr val="000000"/>
                            </a:solidFill>
                            <a:latin typeface="Cambria Math"/>
                            <a:cs typeface="Times New Roman" pitchFamily="18" charset="0"/>
                          </a:rPr>
                          <m:t>𝒌</m:t>
                        </m:r>
                      </m:e>
                      <m:sup>
                        <m:r>
                          <a:rPr lang="en-US" sz="3200" b="1" i="1" kern="0">
                            <a:solidFill>
                              <a:srgbClr val="000000"/>
                            </a:solidFill>
                            <a:latin typeface="Cambria Math"/>
                            <a:cs typeface="Times New Roman" pitchFamily="18" charset="0"/>
                          </a:rPr>
                          <m:t>𝟐</m:t>
                        </m:r>
                      </m:sup>
                    </m:sSup>
                  </m:oMath>
                </a14:m>
                <a:r>
                  <a:rPr lang="en-US" sz="3200" b="1" kern="0" dirty="0">
                    <a:solidFill>
                      <a:srgbClr val="000000"/>
                    </a:solidFill>
                    <a:latin typeface="Times New Roman" pitchFamily="18" charset="0"/>
                    <a:cs typeface="Times New Roman" pitchFamily="18" charset="0"/>
                  </a:rPr>
                  <a:t>+ </a:t>
                </a:r>
                <a:r>
                  <a:rPr lang="en-US" sz="3200" b="1" kern="0" dirty="0" smtClean="0">
                    <a:solidFill>
                      <a:srgbClr val="000000"/>
                    </a:solidFill>
                    <a:latin typeface="Times New Roman" pitchFamily="18" charset="0"/>
                    <a:cs typeface="Times New Roman" pitchFamily="18" charset="0"/>
                  </a:rPr>
                  <a:t>k+2k+2 </a:t>
                </a:r>
                <a:endParaRPr lang="ru-RU" dirty="0"/>
              </a:p>
            </p:txBody>
          </p:sp>
        </mc:Choice>
        <mc:Fallback xmlns="">
          <p:sp>
            <p:nvSpPr>
              <p:cNvPr id="31" name="Прямоугольник 3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80947" y="1743076"/>
                <a:ext cx="2405851" cy="595932"/>
              </a:xfrm>
              <a:prstGeom prst="rect">
                <a:avLst/>
              </a:prstGeom>
              <a:blipFill rotWithShape="1">
                <a:blip r:embed="rId5"/>
                <a:stretch>
                  <a:fillRect t="-12245" r="-5570" b="-3163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2" name="Прямоугольник 31"/>
              <p:cNvSpPr/>
              <p:nvPr/>
            </p:nvSpPr>
            <p:spPr>
              <a:xfrm>
                <a:off x="4772621" y="1755977"/>
                <a:ext cx="2656400" cy="59593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n-US" sz="3200" b="1" i="1" kern="0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sSupPr>
                      <m:e>
                        <m:r>
                          <a:rPr lang="en-US" sz="3200" b="1" i="1" kern="0" smtClean="0">
                            <a:solidFill>
                              <a:srgbClr val="000000"/>
                            </a:solidFill>
                            <a:latin typeface="Cambria Math"/>
                            <a:cs typeface="Times New Roman" pitchFamily="18" charset="0"/>
                          </a:rPr>
                          <m:t>𝒌</m:t>
                        </m:r>
                      </m:e>
                      <m:sup>
                        <m:r>
                          <a:rPr lang="en-US" sz="3200" b="1" i="1" kern="0" smtClean="0">
                            <a:solidFill>
                              <a:srgbClr val="000000"/>
                            </a:solidFill>
                            <a:latin typeface="Cambria Math"/>
                            <a:cs typeface="Times New Roman" pitchFamily="18" charset="0"/>
                          </a:rPr>
                          <m:t>𝟐</m:t>
                        </m:r>
                      </m:sup>
                    </m:sSup>
                  </m:oMath>
                </a14:m>
                <a:r>
                  <a:rPr lang="en-US" sz="3200" b="1" kern="0" dirty="0" smtClean="0">
                    <a:solidFill>
                      <a:srgbClr val="000000"/>
                    </a:solidFill>
                    <a:latin typeface="Times New Roman" pitchFamily="18" charset="0"/>
                    <a:cs typeface="Times New Roman" pitchFamily="18" charset="0"/>
                  </a:rPr>
                  <a:t>+2k+1+k+1</a:t>
                </a:r>
                <a:r>
                  <a:rPr lang="kk-KZ" sz="3200" b="1" kern="0" dirty="0" smtClean="0">
                    <a:solidFill>
                      <a:srgbClr val="000000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endParaRPr lang="ru-RU" dirty="0"/>
              </a:p>
            </p:txBody>
          </p:sp>
        </mc:Choice>
        <mc:Fallback xmlns="">
          <p:sp>
            <p:nvSpPr>
              <p:cNvPr id="32" name="Прямоугольник 3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72621" y="1755977"/>
                <a:ext cx="2656400" cy="595932"/>
              </a:xfrm>
              <a:prstGeom prst="rect">
                <a:avLst/>
              </a:prstGeom>
              <a:blipFill rotWithShape="1">
                <a:blip r:embed="rId6"/>
                <a:stretch>
                  <a:fillRect t="-12245" r="-3670" b="-3163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Прямоугольник 2"/>
          <p:cNvSpPr/>
          <p:nvPr/>
        </p:nvSpPr>
        <p:spPr>
          <a:xfrm>
            <a:off x="3887633" y="2460678"/>
            <a:ext cx="44755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kern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=</a:t>
            </a:r>
            <a:endParaRPr lang="ru-RU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3" name="Прямоугольник 32"/>
              <p:cNvSpPr/>
              <p:nvPr/>
            </p:nvSpPr>
            <p:spPr>
              <a:xfrm>
                <a:off x="2080947" y="2502520"/>
                <a:ext cx="1944187" cy="5959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n-US" sz="3200" b="1" i="1" ker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sSupPr>
                      <m:e>
                        <m:r>
                          <a:rPr lang="en-US" sz="3200" b="1" i="1" kern="0">
                            <a:solidFill>
                              <a:srgbClr val="000000"/>
                            </a:solidFill>
                            <a:latin typeface="Cambria Math"/>
                            <a:cs typeface="Times New Roman" pitchFamily="18" charset="0"/>
                          </a:rPr>
                          <m:t>𝒌</m:t>
                        </m:r>
                      </m:e>
                      <m:sup>
                        <m:r>
                          <a:rPr lang="en-US" sz="3200" b="1" i="1" kern="0">
                            <a:solidFill>
                              <a:srgbClr val="000000"/>
                            </a:solidFill>
                            <a:latin typeface="Cambria Math"/>
                            <a:cs typeface="Times New Roman" pitchFamily="18" charset="0"/>
                          </a:rPr>
                          <m:t>𝟐</m:t>
                        </m:r>
                      </m:sup>
                    </m:sSup>
                  </m:oMath>
                </a14:m>
                <a:r>
                  <a:rPr lang="en-US" sz="3200" b="1" kern="0" dirty="0">
                    <a:solidFill>
                      <a:srgbClr val="000000"/>
                    </a:solidFill>
                    <a:latin typeface="Times New Roman" pitchFamily="18" charset="0"/>
                    <a:cs typeface="Times New Roman" pitchFamily="18" charset="0"/>
                  </a:rPr>
                  <a:t>+ </a:t>
                </a:r>
                <a:r>
                  <a:rPr lang="en-US" sz="3200" b="1" kern="0" dirty="0" smtClean="0">
                    <a:solidFill>
                      <a:srgbClr val="000000"/>
                    </a:solidFill>
                    <a:latin typeface="Times New Roman" pitchFamily="18" charset="0"/>
                    <a:cs typeface="Times New Roman" pitchFamily="18" charset="0"/>
                  </a:rPr>
                  <a:t>3k+2 </a:t>
                </a:r>
                <a:endParaRPr lang="ru-RU" dirty="0"/>
              </a:p>
            </p:txBody>
          </p:sp>
        </mc:Choice>
        <mc:Fallback xmlns="">
          <p:sp>
            <p:nvSpPr>
              <p:cNvPr id="33" name="Прямоугольник 3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80947" y="2502520"/>
                <a:ext cx="1944187" cy="595932"/>
              </a:xfrm>
              <a:prstGeom prst="rect">
                <a:avLst/>
              </a:prstGeom>
              <a:blipFill rotWithShape="1">
                <a:blip r:embed="rId7"/>
                <a:stretch>
                  <a:fillRect t="-12371" r="-7210" b="-3299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5" name="Прямоугольник 34"/>
              <p:cNvSpPr/>
              <p:nvPr/>
            </p:nvSpPr>
            <p:spPr>
              <a:xfrm>
                <a:off x="4335191" y="2511077"/>
                <a:ext cx="1944187" cy="5959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n-US" sz="3200" b="1" i="1" ker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sSupPr>
                      <m:e>
                        <m:r>
                          <a:rPr lang="en-US" sz="3200" b="1" i="1" kern="0">
                            <a:solidFill>
                              <a:srgbClr val="000000"/>
                            </a:solidFill>
                            <a:latin typeface="Cambria Math"/>
                            <a:cs typeface="Times New Roman" pitchFamily="18" charset="0"/>
                          </a:rPr>
                          <m:t>𝒌</m:t>
                        </m:r>
                      </m:e>
                      <m:sup>
                        <m:r>
                          <a:rPr lang="en-US" sz="3200" b="1" i="1" kern="0">
                            <a:solidFill>
                              <a:srgbClr val="000000"/>
                            </a:solidFill>
                            <a:latin typeface="Cambria Math"/>
                            <a:cs typeface="Times New Roman" pitchFamily="18" charset="0"/>
                          </a:rPr>
                          <m:t>𝟐</m:t>
                        </m:r>
                      </m:sup>
                    </m:sSup>
                  </m:oMath>
                </a14:m>
                <a:r>
                  <a:rPr lang="en-US" sz="3200" b="1" kern="0" dirty="0">
                    <a:solidFill>
                      <a:srgbClr val="000000"/>
                    </a:solidFill>
                    <a:latin typeface="Times New Roman" pitchFamily="18" charset="0"/>
                    <a:cs typeface="Times New Roman" pitchFamily="18" charset="0"/>
                  </a:rPr>
                  <a:t>+ </a:t>
                </a:r>
                <a:r>
                  <a:rPr lang="en-US" sz="3200" b="1" kern="0" dirty="0" smtClean="0">
                    <a:solidFill>
                      <a:srgbClr val="000000"/>
                    </a:solidFill>
                    <a:latin typeface="Times New Roman" pitchFamily="18" charset="0"/>
                    <a:cs typeface="Times New Roman" pitchFamily="18" charset="0"/>
                  </a:rPr>
                  <a:t>3k+2 </a:t>
                </a:r>
                <a:endParaRPr lang="ru-RU" dirty="0"/>
              </a:p>
            </p:txBody>
          </p:sp>
        </mc:Choice>
        <mc:Fallback xmlns="">
          <p:sp>
            <p:nvSpPr>
              <p:cNvPr id="35" name="Прямоугольник 3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35191" y="2511077"/>
                <a:ext cx="1944187" cy="595932"/>
              </a:xfrm>
              <a:prstGeom prst="rect">
                <a:avLst/>
              </a:prstGeom>
              <a:blipFill rotWithShape="1">
                <a:blip r:embed="rId8"/>
                <a:stretch>
                  <a:fillRect t="-12245" r="-7210" b="-3163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4411572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2" grpId="0"/>
      <p:bldP spid="16" grpId="0"/>
      <p:bldP spid="30" grpId="0"/>
      <p:bldP spid="2" grpId="0"/>
      <p:bldP spid="27" grpId="0"/>
      <p:bldP spid="31" grpId="0"/>
      <p:bldP spid="32" grpId="0"/>
      <p:bldP spid="3" grpId="0"/>
      <p:bldP spid="33" grpId="0"/>
      <p:bldP spid="3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5" name="Объект 4"/>
              <p:cNvSpPr>
                <a:spLocks noGrp="1"/>
              </p:cNvSpPr>
              <p:nvPr>
                <p:ph idx="1"/>
              </p:nvPr>
            </p:nvSpPr>
            <p:spPr>
              <a:xfrm>
                <a:off x="1343026" y="425448"/>
                <a:ext cx="9696450" cy="4632327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kk-KZ" sz="4000" b="1" kern="0" dirty="0" smtClean="0">
                    <a:solidFill>
                      <a:srgbClr val="2818F8"/>
                    </a:solidFill>
                    <a:latin typeface="Times New Roman" pitchFamily="18" charset="0"/>
                    <a:ea typeface="Times New Roman" pitchFamily="18" charset="0"/>
                    <a:cs typeface="Times New Roman" pitchFamily="18" charset="0"/>
                  </a:rPr>
                  <a:t>Тапсырма</a:t>
                </a:r>
              </a:p>
              <a:p>
                <a:pPr marL="0" indent="0">
                  <a:lnSpc>
                    <a:spcPct val="110000"/>
                  </a:lnSpc>
                  <a:buNone/>
                </a:pPr>
                <a14:m>
                  <m:oMath xmlns:m="http://schemas.openxmlformats.org/officeDocument/2006/math">
                    <m:sSup>
                      <m:sSupPr>
                        <m:ctrlPr>
                          <a:rPr lang="ru-RU" sz="36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sSupPr>
                      <m:e>
                        <m:r>
                          <a:rPr lang="kk-KZ" sz="3600" b="1" i="1" kern="0" smtClean="0">
                            <a:solidFill>
                              <a:schemeClr val="tx1"/>
                            </a:solidFill>
                            <a:latin typeface="Cambria Math"/>
                            <a:cs typeface="Times New Roman" pitchFamily="18" charset="0"/>
                          </a:rPr>
                          <m:t>𝟗</m:t>
                        </m:r>
                      </m:e>
                      <m:sup>
                        <m:r>
                          <a:rPr lang="en-US" sz="3600" b="1" i="1" kern="0" smtClean="0">
                            <a:solidFill>
                              <a:schemeClr val="tx1"/>
                            </a:solidFill>
                            <a:latin typeface="Cambria Math"/>
                            <a:cs typeface="Times New Roman" pitchFamily="18" charset="0"/>
                          </a:rPr>
                          <m:t>𝒏</m:t>
                        </m:r>
                      </m:sup>
                    </m:sSup>
                  </m:oMath>
                </a14:m>
                <a:r>
                  <a:rPr lang="en-US" sz="3600" b="1" kern="0" dirty="0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-8n-9</a:t>
                </a:r>
                <a:r>
                  <a:rPr lang="kk-KZ" sz="3600" b="1" kern="0" dirty="0">
                    <a:latin typeface="Times New Roman" pitchFamily="18" charset="0"/>
                    <a:cs typeface="Times New Roman" pitchFamily="18" charset="0"/>
                  </a:rPr>
                  <a:t> :</a:t>
                </a:r>
                <a:r>
                  <a:rPr lang="kk-KZ" sz="3600" b="1" kern="0" dirty="0" smtClean="0">
                    <a:latin typeface="Times New Roman" pitchFamily="18" charset="0"/>
                    <a:cs typeface="Times New Roman" pitchFamily="18" charset="0"/>
                  </a:rPr>
                  <a:t>8 өрнегінің бөлінетіндігін тексеруіміз керек</a:t>
                </a:r>
                <a:r>
                  <a:rPr lang="kk-KZ" sz="3600" b="1" kern="0" dirty="0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, </a:t>
                </a:r>
                <a:r>
                  <a:rPr lang="en-US" sz="3600" b="1" kern="0" dirty="0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n&gt;1</a:t>
                </a:r>
                <a:r>
                  <a:rPr lang="kk-KZ" sz="3600" b="1" kern="0" dirty="0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.</a:t>
                </a:r>
                <a:endParaRPr lang="ru-RU" sz="3600" b="1" kern="0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marL="0" indent="0">
                  <a:lnSpc>
                    <a:spcPct val="110000"/>
                  </a:lnSpc>
                  <a:buNone/>
                </a:pPr>
                <a:r>
                  <a:rPr lang="ru-RU" sz="3600" b="1" i="1" kern="0" dirty="0" err="1" smtClean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Шешуі</a:t>
                </a:r>
                <a:r>
                  <a:rPr lang="ru-RU" sz="3600" b="1" i="1" kern="0" dirty="0" smtClean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:</a:t>
                </a:r>
                <a:r>
                  <a:rPr lang="ru-RU" sz="3600" b="1" i="1" kern="0" dirty="0">
                    <a:solidFill>
                      <a:srgbClr val="00B050"/>
                    </a:solidFill>
                    <a:latin typeface="Times New Roman" pitchFamily="18" charset="0"/>
                    <a:cs typeface="Times New Roman" pitchFamily="18" charset="0"/>
                  </a:rPr>
                  <a:t/>
                </a:r>
                <a:br>
                  <a:rPr lang="ru-RU" sz="3600" b="1" i="1" kern="0" dirty="0">
                    <a:solidFill>
                      <a:srgbClr val="00B050"/>
                    </a:solidFill>
                    <a:latin typeface="Times New Roman" pitchFamily="18" charset="0"/>
                    <a:cs typeface="Times New Roman" pitchFamily="18" charset="0"/>
                  </a:rPr>
                </a:br>
                <a:r>
                  <a:rPr lang="ru-RU" sz="3600" b="1" kern="0" dirty="0" smtClean="0">
                    <a:latin typeface="Times New Roman" pitchFamily="18" charset="0"/>
                    <a:cs typeface="Times New Roman" pitchFamily="18" charset="0"/>
                  </a:rPr>
                  <a:t>1) </a:t>
                </a:r>
                <a:r>
                  <a:rPr lang="en-US" sz="3600" b="1" kern="0" dirty="0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n=2,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3600" b="1" i="1" ker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sSupPr>
                      <m:e>
                        <m:r>
                          <a:rPr lang="kk-KZ" sz="3600" b="1" i="1" kern="0">
                            <a:solidFill>
                              <a:srgbClr val="000000"/>
                            </a:solidFill>
                            <a:latin typeface="Cambria Math"/>
                            <a:cs typeface="Times New Roman" pitchFamily="18" charset="0"/>
                          </a:rPr>
                          <m:t>𝟗</m:t>
                        </m:r>
                      </m:e>
                      <m:sup>
                        <m:r>
                          <a:rPr lang="en-US" sz="3600" b="1" i="1" kern="0" smtClean="0">
                            <a:solidFill>
                              <a:srgbClr val="000000"/>
                            </a:solidFill>
                            <a:latin typeface="Cambria Math"/>
                            <a:cs typeface="Times New Roman" pitchFamily="18" charset="0"/>
                          </a:rPr>
                          <m:t>𝟐</m:t>
                        </m:r>
                      </m:sup>
                    </m:sSup>
                  </m:oMath>
                </a14:m>
                <a:r>
                  <a:rPr lang="en-US" sz="3600" b="1" kern="0" dirty="0">
                    <a:solidFill>
                      <a:srgbClr val="000000"/>
                    </a:solidFill>
                    <a:latin typeface="Times New Roman" pitchFamily="18" charset="0"/>
                    <a:cs typeface="Times New Roman" pitchFamily="18" charset="0"/>
                  </a:rPr>
                  <a:t>-</a:t>
                </a:r>
                <a:r>
                  <a:rPr lang="en-US" sz="3600" b="1" kern="0" dirty="0" smtClean="0">
                    <a:solidFill>
                      <a:srgbClr val="000000"/>
                    </a:solidFill>
                    <a:latin typeface="Times New Roman" pitchFamily="18" charset="0"/>
                    <a:cs typeface="Times New Roman" pitchFamily="18" charset="0"/>
                  </a:rPr>
                  <a:t>8·2-9 = 81-16-9 = 56</a:t>
                </a:r>
                <a:endParaRPr lang="en-US" sz="3600" b="1" kern="0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marL="0" indent="0">
                  <a:lnSpc>
                    <a:spcPct val="110000"/>
                  </a:lnSpc>
                  <a:buNone/>
                </a:pPr>
                <a:r>
                  <a:rPr lang="en-US" sz="3600" b="1" dirty="0" smtClean="0">
                    <a:latin typeface="Times New Roman" pitchFamily="18" charset="0"/>
                    <a:cs typeface="Times New Roman" pitchFamily="18" charset="0"/>
                  </a:rPr>
                  <a:t>2</a:t>
                </a:r>
                <a:r>
                  <a:rPr lang="kk-KZ" sz="3600" b="1" dirty="0" smtClean="0">
                    <a:latin typeface="Times New Roman" pitchFamily="18" charset="0"/>
                    <a:cs typeface="Times New Roman" pitchFamily="18" charset="0"/>
                  </a:rPr>
                  <a:t>)</a:t>
                </a:r>
                <a:r>
                  <a:rPr lang="en-US" sz="3600" b="1" dirty="0" smtClean="0">
                    <a:latin typeface="Times New Roman" pitchFamily="18" charset="0"/>
                    <a:cs typeface="Times New Roman" pitchFamily="18" charset="0"/>
                  </a:rPr>
                  <a:t> n=k,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3600" b="1" i="1" ker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sSupPr>
                      <m:e>
                        <m:r>
                          <a:rPr lang="kk-KZ" sz="3600" b="1" i="1" kern="0">
                            <a:solidFill>
                              <a:srgbClr val="000000"/>
                            </a:solidFill>
                            <a:latin typeface="Cambria Math"/>
                            <a:cs typeface="Times New Roman" pitchFamily="18" charset="0"/>
                          </a:rPr>
                          <m:t>𝟗</m:t>
                        </m:r>
                      </m:e>
                      <m:sup>
                        <m:r>
                          <a:rPr lang="en-US" sz="3600" b="1" i="1" kern="0" smtClean="0">
                            <a:solidFill>
                              <a:srgbClr val="000000"/>
                            </a:solidFill>
                            <a:latin typeface="Cambria Math"/>
                            <a:cs typeface="Times New Roman" pitchFamily="18" charset="0"/>
                          </a:rPr>
                          <m:t>𝒌</m:t>
                        </m:r>
                      </m:sup>
                    </m:sSup>
                  </m:oMath>
                </a14:m>
                <a:r>
                  <a:rPr lang="en-US" sz="3600" b="1" kern="0" dirty="0">
                    <a:solidFill>
                      <a:srgbClr val="000000"/>
                    </a:solidFill>
                    <a:latin typeface="Times New Roman" pitchFamily="18" charset="0"/>
                    <a:cs typeface="Times New Roman" pitchFamily="18" charset="0"/>
                  </a:rPr>
                  <a:t>-</a:t>
                </a:r>
                <a:r>
                  <a:rPr lang="en-US" sz="3600" b="1" kern="0" dirty="0" smtClean="0">
                    <a:solidFill>
                      <a:srgbClr val="000000"/>
                    </a:solidFill>
                    <a:latin typeface="Times New Roman" pitchFamily="18" charset="0"/>
                    <a:cs typeface="Times New Roman" pitchFamily="18" charset="0"/>
                  </a:rPr>
                  <a:t>8k-9</a:t>
                </a:r>
                <a:r>
                  <a:rPr lang="kk-KZ" sz="3600" b="1" kern="0" dirty="0" smtClean="0">
                    <a:solidFill>
                      <a:srgbClr val="000000"/>
                    </a:solidFill>
                    <a:latin typeface="Times New Roman" pitchFamily="18" charset="0"/>
                    <a:cs typeface="Times New Roman" pitchFamily="18" charset="0"/>
                  </a:rPr>
                  <a:t>  :8</a:t>
                </a:r>
                <a:endParaRPr lang="en-US" sz="3600" b="1" kern="0" dirty="0" smtClean="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5" name="Объект 4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343026" y="425448"/>
                <a:ext cx="9696450" cy="4632327"/>
              </a:xfrm>
              <a:blipFill rotWithShape="1">
                <a:blip r:embed="rId3"/>
                <a:stretch>
                  <a:fillRect l="-2200" t="-3684" r="-301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Прямоугольник 1"/>
          <p:cNvSpPr/>
          <p:nvPr/>
        </p:nvSpPr>
        <p:spPr>
          <a:xfrm rot="453237">
            <a:off x="4555830" y="3556572"/>
            <a:ext cx="264527" cy="7832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10000"/>
              </a:lnSpc>
              <a:spcBef>
                <a:spcPts val="1000"/>
              </a:spcBef>
            </a:pPr>
            <a:r>
              <a:rPr lang="kk-KZ" sz="4400" b="1" kern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·</a:t>
            </a:r>
            <a:endParaRPr lang="en-US" sz="4400" b="1" kern="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 rot="453237">
            <a:off x="2965150" y="880047"/>
            <a:ext cx="264527" cy="7832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10000"/>
              </a:lnSpc>
              <a:spcBef>
                <a:spcPts val="1000"/>
              </a:spcBef>
            </a:pPr>
            <a:r>
              <a:rPr lang="kk-KZ" sz="4400" b="1" kern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·</a:t>
            </a:r>
            <a:endParaRPr lang="en-US" sz="4400" b="1" kern="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97800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647825" y="1438275"/>
            <a:ext cx="8915400" cy="36753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10000"/>
              </a:lnSpc>
              <a:spcBef>
                <a:spcPts val="1000"/>
              </a:spcBef>
            </a:pPr>
            <a:r>
              <a:rPr lang="en-US" sz="3600" b="1" kern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3) </a:t>
            </a:r>
            <a:r>
              <a:rPr lang="en-US" sz="36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n=k+1, </a:t>
            </a:r>
            <a:endParaRPr lang="kk-KZ" sz="3600" b="1" kern="0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>
              <a:lnSpc>
                <a:spcPct val="110000"/>
              </a:lnSpc>
              <a:spcBef>
                <a:spcPts val="1000"/>
              </a:spcBef>
            </a:pPr>
            <a:r>
              <a:rPr lang="kk-KZ" sz="36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                                </a:t>
            </a:r>
            <a:endParaRPr lang="en-US" sz="3600" b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>
              <a:lnSpc>
                <a:spcPct val="110000"/>
              </a:lnSpc>
              <a:spcBef>
                <a:spcPts val="1000"/>
              </a:spcBef>
            </a:pPr>
            <a:endParaRPr lang="en-US" sz="3600" b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r">
              <a:lnSpc>
                <a:spcPct val="110000"/>
              </a:lnSpc>
              <a:spcBef>
                <a:spcPts val="1000"/>
              </a:spcBef>
            </a:pPr>
            <a:endParaRPr lang="ru-RU" sz="36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r">
              <a:lnSpc>
                <a:spcPct val="110000"/>
              </a:lnSpc>
              <a:spcBef>
                <a:spcPts val="1000"/>
              </a:spcBef>
            </a:pPr>
            <a:r>
              <a:rPr lang="ru-RU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Жауабы</a:t>
            </a:r>
            <a:r>
              <a:rPr lang="ru-RU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kk-KZ" sz="3600" b="1" dirty="0" smtClean="0">
                <a:latin typeface="Times New Roman" pitchFamily="18" charset="0"/>
                <a:cs typeface="Times New Roman" pitchFamily="18" charset="0"/>
              </a:rPr>
              <a:t>Өрнек 8-ге бөлінеді.</a:t>
            </a:r>
            <a:endParaRPr lang="en-US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Левая фигурная скобка 1"/>
          <p:cNvSpPr/>
          <p:nvPr/>
        </p:nvSpPr>
        <p:spPr>
          <a:xfrm rot="16200000">
            <a:off x="2723074" y="3202212"/>
            <a:ext cx="295277" cy="1428749"/>
          </a:xfrm>
          <a:prstGeom prst="leftBrace">
            <a:avLst>
              <a:gd name="adj1" fmla="val 0"/>
              <a:gd name="adj2" fmla="val 50000"/>
            </a:avLst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Прямоугольник 2"/>
              <p:cNvSpPr/>
              <p:nvPr/>
            </p:nvSpPr>
            <p:spPr>
              <a:xfrm>
                <a:off x="6855162" y="1447343"/>
                <a:ext cx="3086038" cy="72481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lvl="0">
                  <a:lnSpc>
                    <a:spcPct val="110000"/>
                  </a:lnSpc>
                  <a:spcBef>
                    <a:spcPts val="1000"/>
                  </a:spcBef>
                </a:pPr>
                <a14:m>
                  <m:oMath xmlns:m="http://schemas.openxmlformats.org/officeDocument/2006/math">
                    <m:sSup>
                      <m:sSupPr>
                        <m:ctrlPr>
                          <a:rPr lang="ru-RU" sz="3600" b="1" i="1" ker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sSupPr>
                      <m:e>
                        <m:r>
                          <a:rPr lang="en-US" sz="3600" b="1" i="1" kern="0">
                            <a:solidFill>
                              <a:srgbClr val="000000"/>
                            </a:solidFill>
                            <a:latin typeface="Cambria Math"/>
                            <a:cs typeface="Times New Roman" pitchFamily="18" charset="0"/>
                          </a:rPr>
                          <m:t>𝟗</m:t>
                        </m:r>
                        <m:r>
                          <a:rPr lang="en-US" sz="3600" b="1" i="1" kern="0">
                            <a:solidFill>
                              <a:srgbClr val="000000"/>
                            </a:solidFill>
                            <a:latin typeface="Cambria Math"/>
                            <a:cs typeface="Times New Roman" pitchFamily="18" charset="0"/>
                          </a:rPr>
                          <m:t>·</m:t>
                        </m:r>
                        <m:r>
                          <a:rPr lang="kk-KZ" sz="3600" b="1" i="1" kern="0">
                            <a:solidFill>
                              <a:srgbClr val="000000"/>
                            </a:solidFill>
                            <a:latin typeface="Cambria Math"/>
                            <a:cs typeface="Times New Roman" pitchFamily="18" charset="0"/>
                          </a:rPr>
                          <m:t>𝟗</m:t>
                        </m:r>
                      </m:e>
                      <m:sup>
                        <m:r>
                          <a:rPr lang="en-US" sz="3600" b="1" i="1" kern="0">
                            <a:solidFill>
                              <a:srgbClr val="000000"/>
                            </a:solidFill>
                            <a:latin typeface="Cambria Math"/>
                            <a:cs typeface="Times New Roman" pitchFamily="18" charset="0"/>
                          </a:rPr>
                          <m:t>𝒌</m:t>
                        </m:r>
                      </m:sup>
                    </m:sSup>
                  </m:oMath>
                </a14:m>
                <a:r>
                  <a:rPr lang="en-US" sz="3600" b="1" kern="0" dirty="0">
                    <a:solidFill>
                      <a:srgbClr val="000000"/>
                    </a:solidFill>
                    <a:latin typeface="Times New Roman" pitchFamily="18" charset="0"/>
                    <a:cs typeface="Times New Roman" pitchFamily="18" charset="0"/>
                  </a:rPr>
                  <a:t>-8k-8-9 =</a:t>
                </a:r>
              </a:p>
            </p:txBody>
          </p:sp>
        </mc:Choice>
        <mc:Fallback xmlns="">
          <p:sp>
            <p:nvSpPr>
              <p:cNvPr id="3" name="Прямоугольник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55162" y="1447343"/>
                <a:ext cx="3086038" cy="724814"/>
              </a:xfrm>
              <a:prstGeom prst="rect">
                <a:avLst/>
              </a:prstGeom>
              <a:blipFill rotWithShape="1">
                <a:blip r:embed="rId3"/>
                <a:stretch>
                  <a:fillRect t="-9244" r="-5138" b="-2352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Прямоугольник 4"/>
              <p:cNvSpPr/>
              <p:nvPr/>
            </p:nvSpPr>
            <p:spPr>
              <a:xfrm>
                <a:off x="1657348" y="2410100"/>
                <a:ext cx="3855479" cy="66729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3600" b="1" kern="0" dirty="0">
                    <a:solidFill>
                      <a:srgbClr val="000000"/>
                    </a:solidFill>
                    <a:latin typeface="Times New Roman" pitchFamily="18" charset="0"/>
                    <a:cs typeface="Times New Roman" pitchFamily="18" charset="0"/>
                  </a:rPr>
                  <a:t>= (</a:t>
                </a:r>
                <a:r>
                  <a:rPr lang="kk-KZ" sz="3600" b="1" kern="0" dirty="0">
                    <a:solidFill>
                      <a:srgbClr val="000000"/>
                    </a:solidFill>
                    <a:latin typeface="Times New Roman" pitchFamily="18" charset="0"/>
                    <a:cs typeface="Times New Roman" pitchFamily="18" charset="0"/>
                  </a:rPr>
                  <a:t>8+1</a:t>
                </a:r>
                <a:r>
                  <a:rPr lang="en-US" sz="3600" b="1" kern="0" dirty="0">
                    <a:solidFill>
                      <a:srgbClr val="000000"/>
                    </a:solidFill>
                    <a:latin typeface="Times New Roman" pitchFamily="18" charset="0"/>
                    <a:cs typeface="Times New Roman" pitchFamily="18" charset="0"/>
                  </a:rPr>
                  <a:t>)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3600" b="1" i="1" ker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sSupPr>
                      <m:e>
                        <m:r>
                          <a:rPr lang="en-US" sz="3600" b="1" i="1" kern="0">
                            <a:solidFill>
                              <a:srgbClr val="000000"/>
                            </a:solidFill>
                            <a:latin typeface="Cambria Math"/>
                            <a:cs typeface="Times New Roman" pitchFamily="18" charset="0"/>
                          </a:rPr>
                          <m:t>·</m:t>
                        </m:r>
                        <m:r>
                          <a:rPr lang="kk-KZ" sz="3600" b="1" i="1" kern="0">
                            <a:solidFill>
                              <a:srgbClr val="000000"/>
                            </a:solidFill>
                            <a:latin typeface="Cambria Math"/>
                            <a:cs typeface="Times New Roman" pitchFamily="18" charset="0"/>
                          </a:rPr>
                          <m:t>𝟗</m:t>
                        </m:r>
                      </m:e>
                      <m:sup>
                        <m:r>
                          <a:rPr lang="en-US" sz="3600" b="1" i="1" kern="0">
                            <a:solidFill>
                              <a:srgbClr val="000000"/>
                            </a:solidFill>
                            <a:latin typeface="Cambria Math"/>
                            <a:cs typeface="Times New Roman" pitchFamily="18" charset="0"/>
                          </a:rPr>
                          <m:t>𝒌</m:t>
                        </m:r>
                      </m:sup>
                    </m:sSup>
                  </m:oMath>
                </a14:m>
                <a:r>
                  <a:rPr lang="en-US" sz="3600" b="1" dirty="0">
                    <a:solidFill>
                      <a:srgbClr val="000000"/>
                    </a:solidFill>
                    <a:latin typeface="Times New Roman" pitchFamily="18" charset="0"/>
                    <a:cs typeface="Times New Roman" pitchFamily="18" charset="0"/>
                  </a:rPr>
                  <a:t>-8k-8-9 </a:t>
                </a:r>
                <a:endParaRPr lang="ru-RU" dirty="0"/>
              </a:p>
            </p:txBody>
          </p:sp>
        </mc:Choice>
        <mc:Fallback xmlns="">
          <p:sp>
            <p:nvSpPr>
              <p:cNvPr id="5" name="Прямоугольник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57348" y="2410100"/>
                <a:ext cx="3855479" cy="667299"/>
              </a:xfrm>
              <a:prstGeom prst="rect">
                <a:avLst/>
              </a:prstGeom>
              <a:blipFill rotWithShape="1">
                <a:blip r:embed="rId4"/>
                <a:stretch>
                  <a:fillRect l="-4905" t="-10909" r="-3797" b="-3272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Прямоугольник 5"/>
              <p:cNvSpPr/>
              <p:nvPr/>
            </p:nvSpPr>
            <p:spPr>
              <a:xfrm>
                <a:off x="5283447" y="2428052"/>
                <a:ext cx="4196855" cy="66729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3600" b="1" dirty="0">
                    <a:solidFill>
                      <a:srgbClr val="000000"/>
                    </a:solidFill>
                    <a:latin typeface="Times New Roman" pitchFamily="18" charset="0"/>
                    <a:cs typeface="Times New Roman" pitchFamily="18" charset="0"/>
                  </a:rPr>
                  <a:t>= 8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3600" b="1" i="1" ker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sSupPr>
                      <m:e>
                        <m:r>
                          <a:rPr lang="en-US" sz="3600" b="1" i="1" kern="0">
                            <a:solidFill>
                              <a:srgbClr val="000000"/>
                            </a:solidFill>
                            <a:latin typeface="Cambria Math"/>
                            <a:cs typeface="Times New Roman" pitchFamily="18" charset="0"/>
                          </a:rPr>
                          <m:t>·</m:t>
                        </m:r>
                        <m:r>
                          <a:rPr lang="kk-KZ" sz="3600" b="1" i="1" kern="0">
                            <a:solidFill>
                              <a:srgbClr val="000000"/>
                            </a:solidFill>
                            <a:latin typeface="Cambria Math"/>
                            <a:cs typeface="Times New Roman" pitchFamily="18" charset="0"/>
                          </a:rPr>
                          <m:t>𝟗</m:t>
                        </m:r>
                      </m:e>
                      <m:sup>
                        <m:r>
                          <a:rPr lang="en-US" sz="3600" b="1" i="1" kern="0">
                            <a:solidFill>
                              <a:srgbClr val="000000"/>
                            </a:solidFill>
                            <a:latin typeface="Cambria Math"/>
                            <a:cs typeface="Times New Roman" pitchFamily="18" charset="0"/>
                          </a:rPr>
                          <m:t>𝒌</m:t>
                        </m:r>
                      </m:sup>
                    </m:sSup>
                  </m:oMath>
                </a14:m>
                <a:r>
                  <a:rPr lang="en-US" sz="3600" b="1" dirty="0">
                    <a:solidFill>
                      <a:srgbClr val="000000"/>
                    </a:solidFill>
                    <a:latin typeface="Times New Roman" pitchFamily="18" charset="0"/>
                    <a:cs typeface="Times New Roman" pitchFamily="18" charset="0"/>
                  </a:rPr>
                  <a:t>+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3600" b="1" i="1" ker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sSupPr>
                      <m:e>
                        <m:r>
                          <a:rPr lang="kk-KZ" sz="3600" b="1" i="1" kern="0">
                            <a:solidFill>
                              <a:srgbClr val="000000"/>
                            </a:solidFill>
                            <a:latin typeface="Cambria Math"/>
                            <a:cs typeface="Times New Roman" pitchFamily="18" charset="0"/>
                          </a:rPr>
                          <m:t>𝟗</m:t>
                        </m:r>
                      </m:e>
                      <m:sup>
                        <m:r>
                          <a:rPr lang="en-US" sz="3600" b="1" i="1" kern="0">
                            <a:solidFill>
                              <a:srgbClr val="000000"/>
                            </a:solidFill>
                            <a:latin typeface="Cambria Math"/>
                            <a:cs typeface="Times New Roman" pitchFamily="18" charset="0"/>
                          </a:rPr>
                          <m:t>𝒌</m:t>
                        </m:r>
                      </m:sup>
                    </m:sSup>
                  </m:oMath>
                </a14:m>
                <a:r>
                  <a:rPr lang="en-US" sz="3600" b="1" dirty="0">
                    <a:solidFill>
                      <a:srgbClr val="000000"/>
                    </a:solidFill>
                    <a:latin typeface="Times New Roman" pitchFamily="18" charset="0"/>
                    <a:cs typeface="Times New Roman" pitchFamily="18" charset="0"/>
                  </a:rPr>
                  <a:t>-8k-8-9 = </a:t>
                </a:r>
                <a:endParaRPr lang="ru-RU" dirty="0"/>
              </a:p>
            </p:txBody>
          </p:sp>
        </mc:Choice>
        <mc:Fallback xmlns="">
          <p:sp>
            <p:nvSpPr>
              <p:cNvPr id="6" name="Прямоугольник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83447" y="2428052"/>
                <a:ext cx="4196855" cy="667299"/>
              </a:xfrm>
              <a:prstGeom prst="rect">
                <a:avLst/>
              </a:prstGeom>
              <a:blipFill rotWithShape="1">
                <a:blip r:embed="rId5"/>
                <a:stretch>
                  <a:fillRect l="-4506" t="-10909" r="-3488" b="-3272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Прямоугольник 6"/>
              <p:cNvSpPr/>
              <p:nvPr/>
            </p:nvSpPr>
            <p:spPr>
              <a:xfrm>
                <a:off x="1791230" y="3275957"/>
                <a:ext cx="3587713" cy="72481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lvl="0">
                  <a:lnSpc>
                    <a:spcPct val="110000"/>
                  </a:lnSpc>
                  <a:spcBef>
                    <a:spcPts val="1000"/>
                  </a:spcBef>
                </a:pPr>
                <a:r>
                  <a:rPr lang="en-US" sz="3600" b="1" kern="0" dirty="0">
                    <a:solidFill>
                      <a:srgbClr val="000000"/>
                    </a:solidFill>
                    <a:latin typeface="Times New Roman" pitchFamily="18" charset="0"/>
                    <a:cs typeface="Times New Roman" pitchFamily="18" charset="0"/>
                  </a:rPr>
                  <a:t>=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3600" b="1" i="1" ker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sSupPr>
                      <m:e>
                        <m:r>
                          <a:rPr lang="kk-KZ" sz="3600" b="1" i="1" kern="0">
                            <a:solidFill>
                              <a:srgbClr val="000000"/>
                            </a:solidFill>
                            <a:latin typeface="Cambria Math"/>
                            <a:cs typeface="Times New Roman" pitchFamily="18" charset="0"/>
                          </a:rPr>
                          <m:t>𝟗</m:t>
                        </m:r>
                      </m:e>
                      <m:sup>
                        <m:r>
                          <a:rPr lang="en-US" sz="3600" b="1" i="1" kern="0">
                            <a:solidFill>
                              <a:srgbClr val="000000"/>
                            </a:solidFill>
                            <a:latin typeface="Cambria Math"/>
                            <a:cs typeface="Times New Roman" pitchFamily="18" charset="0"/>
                          </a:rPr>
                          <m:t>𝒌</m:t>
                        </m:r>
                      </m:sup>
                    </m:sSup>
                  </m:oMath>
                </a14:m>
                <a:r>
                  <a:rPr lang="en-US" sz="3600" b="1" dirty="0">
                    <a:solidFill>
                      <a:srgbClr val="000000"/>
                    </a:solidFill>
                    <a:latin typeface="Times New Roman" pitchFamily="18" charset="0"/>
                    <a:cs typeface="Times New Roman" pitchFamily="18" charset="0"/>
                  </a:rPr>
                  <a:t>-8k-</a:t>
                </a:r>
                <a:r>
                  <a:rPr lang="kk-KZ" sz="3600" b="1" dirty="0">
                    <a:solidFill>
                      <a:srgbClr val="000000"/>
                    </a:solidFill>
                    <a:latin typeface="Times New Roman" pitchFamily="18" charset="0"/>
                    <a:cs typeface="Times New Roman" pitchFamily="18" charset="0"/>
                  </a:rPr>
                  <a:t>9</a:t>
                </a:r>
                <a:r>
                  <a:rPr lang="en-US" sz="3600" b="1" dirty="0">
                    <a:solidFill>
                      <a:srgbClr val="000000"/>
                    </a:solidFill>
                    <a:latin typeface="Times New Roman" pitchFamily="18" charset="0"/>
                    <a:cs typeface="Times New Roman" pitchFamily="18" charset="0"/>
                  </a:rPr>
                  <a:t>+8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3600" b="1" i="1" ker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sSupPr>
                      <m:e>
                        <m:r>
                          <a:rPr lang="en-US" sz="3600" b="1" i="1" kern="0">
                            <a:solidFill>
                              <a:srgbClr val="000000"/>
                            </a:solidFill>
                            <a:latin typeface="Cambria Math"/>
                            <a:cs typeface="Times New Roman" pitchFamily="18" charset="0"/>
                          </a:rPr>
                          <m:t>·</m:t>
                        </m:r>
                        <m:r>
                          <a:rPr lang="kk-KZ" sz="3600" b="1" i="1" kern="0">
                            <a:solidFill>
                              <a:srgbClr val="000000"/>
                            </a:solidFill>
                            <a:latin typeface="Cambria Math"/>
                            <a:cs typeface="Times New Roman" pitchFamily="18" charset="0"/>
                          </a:rPr>
                          <m:t>𝟗</m:t>
                        </m:r>
                      </m:e>
                      <m:sup>
                        <m:r>
                          <a:rPr lang="en-US" sz="3600" b="1" i="1" kern="0">
                            <a:solidFill>
                              <a:srgbClr val="000000"/>
                            </a:solidFill>
                            <a:latin typeface="Cambria Math"/>
                            <a:cs typeface="Times New Roman" pitchFamily="18" charset="0"/>
                          </a:rPr>
                          <m:t>𝒌</m:t>
                        </m:r>
                      </m:sup>
                    </m:sSup>
                  </m:oMath>
                </a14:m>
                <a:r>
                  <a:rPr lang="en-US" sz="3600" b="1" dirty="0">
                    <a:solidFill>
                      <a:srgbClr val="000000"/>
                    </a:solidFill>
                    <a:latin typeface="Times New Roman" pitchFamily="18" charset="0"/>
                    <a:cs typeface="Times New Roman" pitchFamily="18" charset="0"/>
                  </a:rPr>
                  <a:t>-8</a:t>
                </a:r>
              </a:p>
            </p:txBody>
          </p:sp>
        </mc:Choice>
        <mc:Fallback xmlns="">
          <p:sp>
            <p:nvSpPr>
              <p:cNvPr id="7" name="Прямоугольник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91230" y="3275957"/>
                <a:ext cx="3587713" cy="724814"/>
              </a:xfrm>
              <a:prstGeom prst="rect">
                <a:avLst/>
              </a:prstGeom>
              <a:blipFill rotWithShape="1">
                <a:blip r:embed="rId6"/>
                <a:stretch>
                  <a:fillRect l="-5272" t="-9244" r="-4422" b="-2352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Прямоугольник 7"/>
              <p:cNvSpPr/>
              <p:nvPr/>
            </p:nvSpPr>
            <p:spPr>
              <a:xfrm>
                <a:off x="3614318" y="1448075"/>
                <a:ext cx="3454728" cy="66729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ru-RU" sz="3600" b="1" i="1" ker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sSupPr>
                      <m:e>
                        <m:r>
                          <a:rPr lang="kk-KZ" sz="3600" b="1" i="1" kern="0">
                            <a:solidFill>
                              <a:srgbClr val="000000"/>
                            </a:solidFill>
                            <a:latin typeface="Cambria Math"/>
                            <a:cs typeface="Times New Roman" pitchFamily="18" charset="0"/>
                          </a:rPr>
                          <m:t>𝟗</m:t>
                        </m:r>
                      </m:e>
                      <m:sup>
                        <m:r>
                          <a:rPr lang="en-US" sz="3600" b="1" i="1" kern="0">
                            <a:solidFill>
                              <a:srgbClr val="000000"/>
                            </a:solidFill>
                            <a:latin typeface="Cambria Math"/>
                            <a:cs typeface="Times New Roman" pitchFamily="18" charset="0"/>
                          </a:rPr>
                          <m:t>𝒌</m:t>
                        </m:r>
                        <m:r>
                          <a:rPr lang="en-US" sz="3600" b="1" i="1" kern="0">
                            <a:solidFill>
                              <a:srgbClr val="000000"/>
                            </a:solidFill>
                            <a:latin typeface="Cambria Math"/>
                            <a:cs typeface="Times New Roman" pitchFamily="18" charset="0"/>
                          </a:rPr>
                          <m:t>+</m:t>
                        </m:r>
                        <m:r>
                          <a:rPr lang="en-US" sz="3600" b="1" i="1" kern="0">
                            <a:solidFill>
                              <a:srgbClr val="000000"/>
                            </a:solidFill>
                            <a:latin typeface="Cambria Math"/>
                            <a:cs typeface="Times New Roman" pitchFamily="18" charset="0"/>
                          </a:rPr>
                          <m:t>𝟏</m:t>
                        </m:r>
                      </m:sup>
                    </m:sSup>
                  </m:oMath>
                </a14:m>
                <a:r>
                  <a:rPr lang="en-US" sz="3600" b="1" kern="0" dirty="0">
                    <a:solidFill>
                      <a:srgbClr val="000000"/>
                    </a:solidFill>
                    <a:latin typeface="Times New Roman" pitchFamily="18" charset="0"/>
                    <a:cs typeface="Times New Roman" pitchFamily="18" charset="0"/>
                  </a:rPr>
                  <a:t>-8(k+1)-9 = </a:t>
                </a:r>
                <a:endParaRPr lang="ru-RU" dirty="0"/>
              </a:p>
            </p:txBody>
          </p:sp>
        </mc:Choice>
        <mc:Fallback xmlns="">
          <p:sp>
            <p:nvSpPr>
              <p:cNvPr id="8" name="Прямоугольник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14318" y="1448075"/>
                <a:ext cx="3454728" cy="667299"/>
              </a:xfrm>
              <a:prstGeom prst="rect">
                <a:avLst/>
              </a:prstGeom>
              <a:blipFill rotWithShape="1">
                <a:blip r:embed="rId7"/>
                <a:stretch>
                  <a:fillRect t="-11009" r="-4233" b="-3394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092036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  <p:bldP spid="5" grpId="0"/>
      <p:bldP spid="6" grpId="0"/>
      <p:bldP spid="7" grpId="0"/>
      <p:bldP spid="8" grpId="0"/>
    </p:bldLst>
  </p:timing>
</p:sld>
</file>

<file path=ppt/theme/theme1.xml><?xml version="1.0" encoding="utf-8"?>
<a:theme xmlns:a="http://schemas.openxmlformats.org/drawingml/2006/main" name="Тема Office">
  <a:themeElements>
    <a:clrScheme name="BlackTie">
      <a:dk1>
        <a:srgbClr val="000000"/>
      </a:dk1>
      <a:lt1>
        <a:srgbClr val="FFFFFF"/>
      </a:lt1>
      <a:dk2>
        <a:srgbClr val="46464A"/>
      </a:dk2>
      <a:lt2>
        <a:srgbClr val="E3DCCF"/>
      </a:lt2>
      <a:accent1>
        <a:srgbClr val="6F6F74"/>
      </a:accent1>
      <a:accent2>
        <a:srgbClr val="A7B789"/>
      </a:accent2>
      <a:accent3>
        <a:srgbClr val="BEAE98"/>
      </a:accent3>
      <a:accent4>
        <a:srgbClr val="92A9B9"/>
      </a:accent4>
      <a:accent5>
        <a:srgbClr val="9C8265"/>
      </a:accent5>
      <a:accent6>
        <a:srgbClr val="8D6974"/>
      </a:accent6>
      <a:hlink>
        <a:srgbClr val="67AABF"/>
      </a:hlink>
      <a:folHlink>
        <a:srgbClr val="B1B5AB"/>
      </a:folHlink>
    </a:clrScheme>
    <a:fontScheme name="Классическая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8401</TotalTime>
  <Words>172</Words>
  <Application>Microsoft Office PowerPoint</Application>
  <PresentationFormat>Широкоэкранный</PresentationFormat>
  <Paragraphs>88</Paragraphs>
  <Slides>10</Slides>
  <Notes>10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6" baseType="lpstr">
      <vt:lpstr>Arial</vt:lpstr>
      <vt:lpstr>Calibri</vt:lpstr>
      <vt:lpstr>Cambria Math</vt:lpstr>
      <vt:lpstr>Tahoma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Действительные числа</dc:title>
  <dc:creator>User</dc:creator>
  <cp:lastModifiedBy>Huawei</cp:lastModifiedBy>
  <cp:revision>245</cp:revision>
  <dcterms:created xsi:type="dcterms:W3CDTF">2022-09-04T21:41:09Z</dcterms:created>
  <dcterms:modified xsi:type="dcterms:W3CDTF">2024-08-14T06:30:47Z</dcterms:modified>
</cp:coreProperties>
</file>