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3"/>
  </p:notesMasterIdLst>
  <p:sldIdLst>
    <p:sldId id="278" r:id="rId2"/>
    <p:sldId id="300" r:id="rId3"/>
    <p:sldId id="282" r:id="rId4"/>
    <p:sldId id="303" r:id="rId5"/>
    <p:sldId id="320" r:id="rId6"/>
    <p:sldId id="313" r:id="rId7"/>
    <p:sldId id="318" r:id="rId8"/>
    <p:sldId id="314" r:id="rId9"/>
    <p:sldId id="319" r:id="rId10"/>
    <p:sldId id="321" r:id="rId11"/>
    <p:sldId id="310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05B3"/>
    <a:srgbClr val="2818F8"/>
    <a:srgbClr val="CC00CC"/>
    <a:srgbClr val="0903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53" y="81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902E8-3789-4AD7-90F1-9E07DDE9A721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EF2FAD-F06B-4471-8073-A5D0E4967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725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F2FAD-F06B-4471-8073-A5D0E4967B3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31871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F2FAD-F06B-4471-8073-A5D0E4967B35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1821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F2FAD-F06B-4471-8073-A5D0E4967B35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444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F2FAD-F06B-4471-8073-A5D0E4967B3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718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F2FAD-F06B-4471-8073-A5D0E4967B3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719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F2FAD-F06B-4471-8073-A5D0E4967B3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57258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F2FAD-F06B-4471-8073-A5D0E4967B35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454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F2FAD-F06B-4471-8073-A5D0E4967B35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9397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F2FAD-F06B-4471-8073-A5D0E4967B35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23847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F2FAD-F06B-4471-8073-A5D0E4967B35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715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F2FAD-F06B-4471-8073-A5D0E4967B35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122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192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595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337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837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508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9902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877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525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994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695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007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2266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2697" y="2270907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Пәні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2697" y="3205430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2697" y="3981363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80987" y="2175657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Алгебра</a:t>
            </a:r>
            <a:endParaRPr lang="ru-RU" sz="3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180987" y="3147090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180987" y="3981362"/>
            <a:ext cx="6472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181099" y="122712"/>
                <a:ext cx="10134601" cy="67033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14300">
                  <a:spcBef>
                    <a:spcPct val="20000"/>
                  </a:spcBef>
                  <a:buClr>
                    <a:srgbClr val="93A299"/>
                  </a:buClr>
                </a:pPr>
                <a:r>
                  <a:rPr lang="kk-KZ" sz="3200" b="1" dirty="0" smtClean="0">
                    <a:solidFill>
                      <a:srgbClr val="1105B3"/>
                    </a:solidFill>
                    <a:latin typeface="Times New Roman" pitchFamily="18" charset="0"/>
                    <a:cs typeface="Times New Roman" pitchFamily="18" charset="0"/>
                  </a:rPr>
                  <a:t>Тапсырма</a:t>
                </a:r>
                <a:endParaRPr lang="kk-KZ" sz="3200" b="1" dirty="0">
                  <a:solidFill>
                    <a:srgbClr val="1105B3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114300">
                  <a:spcBef>
                    <a:spcPct val="20000"/>
                  </a:spcBef>
                  <a:buClr>
                    <a:srgbClr val="93A299"/>
                  </a:buClr>
                </a:pPr>
                <a:r>
                  <a:rPr lang="kk-KZ" sz="28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71 саны -10; -5,5; -1; 3,5;... </a:t>
                </a:r>
                <a:r>
                  <a:rPr lang="kk-KZ" sz="28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lang="kk-KZ" sz="28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рифметикалық прогрессияның мүшесі бола ма? Егер мүшесі болса, онда осы мүшенің нөмірін көрсетіңіз.</a:t>
                </a:r>
              </a:p>
              <a:p>
                <a:r>
                  <a:rPr lang="kk-KZ" sz="28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Шешуі:</a:t>
                </a:r>
                <a:r>
                  <a:rPr lang="en-US" sz="28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kk-KZ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28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=71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kk-KZ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8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en-US" sz="28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-10</a:t>
                </a:r>
              </a:p>
              <a:p>
                <a:r>
                  <a:rPr lang="en-US" sz="28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d = -5,5-(-10)=4,5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kk-KZ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28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8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+(n-1)·</a:t>
                </a:r>
                <a:r>
                  <a:rPr lang="en-US" sz="2800" b="1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 </a:t>
                </a:r>
                <a:r>
                  <a:rPr lang="kk-KZ" sz="2800" b="1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арифметикалық прогрессияның </a:t>
                </a:r>
                <a:r>
                  <a:rPr lang="en-US" sz="2800" b="1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n-</a:t>
                </a:r>
                <a:r>
                  <a:rPr lang="kk-KZ" sz="2800" b="1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ші мүшесінің формуласын қолданамыз.</a:t>
                </a:r>
              </a:p>
              <a:p>
                <a:r>
                  <a:rPr lang="kk-KZ" sz="28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-10+</a:t>
                </a:r>
                <a:r>
                  <a:rPr lang="en-US" sz="28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(n-1)·4,5=71</a:t>
                </a:r>
              </a:p>
              <a:p>
                <a:r>
                  <a:rPr lang="en-US" sz="28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(n-1)</a:t>
                </a:r>
                <a:r>
                  <a:rPr lang="en-US" sz="28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·</a:t>
                </a:r>
                <a:r>
                  <a:rPr lang="en-US" sz="28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4,5=81</a:t>
                </a:r>
              </a:p>
              <a:p>
                <a:r>
                  <a:rPr lang="en-US" sz="28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n-1=81:4,5</a:t>
                </a:r>
              </a:p>
              <a:p>
                <a:r>
                  <a:rPr lang="en-US" sz="2800" b="1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n=19</a:t>
                </a:r>
                <a:endParaRPr lang="en-US" sz="2800" b="1" i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28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                                  </a:t>
                </a:r>
                <a:r>
                  <a:rPr lang="kk-KZ" sz="2800" b="1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Жауабы</a:t>
                </a:r>
                <a:r>
                  <a:rPr lang="kk-KZ" sz="28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:</a:t>
                </a:r>
                <a:r>
                  <a:rPr lang="en-US" sz="2800" b="1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𝟏𝟗</m:t>
                        </m:r>
                      </m:sub>
                    </m:sSub>
                  </m:oMath>
                </a14:m>
                <a:r>
                  <a:rPr lang="en-US" sz="28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en-US" sz="28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71</a:t>
                </a:r>
                <a:endParaRPr lang="en-US" sz="28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1099" y="122712"/>
                <a:ext cx="10134601" cy="6703374"/>
              </a:xfrm>
              <a:prstGeom prst="rect">
                <a:avLst/>
              </a:prstGeom>
              <a:blipFill rotWithShape="1">
                <a:blip r:embed="rId3"/>
                <a:stretch>
                  <a:fillRect l="-1264" t="-1273" b="-15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5137" y="4743450"/>
            <a:ext cx="2472159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0329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63658" y="207288"/>
            <a:ext cx="4464684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/>
            <a:r>
              <a:rPr lang="ru-RU" sz="5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5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33562" y="1411962"/>
            <a:ext cx="8524876" cy="2749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lnSpc>
                <a:spcPct val="110000"/>
              </a:lnSpc>
              <a:spcBef>
                <a:spcPct val="20000"/>
              </a:spcBef>
              <a:buClr>
                <a:srgbClr val="A53010"/>
              </a:buClr>
            </a:pPr>
            <a:r>
              <a:rPr lang="kk-KZ" sz="4000" b="1" i="1" dirty="0">
                <a:solidFill>
                  <a:prstClr val="black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	</a:t>
            </a:r>
            <a:r>
              <a:rPr lang="kk-KZ" sz="3900" b="1" i="1" dirty="0">
                <a:solidFill>
                  <a:srgbClr val="0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Арифметикалық прогрессия ұғымымен, </a:t>
            </a:r>
            <a:r>
              <a:rPr lang="kk-KZ" sz="3900" b="1" i="1" dirty="0" smtClean="0">
                <a:solidFill>
                  <a:srgbClr val="0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қасиетімен танысып және </a:t>
            </a:r>
            <a:r>
              <a:rPr lang="en-US" sz="3900" b="1" i="1" dirty="0">
                <a:solidFill>
                  <a:srgbClr val="0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n-</a:t>
            </a:r>
            <a:r>
              <a:rPr lang="kk-KZ" sz="3900" b="1" i="1" dirty="0">
                <a:solidFill>
                  <a:srgbClr val="0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ші мүшесінің </a:t>
            </a:r>
            <a:r>
              <a:rPr lang="kk-KZ" sz="3900" b="1" i="1" dirty="0" smtClean="0">
                <a:solidFill>
                  <a:srgbClr val="0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формуласын табуды үйрендіңіздер.</a:t>
            </a:r>
            <a:endParaRPr lang="ru-RU" sz="3900" dirty="0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80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22846" y="278871"/>
            <a:ext cx="5946307" cy="8710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kk-KZ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</a:t>
            </a:r>
            <a:endParaRPr lang="ru-RU" sz="4400" b="1" dirty="0">
              <a:solidFill>
                <a:srgbClr val="FF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47725" y="1035579"/>
            <a:ext cx="1076325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Арифметикалық</a:t>
            </a:r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прогрессия. </a:t>
            </a:r>
            <a:r>
              <a:rPr lang="ru-RU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Арифметикалық</a:t>
            </a:r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прогрессияның</a:t>
            </a:r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n-</a:t>
            </a:r>
            <a:r>
              <a:rPr lang="ru-RU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ші</a:t>
            </a:r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мүшесінің</a:t>
            </a:r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формуласы</a:t>
            </a:r>
            <a:r>
              <a:rPr lang="ru-RU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kern="0" dirty="0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14756" y="2775081"/>
            <a:ext cx="379103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kk-KZ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мақсаты:</a:t>
            </a:r>
            <a:endParaRPr lang="ru-RU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47725" y="3708083"/>
            <a:ext cx="101822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9.2.3.4 </a:t>
            </a:r>
            <a:endParaRPr lang="ru-RU" sz="32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r>
              <a:rPr lang="ru-RU" sz="32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сандар</a:t>
            </a:r>
            <a:r>
              <a:rPr lang="ru-RU" sz="3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тізбектерінің</a:t>
            </a:r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арасынан</a:t>
            </a:r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арифметикалық және геом</a:t>
            </a:r>
            <a:r>
              <a:rPr lang="ru-RU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етр</a:t>
            </a:r>
            <a:r>
              <a:rPr lang="kk-KZ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иялық прогрессияны ажырату.</a:t>
            </a:r>
            <a:endParaRPr lang="ru-RU" sz="3200" kern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61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47850" y="447675"/>
            <a:ext cx="8410575" cy="421004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5400" b="1" i="1" dirty="0" smtClean="0">
                <a:solidFill>
                  <a:srgbClr val="FF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</a:t>
            </a:r>
            <a:r>
              <a:rPr lang="ru-RU" sz="5400" b="1" i="1" dirty="0" err="1" smtClean="0">
                <a:solidFill>
                  <a:srgbClr val="FF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Бүгінгі</a:t>
            </a:r>
            <a:r>
              <a:rPr lang="ru-RU" sz="5400" b="1" i="1" dirty="0" smtClean="0">
                <a:solidFill>
                  <a:srgbClr val="FF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</a:t>
            </a:r>
            <a:r>
              <a:rPr lang="ru-RU" sz="5400" b="1" i="1" dirty="0" err="1">
                <a:solidFill>
                  <a:srgbClr val="FF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сабақта</a:t>
            </a:r>
            <a:r>
              <a:rPr lang="ru-RU" sz="5400" b="1" i="1" dirty="0" smtClean="0">
                <a:solidFill>
                  <a:srgbClr val="FF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:</a:t>
            </a:r>
          </a:p>
          <a:p>
            <a:pPr marL="0" lvl="0" indent="0" defTabSz="457200">
              <a:lnSpc>
                <a:spcPct val="110000"/>
              </a:lnSpc>
              <a:buClr>
                <a:srgbClr val="A53010"/>
              </a:buClr>
              <a:buNone/>
            </a:pPr>
            <a:r>
              <a:rPr lang="kk-KZ" sz="4000" b="1" i="1" dirty="0" smtClean="0">
                <a:solidFill>
                  <a:srgbClr val="0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		</a:t>
            </a:r>
            <a:r>
              <a:rPr lang="kk-KZ" sz="3900" b="1" i="1" dirty="0" smtClean="0">
                <a:solidFill>
                  <a:srgbClr val="0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Арифметикалық прогрессия ұғымымен, қасиетімен танысып, </a:t>
            </a:r>
            <a:r>
              <a:rPr lang="kk-KZ" sz="3900" b="1" i="1" dirty="0">
                <a:solidFill>
                  <a:srgbClr val="0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</a:t>
            </a:r>
            <a:r>
              <a:rPr lang="kk-KZ" sz="3900" b="1" i="1" dirty="0" smtClean="0">
                <a:solidFill>
                  <a:srgbClr val="0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</a:t>
            </a:r>
            <a:r>
              <a:rPr lang="en-US" sz="3900" b="1" i="1" dirty="0" smtClean="0">
                <a:solidFill>
                  <a:srgbClr val="0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n-</a:t>
            </a:r>
            <a:r>
              <a:rPr lang="kk-KZ" sz="3900" b="1" i="1" dirty="0" smtClean="0">
                <a:solidFill>
                  <a:srgbClr val="0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ші мүшесінің формуласын табуды үйренесіздер.</a:t>
            </a:r>
            <a:endParaRPr lang="ru-RU" sz="3900" dirty="0"/>
          </a:p>
        </p:txBody>
      </p:sp>
    </p:spTree>
    <p:extLst>
      <p:ext uri="{BB962C8B-B14F-4D97-AF65-F5344CB8AC3E}">
        <p14:creationId xmlns:p14="http://schemas.microsoft.com/office/powerpoint/2010/main" val="184676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362075" y="538698"/>
            <a:ext cx="1014412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Анықтама</a:t>
            </a:r>
            <a:r>
              <a:rPr lang="kk-KZ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kk-KZ" sz="3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sz="3000" b="1" dirty="0" smtClean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Екінші мүшесінен бастап, әрбір мүшесі алдыңғы мүшесіне қандай да бір тұрақты </a:t>
            </a:r>
            <a:r>
              <a:rPr lang="en-US" sz="3000" b="1" dirty="0" smtClean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kk-KZ" sz="3000" b="1" dirty="0" smtClean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санын қосқанда шығатын сандар тізбегін </a:t>
            </a:r>
            <a:r>
              <a:rPr lang="ru-RU" sz="3000" b="1" i="1" dirty="0" err="1" smtClean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арифметикалық</a:t>
            </a:r>
            <a:r>
              <a:rPr lang="ru-RU" sz="3000" b="1" i="1" dirty="0" smtClean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прогрессия </a:t>
            </a:r>
            <a:r>
              <a:rPr lang="ru-RU" sz="3000" b="1" dirty="0" err="1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3000" b="1" dirty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err="1" smtClean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атайды</a:t>
            </a:r>
            <a:r>
              <a:rPr lang="ru-RU" sz="3000" b="1" dirty="0" smtClean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ru-RU" sz="3000" b="1" dirty="0" smtClean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3000" b="1" dirty="0" smtClean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kk-KZ" sz="3000" b="1" dirty="0" smtClean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саны </a:t>
            </a:r>
            <a:r>
              <a:rPr lang="ru-RU" sz="3000" b="1" i="1" dirty="0" err="1" smtClean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арифметикалық</a:t>
            </a:r>
            <a:r>
              <a:rPr lang="ru-RU" sz="3000" b="1" i="1" dirty="0" smtClean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 smtClean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прогрессияның</a:t>
            </a:r>
            <a:r>
              <a:rPr lang="ru-RU" sz="3000" b="1" i="1" dirty="0" smtClean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 smtClean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айырымы</a:t>
            </a:r>
            <a:r>
              <a:rPr lang="ru-RU" sz="3000" b="1" dirty="0" smtClean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335173"/>
              </p:ext>
            </p:extLst>
          </p:nvPr>
        </p:nvGraphicFramePr>
        <p:xfrm>
          <a:off x="3305175" y="4276665"/>
          <a:ext cx="5000625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Формула" r:id="rId4" imgW="799920" imgH="228600" progId="Equation.3">
                  <p:embed/>
                </p:oleObj>
              </mc:Choice>
              <mc:Fallback>
                <p:oleObj name="Формула" r:id="rId4" imgW="799920" imgH="22860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5175" y="4276665"/>
                        <a:ext cx="5000625" cy="142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062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781050" y="960660"/>
            <a:ext cx="1045845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000" b="1" dirty="0" err="1" smtClean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Арифметикалық</a:t>
            </a:r>
            <a:r>
              <a:rPr lang="ru-RU" sz="3000" b="1" dirty="0" smtClean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err="1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прогрессияның</a:t>
            </a:r>
            <a:r>
              <a:rPr lang="ru-RU" sz="3000" b="1" dirty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err="1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айырымын</a:t>
            </a:r>
            <a:r>
              <a:rPr lang="ru-RU" sz="3000" b="1" dirty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err="1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қалай</a:t>
            </a:r>
            <a:r>
              <a:rPr lang="ru-RU" sz="3000" b="1" dirty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000" b="1" dirty="0" err="1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табамыз</a:t>
            </a:r>
            <a:r>
              <a:rPr lang="ru-RU" sz="3000" b="1" dirty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br>
              <a:rPr lang="ru-RU" sz="3000" b="1" dirty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 smtClean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000" b="1" i="1" dirty="0" err="1" smtClean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Арифметикалық</a:t>
            </a:r>
            <a:r>
              <a:rPr lang="ru-RU" sz="3000" b="1" i="1" dirty="0" smtClean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прогрессияның</a:t>
            </a:r>
            <a:r>
              <a:rPr lang="ru-RU" sz="3000" b="1" i="1" dirty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айырымын</a:t>
            </a:r>
            <a:r>
              <a:rPr lang="ru-RU" sz="3000" b="1" i="1" dirty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 табу </a:t>
            </a:r>
            <a:r>
              <a:rPr lang="ru-RU" sz="3000" b="1" i="1" dirty="0" err="1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3000" b="1" i="1" dirty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b="1" i="1" dirty="0" err="1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қатар</a:t>
            </a:r>
            <a:r>
              <a:rPr lang="ru-RU" sz="3000" b="1" i="1" dirty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тұрған</a:t>
            </a:r>
            <a:r>
              <a:rPr lang="ru-RU" sz="3000" b="1" i="1" dirty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sz="3000" b="1" i="1" dirty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санның</a:t>
            </a:r>
            <a:r>
              <a:rPr lang="ru-RU" sz="3000" b="1" i="1" dirty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екіншісінен</a:t>
            </a:r>
            <a:r>
              <a:rPr lang="ru-RU" sz="3000" b="1" i="1" dirty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бірінші</a:t>
            </a:r>
            <a:r>
              <a:rPr lang="ru-RU" sz="3000" b="1" i="1" dirty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санды</a:t>
            </a:r>
            <a:r>
              <a:rPr lang="ru-RU" sz="3000" b="1" i="1" dirty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 smtClean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азайт</a:t>
            </a:r>
            <a:r>
              <a:rPr lang="kk-KZ" sz="3000" b="1" i="1" dirty="0" smtClean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амыз</a:t>
            </a:r>
            <a:r>
              <a:rPr lang="ru-RU" sz="3000" b="1" i="1" dirty="0" smtClean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1" name="Picture 4" descr="https://botana.biz/prepod/_bloks/pic/hy7lqkn-008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51178" y="3828874"/>
            <a:ext cx="5803867" cy="14384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85142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19200" y="516708"/>
            <a:ext cx="9401176" cy="363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algn="ctr">
              <a:spcBef>
                <a:spcPct val="20000"/>
              </a:spcBef>
              <a:buClr>
                <a:srgbClr val="93A299"/>
              </a:buClr>
            </a:pPr>
            <a:r>
              <a:rPr lang="kk-KZ" sz="3200" b="1" cap="all" dirty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Арифметикалық  прогрессияның   қасиеті</a:t>
            </a:r>
            <a:endParaRPr lang="ru-RU" sz="3200" dirty="0">
              <a:solidFill>
                <a:srgbClr val="1105B3"/>
              </a:solidFill>
            </a:endParaRPr>
          </a:p>
          <a:p>
            <a:pPr marL="114300">
              <a:spcBef>
                <a:spcPct val="20000"/>
              </a:spcBef>
              <a:buClr>
                <a:srgbClr val="93A299"/>
              </a:buClr>
            </a:pPr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Теорема</a:t>
            </a:r>
            <a:r>
              <a:rPr lang="kk-KZ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kk-KZ" sz="3200" b="1" dirty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 Сандар тізбегінің бірінші және соңғы </a:t>
            </a:r>
            <a:r>
              <a:rPr lang="kk-KZ" sz="3200" b="1" dirty="0" smtClean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kk-KZ" sz="3200" b="1" dirty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ү</a:t>
            </a:r>
            <a:r>
              <a:rPr lang="kk-KZ" sz="3200" b="1" dirty="0" smtClean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шесінен </a:t>
            </a:r>
            <a:r>
              <a:rPr lang="kk-KZ" sz="3200" b="1" dirty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басқа әрбір мүшесі көршілес мүшелерінің арифметикалық ортасына тең болғанда ғана тізбек </a:t>
            </a:r>
            <a:r>
              <a:rPr lang="kk-KZ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арифметикалық прогрессия </a:t>
            </a:r>
            <a:r>
              <a:rPr lang="kk-KZ" sz="3200" b="1" dirty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kk-KZ" sz="3200" b="1" dirty="0" smtClean="0">
                <a:solidFill>
                  <a:srgbClr val="1105B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kk-KZ" sz="3200" b="1" dirty="0">
              <a:solidFill>
                <a:srgbClr val="1105B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5700" y="4388976"/>
            <a:ext cx="3800475" cy="113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3611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752474" y="1802601"/>
                <a:ext cx="9267825" cy="46474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2800" b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Мысал: </a:t>
                </a:r>
                <a:endParaRPr lang="en-US" sz="2800" b="1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kk-KZ" sz="28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21; 24; 27; 30; 33; 36; 39; 40;... </a:t>
                </a:r>
                <a:r>
                  <a:rPr lang="kk-KZ" sz="28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а</a:t>
                </a:r>
                <a:r>
                  <a:rPr lang="kk-KZ" sz="28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рифметикалық </a:t>
                </a:r>
                <a:r>
                  <a:rPr lang="kk-KZ" sz="28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прогрессияның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b>
                        <m:r>
                          <a:rPr lang="kk-KZ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𝟏𝟔</m:t>
                        </m:r>
                      </m:sub>
                    </m:sSub>
                  </m:oMath>
                </a14:m>
                <a:r>
                  <a:rPr lang="en-US" sz="28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kk-KZ" sz="28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? </a:t>
                </a:r>
              </a:p>
              <a:p>
                <a:r>
                  <a:rPr lang="kk-KZ" sz="28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Шешуі:</a:t>
                </a:r>
                <a:r>
                  <a:rPr lang="en-US" sz="28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kk-KZ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b>
                        <m:r>
                          <a:rPr lang="kk-KZ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8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kk-KZ" sz="28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21</a:t>
                </a:r>
                <a:endParaRPr lang="en-US" sz="28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𝒏</m:t>
                        </m:r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28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kk-KZ" sz="3200" b="1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арифметикалық прогрессия айырымының формуласын қолданамыз. </a:t>
                </a:r>
                <a:endParaRPr lang="kk-KZ" sz="28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d = 24-21=3</a:t>
                </a:r>
              </a:p>
              <a:p>
                <a:r>
                  <a:rPr lang="en-US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b>
                        <m:r>
                          <a:rPr lang="kk-KZ" sz="28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𝟏𝟔</m:t>
                        </m:r>
                      </m:sub>
                    </m:sSub>
                  </m:oMath>
                </a14:m>
                <a:r>
                  <a:rPr lang="en-US" sz="28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=21+(16-1)</a:t>
                </a:r>
                <a:r>
                  <a:rPr lang="en-US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·3=21+</a:t>
                </a:r>
                <a:r>
                  <a:rPr lang="kk-KZ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45</a:t>
                </a:r>
                <a:r>
                  <a:rPr lang="en-US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kk-KZ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66</a:t>
                </a:r>
                <a:endParaRPr lang="en-US" sz="2800" b="1" i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28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                                              </a:t>
                </a:r>
                <a:r>
                  <a:rPr lang="kk-KZ" sz="28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Жауабы:</a:t>
                </a:r>
                <a:r>
                  <a:rPr lang="en-US" sz="2800" b="1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𝟏𝟔</m:t>
                        </m:r>
                      </m:sub>
                    </m:sSub>
                  </m:oMath>
                </a14:m>
                <a:r>
                  <a:rPr lang="en-US" sz="28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kk-KZ" sz="28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66</a:t>
                </a:r>
                <a:endParaRPr lang="en-US" sz="28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74" y="1802601"/>
                <a:ext cx="9267825" cy="4647426"/>
              </a:xfrm>
              <a:prstGeom prst="rect">
                <a:avLst/>
              </a:prstGeom>
              <a:blipFill rotWithShape="1">
                <a:blip r:embed="rId3"/>
                <a:stretch>
                  <a:fillRect l="-1644" t="-1312" b="-27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590550" y="134452"/>
                <a:ext cx="11163300" cy="16681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14300">
                  <a:spcBef>
                    <a:spcPct val="20000"/>
                  </a:spcBef>
                  <a:buClr>
                    <a:srgbClr val="93A299"/>
                  </a:buClr>
                </a:pPr>
                <a:r>
                  <a:rPr lang="kk-KZ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Анықтама.</a:t>
                </a:r>
              </a:p>
              <a:p>
                <a:pPr marL="114300">
                  <a:spcBef>
                    <a:spcPct val="20000"/>
                  </a:spcBef>
                  <a:buClr>
                    <a:srgbClr val="93A299"/>
                  </a:buClr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kk-KZ" sz="3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+(n-1)·d </a:t>
                </a:r>
                <a:r>
                  <a:rPr lang="kk-KZ" sz="3200" b="1" dirty="0" smtClean="0">
                    <a:solidFill>
                      <a:srgbClr val="1105B3"/>
                    </a:solidFill>
                    <a:latin typeface="Times New Roman" pitchFamily="18" charset="0"/>
                    <a:cs typeface="Times New Roman" pitchFamily="18" charset="0"/>
                  </a:rPr>
                  <a:t>формуласы арифметикалық прогрессиясының </a:t>
                </a:r>
                <a:r>
                  <a:rPr lang="en-US" sz="3200" b="1" i="1" dirty="0" smtClean="0">
                    <a:solidFill>
                      <a:srgbClr val="1105B3"/>
                    </a:solidFill>
                    <a:latin typeface="Times New Roman" pitchFamily="18" charset="0"/>
                    <a:cs typeface="Times New Roman" pitchFamily="18" charset="0"/>
                  </a:rPr>
                  <a:t>n-</a:t>
                </a:r>
                <a:r>
                  <a:rPr lang="kk-KZ" sz="3200" b="1" i="1" dirty="0" smtClean="0">
                    <a:solidFill>
                      <a:srgbClr val="1105B3"/>
                    </a:solidFill>
                    <a:latin typeface="Times New Roman" pitchFamily="18" charset="0"/>
                    <a:cs typeface="Times New Roman" pitchFamily="18" charset="0"/>
                  </a:rPr>
                  <a:t>ші мүшесінің формуласы</a:t>
                </a:r>
                <a:r>
                  <a:rPr lang="kk-KZ" sz="3200" b="1" dirty="0" smtClean="0">
                    <a:solidFill>
                      <a:srgbClr val="1105B3"/>
                    </a:solidFill>
                    <a:latin typeface="Times New Roman" pitchFamily="18" charset="0"/>
                    <a:cs typeface="Times New Roman" pitchFamily="18" charset="0"/>
                  </a:rPr>
                  <a:t> деп атаймыз.</a:t>
                </a:r>
                <a:endParaRPr lang="kk-KZ" sz="3200" b="1" dirty="0">
                  <a:solidFill>
                    <a:srgbClr val="1105B3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550" y="134452"/>
                <a:ext cx="11163300" cy="1668149"/>
              </a:xfrm>
              <a:prstGeom prst="rect">
                <a:avLst/>
              </a:prstGeom>
              <a:blipFill rotWithShape="1">
                <a:blip r:embed="rId4"/>
                <a:stretch>
                  <a:fillRect l="-382" t="-5109" r="-1365" b="-105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360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676274" y="564455"/>
                <a:ext cx="10582275" cy="49562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kk-KZ" sz="4000" b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Тапсырма</a:t>
                </a:r>
              </a:p>
              <a:p>
                <a:pPr lvl="0"/>
                <a:r>
                  <a:rPr lang="en-US" sz="36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kk-KZ" sz="36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Арифметикалық </a:t>
                </a:r>
                <a:r>
                  <a:rPr lang="kk-KZ" sz="36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прогрессияның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3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3600" b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𝐚</m:t>
                        </m:r>
                      </m:e>
                      <m:sub>
                        <m:r>
                          <a:rPr lang="en-US" sz="3600" b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𝟒</m:t>
                        </m:r>
                      </m:sub>
                    </m:sSub>
                  </m:oMath>
                </a14:m>
                <a:r>
                  <a:rPr lang="en-US" sz="36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=8,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3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3600" b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𝐚</m:t>
                        </m:r>
                      </m:e>
                      <m:sub>
                        <m:r>
                          <a:rPr lang="en-US" sz="3600" b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sub>
                    </m:sSub>
                  </m:oMath>
                </a14:m>
                <a:r>
                  <a:rPr lang="en-US" sz="36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kk-KZ" sz="36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36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kk-KZ" sz="36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тең.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3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3600" b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𝐚</m:t>
                        </m:r>
                      </m:e>
                      <m:sub>
                        <m:r>
                          <a:rPr lang="kk-KZ" sz="3600" b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sub>
                    </m:sSub>
                  </m:oMath>
                </a14:m>
                <a:r>
                  <a:rPr lang="en-US" sz="36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kk-KZ" sz="36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? </a:t>
                </a:r>
                <a:endParaRPr lang="kk-KZ" sz="36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r>
                  <a:rPr lang="kk-KZ" sz="3600" b="1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Шешуі</a:t>
                </a:r>
                <a:r>
                  <a:rPr lang="kk-KZ" sz="36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:</a:t>
                </a:r>
                <a:r>
                  <a:rPr lang="en-US" sz="36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kk-KZ" sz="2800" b="1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                                 </a:t>
                </a:r>
              </a:p>
              <a:p>
                <a:pPr lvl="0"/>
                <a:r>
                  <a:rPr lang="en-US" sz="2800" b="1" i="1" dirty="0" smtClean="0">
                    <a:solidFill>
                      <a:srgbClr val="FF0000"/>
                    </a:solidFill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3200" b="1" i="1" dirty="0" smtClean="0">
                    <a:solidFill>
                      <a:srgbClr val="FF0000"/>
                    </a:solidFill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b="1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3200" b="1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sz="3200" b="1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𝒏</m:t>
                            </m:r>
                            <m:r>
                              <a:rPr lang="en-US" sz="3200" b="1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−</m:t>
                            </m:r>
                            <m:r>
                              <a:rPr lang="en-US" sz="3200" b="1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sz="3200" b="1" i="1" dirty="0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3200" b="1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3200" b="1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sz="3200" b="1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𝒏</m:t>
                            </m:r>
                            <m:r>
                              <a:rPr lang="en-US" sz="3200" b="1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+</m:t>
                            </m:r>
                            <m:r>
                              <a:rPr lang="en-US" sz="3200" b="1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r>
                          <a:rPr lang="en-US" sz="3200" b="1" i="1" dirty="0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prstClr val="black"/>
                    </a:solidFill>
                    <a:cs typeface="Times New Roman" pitchFamily="18" charset="0"/>
                  </a:rPr>
                  <a:t> </a:t>
                </a:r>
                <a:r>
                  <a:rPr lang="kk-KZ" sz="2800" b="1" dirty="0" smtClean="0">
                    <a:solidFill>
                      <a:prstClr val="black"/>
                    </a:solidFill>
                    <a:cs typeface="Times New Roman" pitchFamily="18" charset="0"/>
                  </a:rPr>
                  <a:t>  </a:t>
                </a:r>
                <a:r>
                  <a:rPr lang="kk-KZ" sz="3600" b="1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арифметикалық прогрессияның қасиетінің формуласын </a:t>
                </a:r>
                <a:r>
                  <a:rPr lang="kk-KZ" sz="3600" b="1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қолданамыз</a:t>
                </a:r>
                <a:r>
                  <a:rPr lang="kk-KZ" sz="3600" b="1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US" sz="36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14:m>
                  <m:oMath xmlns:m="http://schemas.openxmlformats.org/officeDocument/2006/math">
                    <m:sSub>
                      <m:sSubPr>
                        <m:ctrlPr>
                          <a:rPr lang="kk-KZ" sz="3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36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36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sub>
                    </m:sSub>
                  </m:oMath>
                </a14:m>
                <a:r>
                  <a:rPr lang="en-US" sz="36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𝟖</m:t>
                        </m:r>
                        <m:r>
                          <a:rPr lang="en-US" sz="36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en-US" sz="36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𝟏𝟐</m:t>
                        </m:r>
                      </m:num>
                      <m:den>
                        <m:r>
                          <a:rPr lang="en-US" sz="36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6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𝟐𝟎</m:t>
                        </m:r>
                      </m:num>
                      <m:den>
                        <m:r>
                          <a:rPr lang="en-US" sz="36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6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:r>
                  <a:rPr lang="en-US" sz="36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10</a:t>
                </a:r>
                <a:r>
                  <a:rPr lang="en-US" sz="3600" b="1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                         </a:t>
                </a:r>
                <a:endParaRPr lang="en-US" sz="3600" b="1" i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 algn="ctr"/>
                <a:r>
                  <a:rPr lang="en-US" sz="36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                                              </a:t>
                </a:r>
                <a:r>
                  <a:rPr lang="kk-KZ" sz="36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Жауабы:</a:t>
                </a:r>
                <a:r>
                  <a:rPr lang="en-US" sz="36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3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36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36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sub>
                    </m:sSub>
                  </m:oMath>
                </a14:m>
                <a:r>
                  <a:rPr lang="en-US" sz="36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=10</a:t>
                </a: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274" y="564455"/>
                <a:ext cx="10582275" cy="4956229"/>
              </a:xfrm>
              <a:prstGeom prst="rect">
                <a:avLst/>
              </a:prstGeom>
              <a:blipFill rotWithShape="1">
                <a:blip r:embed="rId3"/>
                <a:stretch>
                  <a:fillRect l="-2074" t="-2214" r="-576" b="-36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4609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209675" y="186434"/>
                <a:ext cx="8677275" cy="64940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14300">
                  <a:spcBef>
                    <a:spcPct val="20000"/>
                  </a:spcBef>
                  <a:buClr>
                    <a:srgbClr val="93A299"/>
                  </a:buClr>
                </a:pPr>
                <a:r>
                  <a:rPr lang="kk-KZ" sz="3200" b="1" dirty="0" smtClean="0">
                    <a:solidFill>
                      <a:srgbClr val="1105B3"/>
                    </a:solidFill>
                    <a:latin typeface="Times New Roman" pitchFamily="18" charset="0"/>
                    <a:cs typeface="Times New Roman" pitchFamily="18" charset="0"/>
                  </a:rPr>
                  <a:t>Тапсырма</a:t>
                </a:r>
                <a:endParaRPr lang="kk-KZ" sz="3200" b="1" dirty="0">
                  <a:solidFill>
                    <a:srgbClr val="1105B3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kk-KZ" sz="3200" b="1" dirty="0" smtClean="0">
                    <a:solidFill>
                      <a:prstClr val="black"/>
                    </a:solidFill>
                    <a:cs typeface="Times New Roman" pitchFamily="18" charset="0"/>
                  </a:rPr>
                  <a:t>	</a:t>
                </a:r>
                <a:r>
                  <a:rPr lang="en-US" sz="3200" b="1" dirty="0" smtClean="0">
                    <a:solidFill>
                      <a:prstClr val="black"/>
                    </a:solidFill>
                    <a:cs typeface="Times New Roman" pitchFamily="18" charset="0"/>
                  </a:rPr>
                  <a:t>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3200" b="1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} </a:t>
                </a:r>
                <a:r>
                  <a:rPr lang="kk-KZ" sz="3200" b="1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тізбегі арифметикалық прогрессия. Егер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b>
                        <m:r>
                          <a:rPr lang="kk-KZ" sz="32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𝟕</m:t>
                        </m:r>
                      </m:sub>
                    </m:sSub>
                  </m:oMath>
                </a14:m>
                <a:r>
                  <a:rPr lang="en-US" sz="32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kk-KZ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-8, </a:t>
                </a:r>
                <a:r>
                  <a:rPr lang="en-US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d 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kk-KZ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3 болса,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32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kk-KZ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-ді табыңыз.</a:t>
                </a:r>
                <a:endParaRPr lang="en-US" sz="3200" b="1" i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kk-KZ" sz="3200" b="1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Шешуі</a:t>
                </a:r>
                <a:r>
                  <a:rPr lang="kk-KZ" sz="32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:</a:t>
                </a:r>
                <a:r>
                  <a:rPr lang="en-US" sz="32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kk-KZ" sz="32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kk-KZ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32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2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+(n-1)·d </a:t>
                </a:r>
                <a:r>
                  <a:rPr lang="kk-KZ" sz="3200" b="1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арифметикалық </a:t>
                </a:r>
                <a:r>
                  <a:rPr lang="kk-KZ" sz="3200" b="1" i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прогрессиясының </a:t>
                </a:r>
                <a:endParaRPr lang="en-US" sz="3200" b="1" i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3200" b="1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n-</a:t>
                </a:r>
                <a:r>
                  <a:rPr lang="kk-KZ" sz="3200" b="1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ші</a:t>
                </a:r>
                <a:r>
                  <a:rPr lang="en-US" sz="3200" b="1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kk-KZ" sz="3200" b="1" i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мүшесінің формуласын қолданамыз.</a:t>
                </a:r>
                <a:endParaRPr lang="en-US" sz="3200" b="1" i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kk-KZ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b>
                        <m:r>
                          <a:rPr lang="kk-KZ" sz="32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𝟕</m:t>
                        </m:r>
                      </m:sub>
                    </m:sSub>
                  </m:oMath>
                </a14:m>
                <a:r>
                  <a:rPr lang="en-US" sz="32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kk-KZ" sz="32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32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2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+(</a:t>
                </a:r>
                <a:r>
                  <a:rPr lang="en-US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-1</a:t>
                </a:r>
                <a:r>
                  <a:rPr lang="en-US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)·d</a:t>
                </a:r>
                <a:endParaRPr lang="kk-KZ" sz="32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kk-KZ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-8 </a:t>
                </a:r>
                <a:r>
                  <a:rPr lang="en-US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en-US" sz="3200" b="1" dirty="0" smtClean="0">
                    <a:solidFill>
                      <a:prstClr val="black"/>
                    </a:solidFill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32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2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+(</a:t>
                </a:r>
                <a:r>
                  <a:rPr lang="kk-KZ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7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-1</a:t>
                </a:r>
                <a:r>
                  <a:rPr lang="en-US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)·</a:t>
                </a:r>
                <a:r>
                  <a:rPr lang="kk-KZ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32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2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+</a:t>
                </a:r>
                <a:r>
                  <a:rPr lang="en-US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18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en-US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-8</a:t>
                </a:r>
                <a:endParaRPr lang="kk-KZ" sz="32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32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2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=-</a:t>
                </a:r>
                <a:r>
                  <a:rPr lang="en-US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8</a:t>
                </a:r>
                <a:r>
                  <a:rPr lang="kk-KZ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-18</a:t>
                </a:r>
                <a:endParaRPr lang="en-US" sz="32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32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kk-KZ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en-US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26</a:t>
                </a:r>
              </a:p>
              <a:p>
                <a:pPr algn="ctr"/>
                <a:r>
                  <a:rPr lang="en-US" sz="3200" b="1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                                 </a:t>
                </a:r>
                <a:r>
                  <a:rPr lang="kk-KZ" sz="3200" b="1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Жауабы</a:t>
                </a:r>
                <a:r>
                  <a:rPr lang="kk-KZ" sz="32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:</a:t>
                </a:r>
                <a:r>
                  <a:rPr lang="en-US" sz="3200" b="1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32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2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kk-KZ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26</a:t>
                </a: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9675" y="186434"/>
                <a:ext cx="8677275" cy="6494085"/>
              </a:xfrm>
              <a:prstGeom prst="rect">
                <a:avLst/>
              </a:prstGeom>
              <a:blipFill rotWithShape="1">
                <a:blip r:embed="rId3"/>
                <a:stretch>
                  <a:fillRect l="-1756" t="-1315" r="-211" b="-20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7087" y="4741863"/>
            <a:ext cx="2474913" cy="2116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8016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7779</TotalTime>
  <Words>138</Words>
  <Application>Microsoft Office PowerPoint</Application>
  <PresentationFormat>Широкоэкранный</PresentationFormat>
  <Paragraphs>71</Paragraphs>
  <Slides>11</Slides>
  <Notes>11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Cambria Math</vt:lpstr>
      <vt:lpstr>Tahoma</vt:lpstr>
      <vt:lpstr>Times New Roman</vt:lpstr>
      <vt:lpstr>Тема Office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253</cp:revision>
  <dcterms:created xsi:type="dcterms:W3CDTF">2022-09-04T21:41:09Z</dcterms:created>
  <dcterms:modified xsi:type="dcterms:W3CDTF">2024-08-14T06:31:17Z</dcterms:modified>
</cp:coreProperties>
</file>