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2"/>
  </p:notesMasterIdLst>
  <p:sldIdLst>
    <p:sldId id="278" r:id="rId2"/>
    <p:sldId id="307" r:id="rId3"/>
    <p:sldId id="282" r:id="rId4"/>
    <p:sldId id="301" r:id="rId5"/>
    <p:sldId id="302" r:id="rId6"/>
    <p:sldId id="303" r:id="rId7"/>
    <p:sldId id="305" r:id="rId8"/>
    <p:sldId id="304" r:id="rId9"/>
    <p:sldId id="306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808"/>
    <a:srgbClr val="2818F8"/>
    <a:srgbClr val="09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A3E74-1DBE-45A4-A859-D7BA050B0375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CF609-3643-432F-9A68-FABB20A0D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86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81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644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809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541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385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893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399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785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96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CF609-3643-432F-9A68-FABB20A0D80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64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3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13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7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7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4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4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89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3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7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34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7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69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7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347115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00609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6" y="3876591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85738" y="2242339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0988" y="300609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988" y="3876590"/>
            <a:ext cx="64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488750" y="214359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14451" y="1393697"/>
            <a:ext cx="90201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kk-KZ" sz="4000" b="1" i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</a:t>
            </a: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Арифметикалық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прогрессияның алғашқы n мүшесінің қосындысының формуласымен танысып, есеп шығаруда қолдануды </a:t>
            </a: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үйрендіңіздер.</a:t>
            </a:r>
            <a:endParaRPr lang="ru-RU" sz="40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001" y="149989"/>
            <a:ext cx="9877424" cy="2533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altLang="ru-RU" sz="3600" b="1" dirty="0" err="1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altLang="ru-RU" sz="36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прогрессияның</a:t>
            </a:r>
            <a:r>
              <a:rPr lang="ru-RU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  </a:t>
            </a:r>
          </a:p>
          <a:p>
            <a:pPr lvl="0" algn="ctr">
              <a:defRPr/>
            </a:pPr>
            <a:r>
              <a:rPr lang="en-US" altLang="ru-RU" sz="3600" b="1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kk-KZ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мүшесінің қосындысының мәнін есептеу формуласы.</a:t>
            </a:r>
            <a:endParaRPr lang="ru-RU" sz="3600" b="1" kern="0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7725" y="2682990"/>
            <a:ext cx="10467975" cy="2644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kk-KZ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9.2.3.5   </a:t>
            </a:r>
            <a:r>
              <a:rPr lang="kk-KZ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арифметикалық прогрессиялардың n-ші мүшесін, алғашқы n мүшелерінің қосындысын есептеу формулаларын, сипаттамалық қасиетін білу және қолдану.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77427" y="4898446"/>
            <a:ext cx="2314575" cy="195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48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550" y="914405"/>
            <a:ext cx="9172575" cy="360997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ru-RU" sz="4200" b="1" i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</a:t>
            </a:r>
            <a:r>
              <a:rPr lang="ru-RU" sz="4300" b="1" i="1" dirty="0" err="1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4300" b="1" i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300" b="1" i="1" dirty="0" err="1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4300" b="1" i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marL="45720" lvl="0" indent="0" defTabSz="685800">
              <a:spcBef>
                <a:spcPts val="750"/>
              </a:spcBef>
              <a:buNone/>
              <a:defRPr/>
            </a:pPr>
            <a:r>
              <a:rPr lang="kk-KZ" sz="43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Арифметикалық прогрессияның алғашқы n мүшесінің қосындысының формуласымен танысып, есеп шығаруда қолдануды үйренесіздер.</a:t>
            </a:r>
            <a:endParaRPr lang="ru-RU" sz="4300" b="1" i="1" dirty="0"/>
          </a:p>
        </p:txBody>
      </p:sp>
    </p:spTree>
    <p:extLst>
      <p:ext uri="{BB962C8B-B14F-4D97-AF65-F5344CB8AC3E}">
        <p14:creationId xmlns:p14="http://schemas.microsoft.com/office/powerpoint/2010/main" val="1846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66700" y="180981"/>
                <a:ext cx="11725275" cy="6229344"/>
              </a:xfrm>
            </p:spPr>
            <p:txBody>
              <a:bodyPr>
                <a:normAutofit lnSpcReduction="10000"/>
              </a:bodyPr>
              <a:lstStyle/>
              <a:p>
                <a:pPr marL="0" lvl="0" indent="0" algn="ctr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ru-RU" altLang="ru-RU" b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Арифметикалық</a:t>
                </a:r>
                <a:r>
                  <a:rPr lang="ru-RU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lang="ru-RU" altLang="ru-RU" b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прогрессияның</a:t>
                </a:r>
                <a:r>
                  <a:rPr lang="ru-RU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lang="kk-KZ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алғашқы  </a:t>
                </a:r>
                <a:r>
                  <a:rPr lang="en-US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n</a:t>
                </a:r>
                <a:r>
                  <a:rPr lang="kk-KZ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мүшесінің </a:t>
                </a:r>
                <a:endParaRPr lang="kk-KZ" altLang="ru-RU" b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endParaRPr>
              </a:p>
              <a:p>
                <a:pPr marL="0" lvl="0" indent="0" algn="ctr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altLang="ru-RU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қ</a:t>
                </a:r>
                <a:r>
                  <a:rPr lang="kk-KZ" altLang="ru-RU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осындысы. </a:t>
                </a:r>
              </a:p>
              <a:p>
                <a:pPr marL="0" lvl="0" indent="0" algn="ctr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Арифметикалық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прогрессияның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altLang="ru-RU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алғашқы  </a:t>
                </a:r>
                <a:r>
                  <a:rPr lang="en-US" altLang="ru-RU" sz="28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kk-KZ" altLang="ru-RU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мүшесінің қосындысын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altLang="ru-RU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деп белгілейік</a:t>
                </a:r>
                <a:r>
                  <a:rPr lang="en-US" altLang="ru-RU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Қосындыны өсу ретімен жазып, оның астына қосындыны кему ретімен сәйкестендіріп жазамыз:</a:t>
                </a:r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 …+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 ...+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Теңдіктерді мүшелеп қосатын болсақ:</a:t>
                </a:r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𝟐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𝒏</m:t>
                              </m:r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kk-KZ" sz="28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 …+(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)+(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kk-KZ" sz="28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kk-KZ" sz="2800" b="1" i="1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Жақшалардың ішіндегі әр қосынды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нің қосындысына 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тең. 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Демек, </a:t>
                </a:r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e>
                    </m:d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e>
                    </m:d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endParaRPr lang="en-US" sz="2800" b="1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ru-RU" sz="2800" b="1" dirty="0" smtClean="0">
                    <a:solidFill>
                      <a:prstClr val="black"/>
                    </a:solidFill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e>
                    </m:d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𝒏</m:t>
                            </m:r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kk-KZ" sz="2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e>
                    </m:d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kk-KZ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endPara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Мұндай жұптардың саны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</a:t>
                </a:r>
                <a:endParaRPr lang="kk-KZ" sz="28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endParaRPr lang="ru-RU" sz="33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6700" y="180981"/>
                <a:ext cx="11725275" cy="6229344"/>
              </a:xfrm>
              <a:blipFill rotWithShape="1">
                <a:blip r:embed="rId3"/>
                <a:stretch>
                  <a:fillRect l="-1092" t="-2935" r="-1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901" y="4914900"/>
            <a:ext cx="19431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859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90551" y="342906"/>
                <a:ext cx="10972800" cy="5810244"/>
              </a:xfrm>
            </p:spPr>
            <p:txBody>
              <a:bodyPr>
                <a:normAutofit lnSpcReduction="10000"/>
              </a:bodyPr>
              <a:lstStyle/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kk-KZ" sz="3600" dirty="0" smtClean="0">
                    <a:solidFill>
                      <a:prstClr val="black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kk-KZ" sz="3600" i="1">
                        <a:solidFill>
                          <a:prstClr val="black"/>
                        </a:solidFill>
                        <a:latin typeface="Cambria Math"/>
                      </a:rPr>
                      <m:t>2</m:t>
                    </m:r>
                    <m:sSub>
                      <m:sSub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kk-KZ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kk-KZ" sz="36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limLow>
                      <m:limLow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d>
                              <m:dPr>
                                <m:ctrlP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3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ru-RU" sz="3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kk-KZ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3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ru-RU" sz="3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kk-KZ" sz="36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kk-KZ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 ...+(</m:t>
                            </m:r>
                            <m:sSub>
                              <m:sSubPr>
                                <m:ctrlP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kk-KZ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kk-KZ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kk-KZ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groupChr>
                      </m:e>
                      <m:lim>
                        <m:r>
                          <a:rPr lang="kk-KZ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lim>
                    </m:limLow>
                  </m:oMath>
                </a14:m>
                <a:endParaRPr lang="ru-RU" sz="3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sSub>
                        <m:sSubPr>
                          <m:ctrlPr>
                            <a:rPr lang="ru-RU" sz="3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kk-KZ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kk-KZ" sz="3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3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3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kk-KZ" sz="3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kk-KZ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3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kk-KZ" sz="3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kk-KZ" sz="3600" i="1">
                          <a:solidFill>
                            <a:prstClr val="black"/>
                          </a:solidFill>
                          <a:latin typeface="Cambria Math"/>
                        </a:rPr>
                        <m:t>∙</m:t>
                      </m:r>
                      <m:r>
                        <a:rPr lang="kk-KZ" sz="3600" i="1">
                          <a:solidFill>
                            <a:prstClr val="black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ru-RU" sz="36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ru-RU" sz="3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ctr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kk-KZ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kk-KZ" sz="40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40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40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ru-RU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40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40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r>
                          <a:rPr lang="kk-KZ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4000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kk-KZ" sz="40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kk-KZ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(1)</a:t>
                </a:r>
                <a:endParaRPr lang="ru-RU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en-US" sz="36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kk-KZ" sz="36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Біз арифметикалық прогрессияның алғашқы </a:t>
                </a:r>
                <a14:m>
                  <m:oMath xmlns:m="http://schemas.openxmlformats.org/officeDocument/2006/math">
                    <m:r>
                      <a:rPr lang="kk-KZ" sz="3600" i="1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kk-KZ" sz="36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мүшесінің қосындысы туралы теореманы дәлелдедік. </a:t>
                </a:r>
                <a:endParaRPr lang="ru-RU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kk-KZ" sz="3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Теорема.  </a:t>
                </a:r>
                <a:r>
                  <a:rPr lang="kk-KZ" sz="36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Арифметикалық прогрессияның алғашқы </a:t>
                </a:r>
                <a14:m>
                  <m:oMath xmlns:m="http://schemas.openxmlformats.org/officeDocument/2006/math">
                    <m:r>
                      <a:rPr lang="kk-KZ" sz="36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kk-KZ" sz="36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мүшесінің қосындысы шеткі мүшелерінің қосындысының жартысын барлық мүшелер санына көбейткенге тең</a:t>
                </a:r>
                <a:r>
                  <a:rPr lang="kk-KZ" sz="360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36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0550" y="342906"/>
                <a:ext cx="10972800" cy="5810244"/>
              </a:xfrm>
              <a:blipFill rotWithShape="1">
                <a:blip r:embed="rId3"/>
                <a:stretch>
                  <a:fillRect l="-1722" r="-1167" b="-2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901" y="0"/>
            <a:ext cx="19431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45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71500" y="476256"/>
                <a:ext cx="10972800" cy="6134094"/>
              </a:xfrm>
            </p:spPr>
            <p:txBody>
              <a:bodyPr>
                <a:normAutofit/>
              </a:bodyPr>
              <a:lstStyle/>
              <a:p>
                <a:pPr marL="0" lvl="0" indent="0" algn="ctr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kk-KZ" sz="3600" b="1" i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600" b="1" i="1">
                        <a:solidFill>
                          <a:srgbClr val="7030A0"/>
                        </a:solidFill>
                        <a:latin typeface="Cambria Math"/>
                      </a:rPr>
                      <m:t>∙</m:t>
                    </m:r>
                    <m:r>
                      <a:rPr lang="kk-KZ" sz="3600" b="1" i="1">
                        <a:solidFill>
                          <a:srgbClr val="7030A0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kk-KZ" sz="3600" b="1" dirty="0">
                    <a:solidFill>
                      <a:srgbClr val="7030A0"/>
                    </a:solidFill>
                    <a:latin typeface="Calibri Light"/>
                  </a:rPr>
                  <a:t>         </a:t>
                </a:r>
                <a:r>
                  <a:rPr lang="kk-KZ" sz="3600" b="1" dirty="0">
                    <a:solidFill>
                      <a:prstClr val="black"/>
                    </a:solidFill>
                    <a:latin typeface="Calibri Light"/>
                  </a:rPr>
                  <a:t>(1)</a:t>
                </a:r>
                <a:endParaRPr lang="en-US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lvl="0" indent="0" algn="ctr">
                  <a:spcBef>
                    <a:spcPts val="0"/>
                  </a:spcBef>
                  <a:buNone/>
                </a:pPr>
                <a:endParaRPr lang="ru-RU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kk-KZ" sz="36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kk-KZ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Осы </a:t>
                </a:r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формуладағы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-ші мүшені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мен d</a:t>
                </a:r>
                <a:endParaRPr lang="ru-RU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 өрнектейік.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𝒅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𝟏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kk-KZ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формуласын (1) формулаға қоятын болсақ:</a:t>
                </a:r>
                <a:endParaRPr lang="en-US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ru-RU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kk-KZ" sz="36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3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3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3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3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kk-KZ" sz="3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))</m:t>
                          </m:r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𝒏</m:t>
                          </m:r>
                        </m:num>
                        <m:den>
                          <m:r>
                            <a:rPr lang="kk-KZ" sz="3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ru-RU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lvl="0" indent="0" algn="ctr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kk-KZ" sz="3600" b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sz="36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sz="36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kk-KZ" sz="36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kk-KZ" sz="36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kk-KZ" sz="36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kk-KZ" sz="36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600" b="1">
                        <a:solidFill>
                          <a:srgbClr val="7030A0"/>
                        </a:solidFill>
                        <a:latin typeface="Cambria Math"/>
                      </a:rPr>
                      <m:t>∙</m:t>
                    </m:r>
                    <m:r>
                      <a:rPr lang="kk-KZ" sz="3600" b="1" i="1">
                        <a:solidFill>
                          <a:srgbClr val="7030A0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kk-KZ" sz="3600" b="1" dirty="0">
                    <a:solidFill>
                      <a:srgbClr val="7030A0"/>
                    </a:solidFill>
                    <a:latin typeface="Calibri Light"/>
                  </a:rPr>
                  <a:t>      </a:t>
                </a:r>
                <a:r>
                  <a:rPr lang="kk-KZ" sz="3600" b="1" dirty="0">
                    <a:solidFill>
                      <a:prstClr val="black"/>
                    </a:solidFill>
                    <a:latin typeface="Calibri Light"/>
                  </a:rPr>
                  <a:t>(2)</a:t>
                </a:r>
                <a:endParaRPr lang="ru-RU" sz="3600" b="1" dirty="0">
                  <a:solidFill>
                    <a:prstClr val="black"/>
                  </a:solidFill>
                  <a:latin typeface="Calibri Light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476256"/>
                <a:ext cx="10972800" cy="6134094"/>
              </a:xfrm>
              <a:blipFill rotWithShape="1">
                <a:blip r:embed="rId3"/>
                <a:stretch>
                  <a:fillRect l="-1444" r="-6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0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695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8104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5762627" y="2063754"/>
            <a:ext cx="2628900" cy="35083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009649" y="333375"/>
                <a:ext cx="10915651" cy="5667375"/>
              </a:xfrm>
            </p:spPr>
            <p:txBody>
              <a:bodyPr>
                <a:normAutofit/>
              </a:bodyPr>
              <a:lstStyle/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endParaRPr lang="en-US" sz="3600" b="1" kern="0" dirty="0" smtClean="0">
                  <a:solidFill>
                    <a:srgbClr val="C0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endParaRP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600" b="1" kern="0" dirty="0" smtClean="0">
                    <a:solidFill>
                      <a:srgbClr val="C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r>
                  <a:rPr lang="kk-KZ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/>
                </a:r>
                <a:br>
                  <a:rPr lang="kk-KZ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lang="kk-KZ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Арифметикалық </a:t>
                </a:r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прогрессия берілген: </a:t>
                </a: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/>
                      </a:rPr>
                      <m:t>𝟏𝟐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;  </m:t>
                    </m:r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/>
                      </a:rPr>
                      <m:t>𝒅</m:t>
                    </m:r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/>
                      </a:rPr>
                      <m:t>𝟕</m:t>
                    </m:r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, </m:t>
                    </m:r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𝐧</m:t>
                    </m:r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𝟐𝟒</m:t>
                    </m:r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en-US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Табу керек: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en-US" b="1" i="0" smtClean="0">
                        <a:solidFill>
                          <a:prstClr val="black"/>
                        </a:solidFill>
                        <a:latin typeface="Cambria Math"/>
                      </a:rPr>
                      <m:t>−?</m:t>
                    </m:r>
                  </m:oMath>
                </a14:m>
                <a:endParaRPr lang="ru-RU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r>
                  <a:rPr lang="ru-RU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lang="ru-RU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kk-KZ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kk-KZ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kk-KZ" b="1" i="1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 прогрессияның </a:t>
                </a:r>
                <a:r>
                  <a:rPr lang="kk-KZ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алғашқы </a:t>
                </a:r>
                <a:r>
                  <a:rPr lang="en-US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kk-KZ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мүшесінің </a:t>
                </a:r>
                <a:r>
                  <a:rPr lang="kk-KZ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қосындысының формуласын </a:t>
                </a:r>
                <a:r>
                  <a:rPr lang="kk-KZ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қолданамыз</a:t>
                </a:r>
                <a:r>
                  <a:rPr lang="kk-KZ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kk-KZ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·</m:t>
                        </m:r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𝟏𝟐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kk-KZ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kk-KZ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kk-KZ" b="1" i="1" smtClean="0">
                        <a:solidFill>
                          <a:prstClr val="black"/>
                        </a:solidFill>
                        <a:latin typeface="Cambria Math"/>
                      </a:rPr>
                      <m:t>𝟐𝟒</m:t>
                    </m:r>
                  </m:oMath>
                </a14:m>
                <a:r>
                  <a:rPr lang="en-US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:endParaRPr lang="kk-KZ" sz="24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             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en-US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             </a:t>
                </a:r>
                <a:r>
                  <a:rPr lang="kk-KZ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2220</a:t>
                </a:r>
                <a:endParaRPr lang="en-US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009649" y="333375"/>
                <a:ext cx="10915651" cy="5667375"/>
              </a:xfrm>
              <a:blipFill rotWithShape="1">
                <a:blip r:embed="rId3"/>
                <a:stretch>
                  <a:fillRect l="-1285" b="-1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MS Power Point Basics Your Kid Needs to Know - Podium Scho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1"/>
            <a:ext cx="2676525" cy="178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4095749" y="4102100"/>
            <a:ext cx="476251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790825" y="4298950"/>
            <a:ext cx="323851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868539" y="3928130"/>
                <a:ext cx="29883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(24+161)</a:t>
                </a:r>
                <a14:m>
                  <m:oMath xmlns:m="http://schemas.openxmlformats.org/officeDocument/2006/math">
                    <m:r>
                      <a:rPr lang="kk-KZ" sz="2800" b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12 =2220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539" y="3928130"/>
                <a:ext cx="2988319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4286" t="-11628" r="-2857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276724" y="3928130"/>
            <a:ext cx="295276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92451" y="4388306"/>
            <a:ext cx="222279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67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8104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5762627" y="2063754"/>
            <a:ext cx="2628900" cy="3508375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200151" y="333375"/>
                <a:ext cx="10172700" cy="5743575"/>
              </a:xfrm>
            </p:spPr>
            <p:txBody>
              <a:bodyPr>
                <a:normAutofit fontScale="92500"/>
              </a:bodyPr>
              <a:lstStyle/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600" b="1" kern="0" dirty="0" smtClean="0">
                    <a:solidFill>
                      <a:srgbClr val="C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r>
                  <a:rPr lang="kk-KZ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/>
                </a:r>
                <a:br>
                  <a:rPr lang="kk-KZ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106; 103; ... ; арифметикалық прогрессиясының </a:t>
                </a: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алғашқы 99 мүшесінің қосындысын табыңыз.</a:t>
                </a:r>
                <a:endParaRPr lang="kk-KZ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r>
                  <a:rPr lang="ru-RU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b="1" i="1" dirty="0">
                  <a:solidFill>
                    <a:srgbClr val="FF0000"/>
                  </a:solidFill>
                  <a:latin typeface="Cambria Math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d=103-106 = -3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𝟗𝟗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3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106+(99-1)·(-3)=106-294= -188 </a:t>
                </a:r>
                <a:endParaRPr lang="en-US" sz="3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𝐒</m:t>
                        </m:r>
                      </m:e>
                      <m:sub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𝟗𝟗</m:t>
                        </m:r>
                      </m:sub>
                    </m:sSub>
                    <m:r>
                      <a:rPr lang="kk-KZ" sz="3000" b="1" i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𝟏𝟎𝟔</m:t>
                        </m:r>
                        <m:r>
                          <a:rPr lang="kk-KZ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(−</m:t>
                        </m:r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𝟏𝟖𝟖</m:t>
                        </m:r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kk-KZ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000" b="1" i="0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3000" b="1" i="0" smtClean="0">
                        <a:solidFill>
                          <a:prstClr val="black"/>
                        </a:solidFill>
                        <a:latin typeface="Cambria Math"/>
                      </a:rPr>
                      <m:t>𝟗𝟗</m:t>
                    </m:r>
                  </m:oMath>
                </a14:m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𝟏𝟎𝟔</m:t>
                        </m:r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𝟏𝟖𝟖</m:t>
                        </m:r>
                      </m:num>
                      <m:den>
                        <m:r>
                          <a:rPr lang="kk-KZ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000" b="1" i="0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3000" b="1" i="0">
                        <a:solidFill>
                          <a:prstClr val="black"/>
                        </a:solidFill>
                        <a:latin typeface="Cambria Math"/>
                      </a:rPr>
                      <m:t>𝟗𝟗</m:t>
                    </m:r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𝟖𝟐</m:t>
                        </m:r>
                      </m:num>
                      <m:den>
                        <m:r>
                          <a:rPr lang="kk-KZ" sz="3000" b="1" i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000" b="1" i="0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3000" b="1" i="0">
                        <a:solidFill>
                          <a:prstClr val="black"/>
                        </a:solidFill>
                        <a:latin typeface="Cambria Math"/>
                      </a:rPr>
                      <m:t>𝟗𝟗</m:t>
                    </m:r>
                  </m:oMath>
                </a14:m>
                <a:r>
                  <a:rPr lang="en-US" sz="3000" b="1" dirty="0" smtClean="0">
                    <a:solidFill>
                      <a:prstClr val="black"/>
                    </a:solidFill>
                    <a:latin typeface="Times New Roman" pitchFamily="18" charset="0"/>
                  </a:rPr>
                  <a:t>= -41</a:t>
                </a:r>
                <a:r>
                  <a:rPr lang="kk-KZ" sz="30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3000" b="1" i="0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3000" b="1" i="0">
                        <a:solidFill>
                          <a:prstClr val="black"/>
                        </a:solidFill>
                        <a:latin typeface="Cambria Math"/>
                      </a:rPr>
                      <m:t>𝟗𝟗</m:t>
                    </m:r>
                  </m:oMath>
                </a14:m>
                <a:r>
                  <a:rPr lang="en-US" sz="3000" b="1" dirty="0" smtClean="0">
                    <a:solidFill>
                      <a:prstClr val="black"/>
                    </a:solidFill>
                    <a:latin typeface="Times New Roman" pitchFamily="18" charset="0"/>
                  </a:rPr>
                  <a:t> = - 4059</a:t>
                </a:r>
                <a:r>
                  <a:rPr lang="kk-KZ" sz="3000" b="1" dirty="0" smtClean="0">
                    <a:solidFill>
                      <a:prstClr val="black"/>
                    </a:solidFill>
                    <a:latin typeface="Times New Roman" pitchFamily="18" charset="0"/>
                  </a:rPr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</a:t>
                </a:r>
                <a:r>
                  <a:rPr lang="kk-KZ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000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𝐒</m:t>
                        </m:r>
                      </m:e>
                      <m:sub>
                        <m:r>
                          <a:rPr lang="en-US" sz="3000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𝟗𝟗</m:t>
                        </m:r>
                      </m:sub>
                    </m:sSub>
                    <m:r>
                      <a:rPr lang="kk-KZ" sz="3000" b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kk-KZ" sz="30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</a:rPr>
                  <a:t>- 4059</a:t>
                </a:r>
              </a:p>
              <a:p>
                <a:pPr marL="0" indent="0">
                  <a:buNone/>
                </a:pPr>
                <a:endParaRPr lang="en-US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200151" y="333375"/>
                <a:ext cx="10172700" cy="5743575"/>
              </a:xfrm>
              <a:blipFill rotWithShape="1">
                <a:blip r:embed="rId3"/>
                <a:stretch>
                  <a:fillRect l="-1258" t="-2335" b="-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27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719667" y="114300"/>
            <a:ext cx="10972800" cy="800100"/>
          </a:xfrm>
        </p:spPr>
        <p:txBody>
          <a:bodyPr/>
          <a:lstStyle/>
          <a:p>
            <a:pPr eaLnBrk="1" hangingPunct="1"/>
            <a:r>
              <a:rPr lang="ru-RU" alt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571502" y="2214566"/>
            <a:ext cx="4756151" cy="3995737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3; 6; 9; 12; …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-1; -1; -1; …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0; 13; 1; 14;  …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  </a:t>
            </a:r>
            <a:r>
              <a:rPr lang="en-US" altLang="ru-RU" b="1" i="1" dirty="0">
                <a:solidFill>
                  <a:srgbClr val="0D0A10"/>
                </a:solidFill>
                <a:latin typeface="Times New Roman" pitchFamily="18" charset="0"/>
              </a:rPr>
              <a:t> </a:t>
            </a:r>
            <a:r>
              <a:rPr lang="en-US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 =</a:t>
            </a: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3п – 2;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   </a:t>
            </a:r>
            <a:r>
              <a:rPr lang="en-US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 =</a:t>
            </a: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 25 +     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b="1" i="1" dirty="0" smtClean="0">
                <a:solidFill>
                  <a:srgbClr val="0D0A10"/>
                </a:solidFill>
                <a:latin typeface="Times New Roman" pitchFamily="18" charset="0"/>
              </a:rPr>
              <a:t>-3; -1; 1; 3; …</a:t>
            </a:r>
          </a:p>
          <a:p>
            <a:pPr marL="609600" indent="-609600" eaLnBrk="1" hangingPunct="1">
              <a:buFontTx/>
              <a:buNone/>
            </a:pPr>
            <a:endParaRPr lang="ru-RU" altLang="ru-RU" b="1" i="1" dirty="0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endParaRPr lang="ru-RU" altLang="ru-RU" b="1" i="1" dirty="0" smtClean="0">
              <a:latin typeface="Times New Roman" pitchFamily="18" charset="0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 flipH="1">
            <a:off x="12088286" y="3860803"/>
            <a:ext cx="103716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z="1800" smtClean="0">
              <a:solidFill>
                <a:prstClr val="black"/>
              </a:solidFill>
              <a:cs typeface="Arial" pitchFamily="34" charset="0"/>
            </a:endParaRPr>
          </a:p>
        </p:txBody>
      </p:sp>
      <p:graphicFrame>
        <p:nvGraphicFramePr>
          <p:cNvPr id="3078" name="Object 11"/>
          <p:cNvGraphicFramePr>
            <a:graphicFrameLocks noChangeAspect="1"/>
          </p:cNvGraphicFramePr>
          <p:nvPr/>
        </p:nvGraphicFramePr>
        <p:xfrm>
          <a:off x="6019800" y="332105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2105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680782"/>
              </p:ext>
            </p:extLst>
          </p:nvPr>
        </p:nvGraphicFramePr>
        <p:xfrm>
          <a:off x="1114427" y="3967162"/>
          <a:ext cx="61077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" name="Формула" r:id="rId6" imgW="177646" imgH="228402" progId="Equation.3">
                  <p:embed/>
                </p:oleObj>
              </mc:Choice>
              <mc:Fallback>
                <p:oleObj name="Формула" r:id="rId6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7" y="3967162"/>
                        <a:ext cx="610777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834671"/>
              </p:ext>
            </p:extLst>
          </p:nvPr>
        </p:nvGraphicFramePr>
        <p:xfrm>
          <a:off x="1104902" y="4560099"/>
          <a:ext cx="634238" cy="611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Формула" r:id="rId8" imgW="177646" imgH="228402" progId="Equation.3">
                  <p:embed/>
                </p:oleObj>
              </mc:Choice>
              <mc:Fallback>
                <p:oleObj name="Формула" r:id="rId8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2" y="4560099"/>
                        <a:ext cx="634238" cy="6111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4"/>
          <p:cNvGraphicFramePr>
            <a:graphicFrameLocks noChangeAspect="1"/>
          </p:cNvGraphicFramePr>
          <p:nvPr/>
        </p:nvGraphicFramePr>
        <p:xfrm>
          <a:off x="6019800" y="332105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Формула" r:id="rId10" imgW="114151" imgH="215619" progId="Equation.3">
                  <p:embed/>
                </p:oleObj>
              </mc:Choice>
              <mc:Fallback>
                <p:oleObj name="Формула" r:id="rId10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2105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786918"/>
              </p:ext>
            </p:extLst>
          </p:nvPr>
        </p:nvGraphicFramePr>
        <p:xfrm>
          <a:off x="2676526" y="4541840"/>
          <a:ext cx="69003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" name="Формула" r:id="rId11" imgW="177569" imgH="202936" progId="Equation.3">
                  <p:embed/>
                </p:oleObj>
              </mc:Choice>
              <mc:Fallback>
                <p:oleObj name="Формула" r:id="rId1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6" y="4541840"/>
                        <a:ext cx="69003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562099" y="980731"/>
            <a:ext cx="9429751" cy="95410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kk-KZ" sz="2800" b="1" i="1" dirty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Тізбектерінің</a:t>
            </a:r>
            <a:r>
              <a:rPr lang="ru-RU" sz="2800" b="1" i="1" dirty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қайсысы</a:t>
            </a:r>
            <a:r>
              <a:rPr lang="ru-RU" sz="2800" b="1" i="1" dirty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sz="2800" b="1" i="1" dirty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прогрессия </a:t>
            </a:r>
            <a:r>
              <a:rPr lang="ru-RU" sz="2800" b="1" i="1" dirty="0" err="1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b="1" i="1" dirty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800" b="1" i="1" dirty="0" smtClean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endParaRPr lang="ru-RU" sz="2800" b="1" i="1" dirty="0">
              <a:ln w="1905"/>
              <a:solidFill>
                <a:srgbClr val="4F81B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35036" y="2349500"/>
            <a:ext cx="1248833" cy="3683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35036" y="2852741"/>
            <a:ext cx="1248833" cy="3698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75256" y="5229225"/>
            <a:ext cx="1208615" cy="3698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75256" y="3423444"/>
            <a:ext cx="1208614" cy="3698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75256" y="4076700"/>
            <a:ext cx="1208615" cy="3698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75256" y="4652966"/>
            <a:ext cx="120861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endParaRPr lang="ru-RU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275" y="4375896"/>
            <a:ext cx="1990725" cy="2446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973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7404</TotalTime>
  <Words>152</Words>
  <Application>Microsoft Office PowerPoint</Application>
  <PresentationFormat>Широкоэкранный</PresentationFormat>
  <Paragraphs>93</Paragraphs>
  <Slides>10</Slides>
  <Notes>10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Ауызша есептеу: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243</cp:revision>
  <dcterms:created xsi:type="dcterms:W3CDTF">2022-09-04T21:41:09Z</dcterms:created>
  <dcterms:modified xsi:type="dcterms:W3CDTF">2024-08-14T06:32:23Z</dcterms:modified>
</cp:coreProperties>
</file>