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00" r:id="rId2"/>
  </p:sldMasterIdLst>
  <p:notesMasterIdLst>
    <p:notesMasterId r:id="rId13"/>
  </p:notesMasterIdLst>
  <p:sldIdLst>
    <p:sldId id="278" r:id="rId3"/>
    <p:sldId id="259" r:id="rId4"/>
    <p:sldId id="282" r:id="rId5"/>
    <p:sldId id="310" r:id="rId6"/>
    <p:sldId id="305" r:id="rId7"/>
    <p:sldId id="304" r:id="rId8"/>
    <p:sldId id="311" r:id="rId9"/>
    <p:sldId id="307" r:id="rId10"/>
    <p:sldId id="309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8F8"/>
    <a:srgbClr val="B0B808"/>
    <a:srgbClr val="09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6D68A-50C8-4AC4-B727-6657D1EF1CB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6D85F-2BAD-4284-9427-D20279BBC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700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243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142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050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31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85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D85F-2BAD-4284-9427-D20279BBC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690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3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13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7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7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8A6A6-8E26-4A1A-9BA9-31C4C6EEACFE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F4D71-0121-4287-A987-E04B6A1DA1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6961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BDB4-4994-48AB-9154-FC41D8BD1370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350E1-6248-4C63-BA79-CD0AAC08BA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0133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68E9C-275E-40EC-81E4-8A5C3254BD50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B8E9B-4E80-469C-BC4A-ABC26C13C0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4461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0769D-A676-4621-B08B-65F073284BD6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F4058-F506-4D1D-BAC3-8B4957E905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568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15FFD-5F8E-48F3-A5D7-B0ED71DA6425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468A0-43FA-4919-9BBB-68845EBC37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0757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852F9-989E-4ABF-8F17-29B26D1D7F7F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EA757-BED1-4163-BEFF-B5F70F1E82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3949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15D51-FCA4-4253-8187-FC3E73AA5E41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46E07-1028-4074-948A-A0803528B8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526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49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0B54D-5209-4A44-9E30-73326D15AA57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69D26-FCD2-4815-A2A9-20305E2E83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7016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66DF2-14BA-44CD-BFC3-159280CF05F7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97E69-CBED-412F-95D2-23A81329FE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7197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BF948-B5CC-4C1D-9283-9ACE3C970587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414ED-059C-42A8-9688-3265776177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42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179A-A953-434A-93FF-0B9EA17C97E0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1A871-FC12-4CC8-9F59-BCCFCA989B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405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4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89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3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7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34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7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69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7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B1732C-9A92-454E-A432-1366A840309A}" type="datetimeFigureOut">
              <a:rPr lang="ru-RU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14.08.2024</a:t>
            </a:fld>
            <a:endParaRPr lang="ru-RU"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2B02F6-C5A6-4481-8982-5EB24CAA2352}" type="slidenum">
              <a:rPr lang="ru-RU" altLang="ru-RU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2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10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6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7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0988" y="255910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0988" y="347026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988" y="4381417"/>
            <a:ext cx="64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488750" y="214359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2818F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2818F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2818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74847" y="1393698"/>
            <a:ext cx="790575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defTabSz="685800">
              <a:spcBef>
                <a:spcPts val="750"/>
              </a:spcBef>
              <a:defRPr/>
            </a:pPr>
            <a:r>
              <a:rPr lang="kk-KZ" sz="4000" b="1" i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</a:t>
            </a:r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Арифметикалық прогрессияның алғашқы n мүшесінің қосындысының формуласымен танысып, есеп шығаруда қолдануды </a:t>
            </a:r>
            <a:r>
              <a:rPr lang="kk-KZ" sz="36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үйрендіңіздер.</a:t>
            </a:r>
            <a:endParaRPr lang="ru-RU" sz="36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77427" y="4898446"/>
            <a:ext cx="2314575" cy="195955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03773" y="183623"/>
            <a:ext cx="5946307" cy="8710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>
                <a:solidFill>
                  <a:srgbClr val="2818F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solidFill>
                <a:srgbClr val="2818F8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0561" y="926373"/>
            <a:ext cx="112013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3600" b="1" dirty="0" err="1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Арифметикалық</a:t>
            </a:r>
            <a:r>
              <a:rPr lang="ru-RU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прогрессияның</a:t>
            </a:r>
            <a:r>
              <a:rPr lang="ru-RU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kk-KZ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алғашқы  </a:t>
            </a:r>
            <a:endParaRPr lang="kk-KZ" altLang="ru-RU" sz="3600" b="1" dirty="0" smtClean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en-US" altLang="ru-RU" sz="3600" b="1" i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</a:t>
            </a:r>
            <a:r>
              <a:rPr lang="kk-KZ" altLang="ru-RU" sz="36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kk-KZ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мүшесінің </a:t>
            </a:r>
            <a:r>
              <a:rPr lang="kk-KZ" altLang="ru-RU" sz="3600" b="1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қосындысының мәнін есептеу </a:t>
            </a:r>
            <a:r>
              <a:rPr lang="kk-KZ" altLang="ru-RU" sz="36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формуласы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76349" y="3564858"/>
            <a:ext cx="10029825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kk-KZ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9.2.3.5   арифметикалық прогрессиялардың n-ші мүшесін, алғашқы n мүшелерінің қосындысын есептеу формулаларын, сипаттамалық қасиетін білу және қолдану.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395742" y="2828166"/>
            <a:ext cx="37910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k-KZ" sz="4400" b="1" dirty="0">
                <a:solidFill>
                  <a:srgbClr val="2818F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400" b="1" dirty="0">
              <a:solidFill>
                <a:srgbClr val="2818F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09"/>
    </mc:Choice>
    <mc:Fallback xmlns="">
      <p:transition spd="slow" advTm="27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1" y="914402"/>
            <a:ext cx="7943850" cy="291464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4200" b="1" i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4200" b="1" i="1" dirty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200" b="1" i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4200" b="1" i="1" dirty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marL="45720" lvl="0" indent="0" defTabSz="685800">
              <a:lnSpc>
                <a:spcPct val="90000"/>
              </a:lnSpc>
              <a:spcBef>
                <a:spcPts val="750"/>
              </a:spcBef>
              <a:buNone/>
              <a:defRPr/>
            </a:pPr>
            <a:r>
              <a:rPr lang="kk-KZ" sz="36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Арифметикалық прогрессияның алғашқы n мүшесінің қосындысының формуласын есеп шығару барысында қолдануды үйренесіздер.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1846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26017" y="1460500"/>
            <a:ext cx="4546602" cy="958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8135" y="2614216"/>
            <a:ext cx="4572000" cy="9481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8720" y="3759303"/>
            <a:ext cx="4561415" cy="841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2111" y="4785809"/>
            <a:ext cx="4572000" cy="8921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2111" y="5779845"/>
            <a:ext cx="4572000" cy="8305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Прямая со стрелкой 15"/>
          <p:cNvCxnSpPr>
            <a:stCxn id="12" idx="3"/>
            <a:endCxn id="27" idx="1"/>
          </p:cNvCxnSpPr>
          <p:nvPr/>
        </p:nvCxnSpPr>
        <p:spPr>
          <a:xfrm flipV="1">
            <a:off x="5354111" y="4568599"/>
            <a:ext cx="1918227" cy="1626499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1" idx="3"/>
            <a:endCxn id="4" idx="1"/>
          </p:cNvCxnSpPr>
          <p:nvPr/>
        </p:nvCxnSpPr>
        <p:spPr>
          <a:xfrm>
            <a:off x="5354111" y="5231896"/>
            <a:ext cx="1884890" cy="1007611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1" idx="3"/>
            <a:endCxn id="3" idx="1"/>
          </p:cNvCxnSpPr>
          <p:nvPr/>
        </p:nvCxnSpPr>
        <p:spPr>
          <a:xfrm flipV="1">
            <a:off x="5354111" y="2908815"/>
            <a:ext cx="1884890" cy="2323081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3"/>
            <a:endCxn id="5" idx="1"/>
          </p:cNvCxnSpPr>
          <p:nvPr/>
        </p:nvCxnSpPr>
        <p:spPr>
          <a:xfrm>
            <a:off x="5300135" y="3088283"/>
            <a:ext cx="2005541" cy="728101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3"/>
            <a:endCxn id="25" idx="1"/>
          </p:cNvCxnSpPr>
          <p:nvPr/>
        </p:nvCxnSpPr>
        <p:spPr>
          <a:xfrm flipV="1">
            <a:off x="5300135" y="1805149"/>
            <a:ext cx="1938865" cy="237479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3"/>
            <a:endCxn id="2" idx="1"/>
          </p:cNvCxnSpPr>
          <p:nvPr/>
        </p:nvCxnSpPr>
        <p:spPr>
          <a:xfrm>
            <a:off x="5272619" y="1939925"/>
            <a:ext cx="1966382" cy="3436022"/>
          </a:xfrm>
          <a:prstGeom prst="straightConnector1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TextBox 27"/>
          <p:cNvSpPr txBox="1">
            <a:spLocks noChangeArrowheads="1"/>
          </p:cNvSpPr>
          <p:nvPr/>
        </p:nvSpPr>
        <p:spPr bwMode="auto">
          <a:xfrm>
            <a:off x="911224" y="1540738"/>
            <a:ext cx="3937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анықтамасы</a:t>
            </a:r>
            <a:endParaRPr lang="ru-RU" altLang="ru-RU" sz="2000" b="1" dirty="0" smtClean="0">
              <a:solidFill>
                <a:srgbClr val="2818F8"/>
              </a:solidFill>
              <a:cs typeface="Arial" pitchFamily="34" charset="0"/>
            </a:endParaRPr>
          </a:p>
        </p:txBody>
      </p:sp>
      <p:sp>
        <p:nvSpPr>
          <p:cNvPr id="6164" name="Прямоугольник 28"/>
          <p:cNvSpPr>
            <a:spLocks noChangeArrowheads="1"/>
          </p:cNvSpPr>
          <p:nvPr/>
        </p:nvSpPr>
        <p:spPr bwMode="auto">
          <a:xfrm>
            <a:off x="864657" y="2700097"/>
            <a:ext cx="42227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ші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мүшесінің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формуласы</a:t>
            </a:r>
            <a:endParaRPr lang="ru-RU" altLang="ru-RU" b="1" dirty="0" smtClean="0">
              <a:solidFill>
                <a:srgbClr val="2818F8"/>
              </a:solidFill>
              <a:cs typeface="Arial" pitchFamily="34" charset="0"/>
            </a:endParaRPr>
          </a:p>
        </p:txBody>
      </p:sp>
      <p:sp>
        <p:nvSpPr>
          <p:cNvPr id="6165" name="Прямоугольник 29"/>
          <p:cNvSpPr>
            <a:spLocks noChangeArrowheads="1"/>
          </p:cNvSpPr>
          <p:nvPr/>
        </p:nvSpPr>
        <p:spPr bwMode="auto">
          <a:xfrm>
            <a:off x="1295400" y="3816384"/>
            <a:ext cx="3048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i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altLang="ru-RU" sz="2000" b="1" i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i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altLang="ru-RU" sz="2000" b="1" i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i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қасиеті</a:t>
            </a:r>
            <a:endParaRPr lang="ru-RU" altLang="ru-RU" dirty="0" smtClean="0">
              <a:solidFill>
                <a:srgbClr val="2818F8"/>
              </a:solidFill>
              <a:cs typeface="Arial" pitchFamily="34" charset="0"/>
            </a:endParaRPr>
          </a:p>
        </p:txBody>
      </p:sp>
      <p:sp>
        <p:nvSpPr>
          <p:cNvPr id="6166" name="Прямоугольник 30"/>
          <p:cNvSpPr>
            <a:spLocks noChangeArrowheads="1"/>
          </p:cNvSpPr>
          <p:nvPr/>
        </p:nvSpPr>
        <p:spPr bwMode="auto">
          <a:xfrm>
            <a:off x="857254" y="4846837"/>
            <a:ext cx="44153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kk-KZ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мүшесінің  қосындысы</a:t>
            </a: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167" name="Прямоугольник 31"/>
          <p:cNvSpPr>
            <a:spLocks noChangeArrowheads="1"/>
          </p:cNvSpPr>
          <p:nvPr/>
        </p:nvSpPr>
        <p:spPr bwMode="auto">
          <a:xfrm>
            <a:off x="1000125" y="5732221"/>
            <a:ext cx="40872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Арифметикалық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прогрессияның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айырымының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формуласы</a:t>
            </a:r>
            <a:r>
              <a:rPr lang="ru-RU" altLang="ru-RU" sz="20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390" name="Прямоугольник 16389"/>
          <p:cNvSpPr/>
          <p:nvPr/>
        </p:nvSpPr>
        <p:spPr>
          <a:xfrm>
            <a:off x="4320924" y="278871"/>
            <a:ext cx="3869777" cy="8086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endParaRPr lang="ru-RU" sz="4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361674"/>
            <a:ext cx="4076700" cy="886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969778"/>
              </p:ext>
            </p:extLst>
          </p:nvPr>
        </p:nvGraphicFramePr>
        <p:xfrm>
          <a:off x="7239001" y="5019674"/>
          <a:ext cx="4076699" cy="712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Формула" r:id="rId5" imgW="800100" imgH="228600" progId="Equation.3">
                  <p:embed/>
                </p:oleObj>
              </mc:Choice>
              <mc:Fallback>
                <p:oleObj name="Формула" r:id="rId5" imgW="80010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1" y="5019674"/>
                        <a:ext cx="4076699" cy="71254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4" descr="https://botana.biz/prepod/_bloks/pic/hy7lqkn-008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72338" y="4179939"/>
            <a:ext cx="4010024" cy="777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239001" y="2437179"/>
                <a:ext cx="4076699" cy="94327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ru-RU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kk-KZ" sz="40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kumimoji="0" lang="kk-KZ" sz="40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kumimoji="0" lang="kk-KZ" sz="4000" b="1" i="1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0" lang="ru-RU" sz="40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ru-RU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kk-KZ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kumimoji="0" lang="kk-KZ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kumimoji="0" lang="kk-KZ" sz="40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kumimoji="0" lang="ru-RU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kk-KZ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kumimoji="0" lang="kk-KZ" sz="40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r>
                          <a:rPr kumimoji="0" lang="kk-KZ" sz="40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kumimoji="0" lang="kk-KZ" sz="4000" b="1" i="1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∙</m:t>
                    </m:r>
                    <m:r>
                      <a:rPr kumimoji="0" lang="kk-KZ" sz="4000" b="1" i="1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𝒏</m:t>
                    </m:r>
                  </m:oMath>
                </a14:m>
                <a:r>
                  <a:rPr kumimoji="0" lang="kk-KZ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1" y="2437179"/>
                <a:ext cx="4076699" cy="9432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239001" y="5789287"/>
                <a:ext cx="4076699" cy="90043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ru-RU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kumimoji="0" lang="kk-KZ" sz="36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0" lang="ru-RU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kumimoji="0" lang="ru-RU" sz="36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kk-KZ" sz="36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kumimoji="0" lang="kk-KZ" sz="3600" b="1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kumimoji="0" lang="kk-KZ" sz="3600" b="1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+</m:t>
                        </m:r>
                        <m:r>
                          <a:rPr kumimoji="0" lang="kk-KZ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 </m:t>
                        </m:r>
                        <m:r>
                          <a:rPr kumimoji="0" lang="kk-KZ" sz="3600" b="1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𝒏</m:t>
                        </m:r>
                        <m:r>
                          <a:rPr kumimoji="0" lang="kk-KZ" sz="3600" b="1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−</m:t>
                        </m:r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𝟏</m:t>
                        </m:r>
                        <m:r>
                          <a:rPr kumimoji="0" lang="kk-KZ" sz="3600" b="1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kumimoji="0" lang="kk-KZ" sz="3600" b="1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kumimoji="0" lang="kk-KZ" sz="36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∙</m:t>
                    </m:r>
                    <m:r>
                      <a:rPr kumimoji="0" lang="kk-KZ" sz="3600" b="1" i="1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𝒏</m:t>
                    </m:r>
                  </m:oMath>
                </a14:m>
                <a:r>
                  <a:rPr kumimoji="0" lang="kk-KZ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 Light"/>
                  </a:rPr>
                  <a:t> </a:t>
                </a: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1" y="5789287"/>
                <a:ext cx="4076699" cy="90043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305676" y="3523996"/>
                <a:ext cx="4010024" cy="58477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kk-KZ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kumimoji="0" lang="en-US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kumimoji="0" lang="en-US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kumimoji="0" lang="en-US" sz="3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kumimoji="0" lang="en-US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kumimoji="0" lang="en-US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kumimoji="0" lang="en-US" sz="3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+(n-1)·d </a:t>
                </a: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5676" y="3523996"/>
                <a:ext cx="4010024" cy="584775"/>
              </a:xfrm>
              <a:prstGeom prst="rect">
                <a:avLst/>
              </a:prstGeom>
              <a:blipFill rotWithShape="1">
                <a:blip r:embed="rId10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91076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 animBg="1" autoUpdateAnimBg="0"/>
      <p:bldP spid="9" grpId="0" animBg="1" autoUpdateAnimBg="0"/>
      <p:bldP spid="11" grpId="0" animBg="1" autoUpdateAnimBg="0"/>
      <p:bldP spid="1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8104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5762627" y="2063754"/>
            <a:ext cx="2628900" cy="3508375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343025" y="333375"/>
                <a:ext cx="8229600" cy="5810250"/>
              </a:xfrm>
            </p:spPr>
            <p:txBody>
              <a:bodyPr>
                <a:normAutofit fontScale="47500" lnSpcReduction="20000"/>
              </a:bodyPr>
              <a:lstStyle/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67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endParaRPr lang="en-US" sz="6700" b="1" kern="0" dirty="0">
                  <a:solidFill>
                    <a:srgbClr val="2818F8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endParaRP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endParaRPr lang="kk-KZ" sz="59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59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5900" b="1" i="1" smtClean="0">
                        <a:solidFill>
                          <a:prstClr val="black"/>
                        </a:solidFill>
                        <a:latin typeface="Cambria Math"/>
                      </a:rPr>
                      <m:t>𝟑</m:t>
                    </m:r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;  </m:t>
                    </m:r>
                    <m:r>
                      <a:rPr lang="en-US" sz="5900" b="1" i="1" smtClean="0">
                        <a:solidFill>
                          <a:prstClr val="black"/>
                        </a:solidFill>
                        <a:latin typeface="Cambria Math"/>
                      </a:rPr>
                      <m:t>𝒅</m:t>
                    </m:r>
                    <m:r>
                      <a:rPr lang="en-US" sz="59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5900" b="1" i="0" smtClean="0">
                        <a:solidFill>
                          <a:prstClr val="black"/>
                        </a:solidFill>
                        <a:latin typeface="Cambria Math"/>
                      </a:rPr>
                      <m:t>𝟑</m:t>
                    </m:r>
                    <m:r>
                      <a:rPr lang="en-US" sz="5900" b="1" i="0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59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5900" b="1" i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5900" b="1" i="0" smtClean="0">
                        <a:solidFill>
                          <a:prstClr val="black"/>
                        </a:solidFill>
                        <a:latin typeface="Cambria Math"/>
                      </a:rPr>
                      <m:t>𝟐𝟕</m:t>
                    </m:r>
                  </m:oMath>
                </a14:m>
                <a:r>
                  <a:rPr lang="kk-KZ" sz="59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болса, </a:t>
                </a:r>
                <a:r>
                  <a:rPr lang="kk-KZ" sz="59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онда </a:t>
                </a:r>
                <a:r>
                  <a:rPr lang="en-US" sz="59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kk-KZ" sz="59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мен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59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5900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𝐒</m:t>
                        </m:r>
                      </m:e>
                      <m:sub>
                        <m:r>
                          <a:rPr lang="en-US" sz="59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kk-KZ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-ді табыңыз.</a:t>
                </a:r>
                <a:endParaRPr lang="en-US" sz="59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59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r>
                  <a:rPr lang="ru-RU" sz="59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59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27=3+(n-1)</a:t>
                </a:r>
                <a14:m>
                  <m:oMath xmlns:m="http://schemas.openxmlformats.org/officeDocument/2006/math">
                    <m:r>
                      <a:rPr lang="kk-KZ" sz="5900" b="1" i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0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</m:oMath>
                </a14:m>
                <a:endParaRPr lang="en-US" sz="59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59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n-1)</a:t>
                </a:r>
                <a14:m>
                  <m:oMath xmlns:m="http://schemas.openxmlformats.org/officeDocument/2006/math">
                    <m:r>
                      <a:rPr lang="kk-KZ" sz="5900" b="1" i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0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</m:oMath>
                </a14:m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=27-3</a:t>
                </a:r>
              </a:p>
              <a:p>
                <a:pPr marL="0" lvl="0" indent="0">
                  <a:buNone/>
                </a:pPr>
                <a:r>
                  <a:rPr lang="en-US" sz="59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(n-1)</a:t>
                </a:r>
                <a14:m>
                  <m:oMath xmlns:m="http://schemas.openxmlformats.org/officeDocument/2006/math">
                    <m:r>
                      <a:rPr lang="kk-KZ" sz="5900" b="1" i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0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</m:oMath>
                </a14:m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=24</a:t>
                </a:r>
              </a:p>
              <a:p>
                <a:pPr marL="0" lvl="0" indent="0">
                  <a:buNone/>
                </a:pPr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n-1=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9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59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59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59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n=9</a:t>
                </a:r>
                <a:endParaRPr lang="en-US" sz="59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endParaRPr lang="kk-KZ" sz="40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59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</m:sub>
                    </m:sSub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59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kk-KZ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·</m:t>
                        </m:r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kk-KZ" sz="59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1" smtClean="0">
                        <a:solidFill>
                          <a:prstClr val="black"/>
                        </a:solidFill>
                        <a:latin typeface="Cambria Math"/>
                      </a:rPr>
                      <m:t>𝟗</m:t>
                    </m:r>
                  </m:oMath>
                </a14:m>
                <a:r>
                  <a:rPr lang="en-US" sz="59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𝟑𝟎</m:t>
                        </m:r>
                      </m:num>
                      <m:den>
                        <m:r>
                          <a:rPr lang="en-US" sz="59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sz="59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1">
                        <a:solidFill>
                          <a:prstClr val="black"/>
                        </a:solidFill>
                        <a:latin typeface="Cambria Math"/>
                      </a:rPr>
                      <m:t>𝟗</m:t>
                    </m:r>
                  </m:oMath>
                </a14:m>
                <a:r>
                  <a:rPr lang="en-US" sz="59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59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=15</a:t>
                </a:r>
                <a:r>
                  <a:rPr lang="kk-KZ" sz="59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5900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5900" b="1" i="1">
                        <a:solidFill>
                          <a:prstClr val="black"/>
                        </a:solidFill>
                        <a:latin typeface="Cambria Math"/>
                      </a:rPr>
                      <m:t>𝟗</m:t>
                    </m:r>
                  </m:oMath>
                </a14:m>
                <a:r>
                  <a:rPr lang="en-US" sz="59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5900" b="1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=135</a:t>
                </a:r>
                <a:endParaRPr lang="kk-KZ" sz="59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59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59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</a:t>
                </a:r>
                <a:r>
                  <a:rPr lang="kk-KZ" sz="59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:r>
                  <a:rPr lang="en-US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n=9</a:t>
                </a:r>
                <a:r>
                  <a:rPr lang="kk-KZ" sz="59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kk-KZ" sz="59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59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9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59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𝟗</m:t>
                        </m:r>
                      </m:sub>
                    </m:sSub>
                  </m:oMath>
                </a14:m>
                <a:r>
                  <a:rPr lang="en-US" sz="59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59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135</a:t>
                </a:r>
                <a:endParaRPr lang="en-US" sz="59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343025" y="333375"/>
                <a:ext cx="8229600" cy="5810250"/>
              </a:xfrm>
              <a:blipFill rotWithShape="1">
                <a:blip r:embed="rId3"/>
                <a:stretch>
                  <a:fillRect l="-1481" t="-3778" b="-24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MS Power Point Basics Your Kid Needs to Know - Podium Scho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0"/>
            <a:ext cx="2362202" cy="157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67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8104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5762627" y="2063754"/>
            <a:ext cx="2628900" cy="35083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685925" y="333375"/>
                <a:ext cx="8420102" cy="6143626"/>
              </a:xfrm>
            </p:spPr>
            <p:txBody>
              <a:bodyPr>
                <a:normAutofit/>
              </a:bodyPr>
              <a:lstStyle/>
              <a:p>
                <a:pPr marL="4572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6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r>
                  <a:rPr lang="kk-KZ" sz="3600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/>
                </a:r>
                <a:br>
                  <a:rPr lang="kk-KZ" sz="3600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lang="kk-KZ" sz="36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Арифметикалық </a:t>
                </a:r>
                <a:r>
                  <a:rPr lang="kk-KZ" sz="36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прогрессияның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kk-K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kk-KZ" sz="36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1" smtClean="0">
                        <a:solidFill>
                          <a:prstClr val="black"/>
                        </a:solidFill>
                        <a:latin typeface="Cambria Math"/>
                      </a:rPr>
                      <m:t>𝟓</m:t>
                    </m:r>
                    <m:r>
                      <a:rPr lang="kk-KZ" sz="3600" b="1" i="1">
                        <a:solidFill>
                          <a:prstClr val="black"/>
                        </a:solidFill>
                        <a:latin typeface="Cambria Math"/>
                      </a:rPr>
                      <m:t>; </m:t>
                    </m:r>
                    <m:r>
                      <a:rPr lang="en-US" sz="3600" b="1" i="1">
                        <a:solidFill>
                          <a:prstClr val="black"/>
                        </a:solidFill>
                        <a:latin typeface="Cambria Math"/>
                      </a:rPr>
                      <m:t>𝒅</m:t>
                    </m:r>
                    <m:r>
                      <a:rPr lang="en-US" sz="36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0" smtClean="0">
                        <a:solidFill>
                          <a:prstClr val="black"/>
                        </a:solidFill>
                        <a:latin typeface="Cambria Math"/>
                      </a:rPr>
                      <m:t>𝟐</m:t>
                    </m:r>
                    <m:r>
                      <a:rPr lang="kk-KZ" sz="3600" b="1" i="1" smtClean="0">
                        <a:solidFill>
                          <a:prstClr val="black"/>
                        </a:solidFill>
                        <a:latin typeface="Cambria Math"/>
                      </a:rPr>
                      <m:t>;</m:t>
                    </m:r>
                    <m:sSub>
                      <m:sSubPr>
                        <m:ctrlPr>
                          <a:rPr lang="ru-RU" sz="36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3600" b="1" i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0" smtClean="0">
                        <a:solidFill>
                          <a:prstClr val="black"/>
                        </a:solidFill>
                        <a:latin typeface="Cambria Math"/>
                      </a:rPr>
                      <m:t>𝟏𝟗𝟐</m:t>
                    </m:r>
                  </m:oMath>
                </a14:m>
                <a:r>
                  <a:rPr lang="kk-KZ" sz="36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n-?</a:t>
                </a:r>
                <a:endParaRPr lang="kk-KZ" sz="36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6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kk-KZ" sz="3600" b="1" i="1" dirty="0">
                  <a:solidFill>
                    <a:srgbClr val="FF0000"/>
                  </a:solidFill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92</a:t>
                </a:r>
                <a14:m>
                  <m:oMath xmlns:m="http://schemas.openxmlformats.org/officeDocument/2006/math">
                    <m:r>
                      <a:rPr lang="kk-KZ" sz="3600" b="1" i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·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+(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)·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kk-KZ" sz="3600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600" b="1" i="0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</a:rPr>
                      <m:t>𝐧</m:t>
                    </m:r>
                  </m:oMath>
                </a14:m>
                <a:endPara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</a:rPr>
                      <m:t>𝟗𝟐</m:t>
                    </m:r>
                    <m:r>
                      <a:rPr lang="kk-KZ" sz="3600" b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600" b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en-US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</a:rPr>
                      <m:t>𝟗𝟐</m:t>
                    </m:r>
                    <m:r>
                      <a:rPr lang="kk-KZ" sz="3600" b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kk-KZ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600" b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en-US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685925" y="333375"/>
                <a:ext cx="8420102" cy="6143626"/>
              </a:xfrm>
              <a:blipFill rotWithShape="1">
                <a:blip r:embed="rId3"/>
                <a:stretch>
                  <a:fillRect l="-2245" t="-2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MS Power Point Basics Your Kid Needs to Know - Podium Scho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541" y="1"/>
            <a:ext cx="2075459" cy="138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27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8104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5762627" y="2063754"/>
            <a:ext cx="2628900" cy="3508375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905000" y="333374"/>
                <a:ext cx="7324726" cy="5781676"/>
              </a:xfrm>
            </p:spPr>
            <p:txBody>
              <a:bodyPr>
                <a:normAutofit fontScale="92500"/>
              </a:bodyPr>
              <a:lstStyle/>
              <a:p>
                <a:pPr marL="0" lvl="0" indent="0">
                  <a:buNone/>
                </a:pPr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(8+2n)</a:t>
                </a:r>
                <a:r>
                  <a:rPr lang="kk-KZ" sz="36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=384</a:t>
                </a:r>
              </a:p>
              <a:p>
                <a:pPr marL="0" lvl="0" indent="0">
                  <a:buNone/>
                </a:pP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8n</a:t>
                </a:r>
                <a:r>
                  <a:rPr lang="kk-KZ" sz="36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=384</a:t>
                </a:r>
                <a:endParaRPr lang="kk-KZ" sz="3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6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8n</a:t>
                </a:r>
                <a:r>
                  <a:rPr lang="kk-KZ" sz="3600" b="1" dirty="0" smtClean="0">
                    <a:latin typeface="Times New Roman" pitchFamily="18" charset="0"/>
                    <a:cs typeface="Times New Roman" pitchFamily="18" charset="0"/>
                  </a:rPr>
                  <a:t>-384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=0</a:t>
                </a:r>
                <a:endPara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4n-192=0</a:t>
                </a:r>
                <a:endParaRPr lang="kk-KZ" sz="3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- 4</a:t>
                </a:r>
                <a14:m>
                  <m:oMath xmlns:m="http://schemas.openxmlformats.org/officeDocument/2006/math">
                    <m:r>
                      <a:rPr lang="kk-KZ" sz="3600" b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(-192)=784=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36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=17,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- 7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</a:t>
                </a:r>
                <a:endParaRPr lang="kk-KZ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kk-KZ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Жауабы</a:t>
                </a:r>
                <a:r>
                  <a:rPr lang="kk-KZ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3600" b="1" dirty="0">
                    <a:solidFill>
                      <a:prstClr val="black"/>
                    </a:solidFill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kk-KZ" sz="3600" b="1" dirty="0">
                    <a:solidFill>
                      <a:prstClr val="black"/>
                    </a:solidFill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17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just">
                  <a:buNone/>
                </a:pPr>
                <a:r>
                  <a:rPr lang="kk-KZ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905000" y="333374"/>
                <a:ext cx="7324726" cy="5781676"/>
              </a:xfrm>
              <a:blipFill rotWithShape="1">
                <a:blip r:embed="rId2"/>
                <a:stretch>
                  <a:fillRect l="-2248" t="-14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MS Power Point Basics Your Kid Needs to Know - Podium Schoo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541" y="1"/>
            <a:ext cx="2075459" cy="138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34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019299" y="283240"/>
                <a:ext cx="8667751" cy="54088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2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r>
                  <a:rPr lang="kk-KZ" sz="3200" b="1" kern="0" dirty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/>
                </a:r>
                <a:br>
                  <a:rPr lang="kk-KZ" sz="3200" b="1" kern="0" dirty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lang="kk-KZ" sz="3200" b="1" kern="0" dirty="0" smtClean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=3n+2 </a:t>
                </a:r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формуласымен берілген. Прогрессияның алғашқы жиырма мүшесінің қосындысының мәнін табыңдар.</a:t>
                </a:r>
                <a:endPara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lvl="0" indent="0" defTabSz="685800">
                  <a:lnSpc>
                    <a:spcPct val="90000"/>
                  </a:lnSpc>
                  <a:spcBef>
                    <a:spcPts val="750"/>
                  </a:spcBef>
                  <a:buNone/>
                </a:pPr>
                <a:r>
                  <a:rPr lang="kk-KZ" sz="32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32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lvl="0" indent="0" defTabSz="685800">
                  <a:spcBef>
                    <a:spcPts val="75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kk-KZ" sz="32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·</m:t>
                    </m:r>
                    <m:r>
                      <a:rPr lang="kk-KZ" sz="32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+2=5</a:t>
                </a:r>
              </a:p>
              <a:p>
                <a:pPr marL="45720" lvl="0" defTabSz="685800"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·</m:t>
                    </m:r>
                    <m:r>
                      <a:rPr lang="en-US" sz="32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𝟐𝟎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2=62</a:t>
                </a:r>
              </a:p>
              <a:p>
                <a:pPr marL="45720" lvl="0" defTabSz="685800"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𝟐𝟎</m:t>
                        </m:r>
                      </m:sub>
                    </m:sSub>
                    <m:r>
                      <a:rPr lang="kk-KZ" sz="32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kk-KZ" sz="3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𝟔𝟐</m:t>
                        </m:r>
                      </m:num>
                      <m:den>
                        <m:r>
                          <a:rPr lang="kk-KZ" sz="32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kk-KZ" sz="3200" b="1" i="1">
                        <a:solidFill>
                          <a:schemeClr val="tx1"/>
                        </a:solidFill>
                        <a:latin typeface="Cambria Math"/>
                      </a:rPr>
                      <m:t>∙</m:t>
                    </m:r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𝟐𝟎</m:t>
                    </m:r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lvl="0" algn="r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 </a:t>
                </a:r>
                <a:r>
                  <a:rPr lang="kk-KZ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Жауабы: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670</a:t>
                </a:r>
                <a:endParaRPr lang="en-US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299" y="283240"/>
                <a:ext cx="8667751" cy="5408853"/>
              </a:xfrm>
              <a:prstGeom prst="rect">
                <a:avLst/>
              </a:prstGeom>
              <a:blipFill rotWithShape="1">
                <a:blip r:embed="rId2"/>
                <a:stretch>
                  <a:fillRect l="-1195" t="-2477" r="-2532" b="-2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3495675" y="4391025"/>
            <a:ext cx="314325" cy="247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324350" y="4124325"/>
            <a:ext cx="466725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10099" y="3951010"/>
            <a:ext cx="295276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94127" y="4537075"/>
            <a:ext cx="222279" cy="21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58227" y="3965287"/>
                <a:ext cx="13706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67</a:t>
                </a:r>
                <a:r>
                  <a:rPr lang="kk-KZ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1">
                        <a:solidFill>
                          <a:prstClr val="black"/>
                        </a:solidFill>
                        <a:latin typeface="Cambria Math"/>
                      </a:rPr>
                      <m:t>∙</m:t>
                    </m:r>
                    <m:r>
                      <a:rPr lang="en-US" sz="3200" b="1" i="1">
                        <a:solidFill>
                          <a:prstClr val="black"/>
                        </a:solidFill>
                        <a:latin typeface="Cambria Math"/>
                      </a:rPr>
                      <m:t>𝟏𝟎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227" y="3965287"/>
                <a:ext cx="1370696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1556"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6210299" y="3958650"/>
            <a:ext cx="1080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lvl="0" defTabSz="685800">
              <a:spcBef>
                <a:spcPts val="75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=670</a:t>
            </a:r>
          </a:p>
        </p:txBody>
      </p:sp>
    </p:spTree>
    <p:extLst>
      <p:ext uri="{BB962C8B-B14F-4D97-AF65-F5344CB8AC3E}">
        <p14:creationId xmlns:p14="http://schemas.microsoft.com/office/powerpoint/2010/main" val="36002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09737" y="723959"/>
                <a:ext cx="8772525" cy="56774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kk-KZ" sz="32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  <a:r>
                  <a:rPr lang="kk-KZ" sz="3200" b="1" kern="0" dirty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/>
                </a:r>
                <a:br>
                  <a:rPr lang="kk-KZ" sz="3200" b="1" kern="0" dirty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lang="kk-KZ" sz="3200" b="1" kern="0" dirty="0">
                    <a:solidFill>
                      <a:srgbClr val="00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	</a:t>
                </a:r>
                <a:r>
                  <a:rPr lang="kk-KZ" sz="3200" b="1" kern="0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kk-KZ" sz="3200" b="1" kern="0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sub>
                    </m:sSub>
                  </m:oMath>
                </a14:m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арифметикалық прогрессияның жетінші мүшесін тап. </a:t>
                </a:r>
                <a:endParaRPr lang="kk-KZ" sz="3200" b="1" kern="0" dirty="0" smtClean="0">
                  <a:solidFill>
                    <a:srgbClr val="00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endParaRPr>
              </a:p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kk-KZ" sz="32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</a:p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kk-KZ" sz="3200" b="1" kern="0" dirty="0"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kk-KZ" sz="3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kk-KZ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kk-KZ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kk-KZ" sz="3200" b="1" i="1" kern="0" dirty="0" smtClean="0">
                    <a:solidFill>
                      <a:schemeClr val="tx1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32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+10d</a:t>
                </a:r>
                <a:r>
                  <a:rPr lang="kk-KZ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3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</a:t>
                </a:r>
              </a:p>
              <a:p>
                <a:pPr marL="45720" defTabSz="685800">
                  <a:lnSpc>
                    <a:spcPct val="90000"/>
                  </a:lnSpc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kk-KZ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</a:t>
                </a:r>
                <a:r>
                  <a:rPr lang="en-US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d+</a:t>
                </a:r>
                <a:r>
                  <a:rPr lang="kk-KZ" sz="3200" b="1" i="1" kern="0" dirty="0" smtClean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10d</a:t>
                </a:r>
                <a:r>
                  <a:rPr lang="kk-KZ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</a:t>
                </a:r>
                <a:endParaRPr lang="en-US" sz="32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en-US" sz="3200" b="1" i="1" kern="0" dirty="0" smtClean="0">
                    <a:solidFill>
                      <a:schemeClr val="tx1"/>
                    </a:solidFill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kk-KZ" sz="3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d=20</a:t>
                </a:r>
              </a:p>
              <a:p>
                <a:pPr marL="45720" defTabSz="685800">
                  <a:lnSpc>
                    <a:spcPct val="90000"/>
                  </a:lnSpc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kk-KZ" sz="3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6d=10              </a:t>
                </a:r>
                <a:endParaRPr lang="kk-KZ" sz="3200" b="1" i="1" kern="0" dirty="0" smtClean="0">
                  <a:solidFill>
                    <a:schemeClr val="tx1"/>
                  </a:solidFill>
                  <a:latin typeface="Cambria Math"/>
                  <a:cs typeface="Times New Roman" pitchFamily="18" charset="0"/>
                </a:endParaRPr>
              </a:p>
              <a:p>
                <a:pPr marL="45720" defTabSz="685800">
                  <a:lnSpc>
                    <a:spcPct val="90000"/>
                  </a:lnSpc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=10</a:t>
                </a:r>
                <a:endParaRPr lang="en-US" sz="3200" b="1" kern="0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lvl="0" algn="r" defTabSz="685800">
                  <a:lnSpc>
                    <a:spcPct val="90000"/>
                  </a:lnSpc>
                  <a:spcBef>
                    <a:spcPts val="750"/>
                  </a:spcBef>
                </a:pPr>
                <a:r>
                  <a:rPr lang="kk-KZ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200" b="1" i="1" ker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=10</a:t>
                </a:r>
              </a:p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:endParaRPr lang="en-US" sz="2400" b="1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737" y="723959"/>
                <a:ext cx="8772525" cy="5677452"/>
              </a:xfrm>
              <a:prstGeom prst="rect">
                <a:avLst/>
              </a:prstGeom>
              <a:blipFill rotWithShape="1">
                <a:blip r:embed="rId2"/>
                <a:stretch>
                  <a:fillRect l="-1181" t="-2363" r="-1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888522" y="4250282"/>
                <a:ext cx="2414956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" lvl="0" defTabSz="685800">
                  <a:lnSpc>
                    <a:spcPct val="90000"/>
                  </a:lnSpc>
                  <a:spcBef>
                    <a:spcPts val="75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200" b="1" i="1" ker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sub>
                    </m:sSub>
                    <m:sSub>
                      <m:sSubPr>
                        <m:ctrlPr>
                          <a:rPr lang="kk-KZ" sz="3200" b="1" i="1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ker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=</m:t>
                        </m:r>
                        <m:r>
                          <a:rPr lang="en-US" sz="3200" b="1" i="1" ker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200" b="1" i="1" ker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kk-KZ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6d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522" y="4250282"/>
                <a:ext cx="2414956" cy="535531"/>
              </a:xfrm>
              <a:prstGeom prst="rect">
                <a:avLst/>
              </a:prstGeom>
              <a:blipFill rotWithShape="1">
                <a:blip r:embed="rId3"/>
                <a:stretch>
                  <a:fillRect t="-25000" r="-5808" b="-35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17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6744</TotalTime>
  <Words>98</Words>
  <Application>Microsoft Office PowerPoint</Application>
  <PresentationFormat>Широкоэкранный</PresentationFormat>
  <Paragraphs>84</Paragraphs>
  <Slides>10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1_Тема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270</cp:revision>
  <dcterms:created xsi:type="dcterms:W3CDTF">2022-09-04T21:41:09Z</dcterms:created>
  <dcterms:modified xsi:type="dcterms:W3CDTF">2024-08-14T06:32:52Z</dcterms:modified>
</cp:coreProperties>
</file>