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62" r:id="rId2"/>
    <p:sldMasterId id="2147483811" r:id="rId3"/>
  </p:sldMasterIdLst>
  <p:notesMasterIdLst>
    <p:notesMasterId r:id="rId14"/>
  </p:notesMasterIdLst>
  <p:sldIdLst>
    <p:sldId id="278" r:id="rId4"/>
    <p:sldId id="259" r:id="rId5"/>
    <p:sldId id="282" r:id="rId6"/>
    <p:sldId id="330" r:id="rId7"/>
    <p:sldId id="327" r:id="rId8"/>
    <p:sldId id="328" r:id="rId9"/>
    <p:sldId id="331" r:id="rId10"/>
    <p:sldId id="325" r:id="rId11"/>
    <p:sldId id="326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35D"/>
    <a:srgbClr val="2818F8"/>
    <a:srgbClr val="B0B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58164-CE7D-4874-BAD4-38849F1C94C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CBD77-C170-4CC7-A782-C9C1BF479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00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932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3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822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34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229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51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70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691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840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12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6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89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5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5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77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84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42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58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95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433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5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0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71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38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29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36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5920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024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509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120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54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574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70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0602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045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54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97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603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5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32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8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2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5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7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9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1732C-9A92-454E-A432-1366A840309A}" type="datetimeFigureOut">
              <a:rPr 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14.08.2024</a:t>
            </a:fld>
            <a:endParaRPr lang="ru-RU"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2B02F6-C5A6-4481-8982-5EB24CAA2352}" type="slidenum">
              <a:rPr lang="ru-RU" alt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04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3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9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115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60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29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0989" y="2559115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0989" y="3470260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988" y="4381429"/>
            <a:ext cx="64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88751" y="214359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2818F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2818F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2818F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47825" y="1393704"/>
            <a:ext cx="7105651" cy="4424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4000" b="1" i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</a:t>
            </a:r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Геометриялық және арифметикалық прогрессияларға байланысты мәтінді есептерді шығаруды </a:t>
            </a:r>
            <a:r>
              <a:rPr lang="kk-KZ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үйрендіңіздер.</a:t>
            </a:r>
            <a:endParaRPr lang="ru-RU" sz="3600" b="1" i="1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sz="4000" b="1" i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lvl="0"/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7435" y="4898446"/>
            <a:ext cx="2314575" cy="195955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03777" y="183624"/>
            <a:ext cx="5946307" cy="8710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kk-KZ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10" y="1056684"/>
            <a:ext cx="11201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altLang="ru-RU" sz="4000" b="1" dirty="0" smtClean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Мәтінді есептерді шығару.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9625" y="3564858"/>
            <a:ext cx="11277600" cy="152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9.4.2.2 </a:t>
            </a:r>
          </a:p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kk-KZ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еометриялық және арифметикалық прогрессияларға байланысты есептерді шығару;</a:t>
            </a:r>
            <a:endParaRPr lang="kk-KZ" sz="3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43214" y="2659573"/>
            <a:ext cx="3791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09"/>
    </mc:Choice>
    <mc:Fallback xmlns="">
      <p:transition spd="slow" advTm="27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7" y="1051681"/>
            <a:ext cx="8610599" cy="292025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4000" b="1" i="1" dirty="0" err="1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marL="45720" lvl="0" indent="0" defTabSz="685800">
              <a:lnSpc>
                <a:spcPct val="90000"/>
              </a:lnSpc>
              <a:spcBef>
                <a:spcPts val="750"/>
              </a:spcBef>
              <a:buNone/>
              <a:defRPr/>
            </a:pPr>
            <a:r>
              <a:rPr lang="en-US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Геометриялық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 арифметикалық прогрессияларға байланысты 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мәтінді есептерді шығаруды үйренесіздер.</a:t>
            </a:r>
            <a:endParaRPr lang="ru-RU" sz="4000" b="1" i="1" dirty="0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7" t="2178" r="22230" b="13356"/>
          <a:stretch/>
        </p:blipFill>
        <p:spPr bwMode="auto">
          <a:xfrm>
            <a:off x="9852215" y="3899655"/>
            <a:ext cx="2339788" cy="295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209549"/>
            <a:ext cx="10325100" cy="84772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altLang="ru-RU" sz="54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2818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54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2818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5400" b="1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2818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Ой </a:t>
            </a:r>
            <a:r>
              <a:rPr lang="ru-RU" altLang="ru-RU" sz="5400" b="1" dirty="0" err="1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2818F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қозғау</a:t>
            </a:r>
            <a:r>
              <a:rPr lang="ru-RU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5400" b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1225549"/>
            <a:ext cx="11630025" cy="5489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прогрессияның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рекуренттік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берілуі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Прогрессияның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айырмасы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kk-KZ" altLang="ru-RU" b="1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ru-RU" baseline="-25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alt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прогрессияның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мүшесінің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kk-KZ" alt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kk-KZ" alt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alt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Геометриялық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прогрессияның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мүшесінің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kk-KZ" altLang="ru-RU" b="1" i="1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kk-KZ" altLang="ru-RU" i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прогрессияның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 </a:t>
            </a:r>
            <a:r>
              <a:rPr lang="kk-KZ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 </a:t>
            </a:r>
            <a:r>
              <a:rPr lang="en-US" alt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kk-KZ" alt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мүшесінің қосындысы</a:t>
            </a:r>
            <a:r>
              <a:rPr lang="kk-KZ" alt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02090" y="1243340"/>
            <a:ext cx="1954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n+1</a:t>
            </a:r>
            <a:r>
              <a:rPr lang="ru-RU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9835" y="2100590"/>
            <a:ext cx="1899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n+1</a:t>
            </a:r>
            <a:r>
              <a:rPr lang="ru-RU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kk-KZ" altLang="ru-RU" sz="2800" b="1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5504" y="3424565"/>
            <a:ext cx="2456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(n-1)</a:t>
            </a:r>
            <a:endParaRPr lang="kk-KZ" alt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860075" y="5545113"/>
                <a:ext cx="3212803" cy="720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kk-KZ" sz="2800" b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sSub>
                          <m:sSubPr>
                            <m:ctrlPr>
                              <a:rPr lang="ru-RU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kk-KZ" sz="28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kk-KZ" sz="28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kk-KZ" sz="28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kk-KZ" sz="28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kk-KZ" sz="2800" b="1">
                            <a:solidFill>
                              <a:srgbClr val="FF0000"/>
                            </a:solidFill>
                            <a:latin typeface="Cambria Math"/>
                          </a:rPr>
                          <m:t>)</m:t>
                        </m:r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kk-KZ" sz="2800" b="1">
                        <a:solidFill>
                          <a:srgbClr val="FF0000"/>
                        </a:solidFill>
                        <a:latin typeface="Cambria Math"/>
                      </a:rPr>
                      <m:t>∙</m:t>
                    </m:r>
                    <m:r>
                      <a:rPr lang="kk-KZ" sz="2800" b="1" i="1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kk-KZ" sz="2800" b="1" dirty="0">
                    <a:solidFill>
                      <a:srgbClr val="FF0000"/>
                    </a:solidFill>
                    <a:latin typeface="Calibri Light"/>
                  </a:rPr>
                  <a:t> </a:t>
                </a:r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075" y="5545113"/>
                <a:ext cx="3212803" cy="720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898799" y="5545113"/>
                <a:ext cx="2831801" cy="872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kk-KZ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kk-KZ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r>
                            <a:rPr lang="kk-KZ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∙</m:t>
                      </m:r>
                      <m:r>
                        <a:rPr lang="kk-KZ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</m:oMath>
                  </m:oMathPara>
                </a14:m>
                <a:endParaRPr 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799" y="5545113"/>
                <a:ext cx="2831801" cy="8721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9702090" y="4245530"/>
                <a:ext cx="2149691" cy="541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altLang="ru-RU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altLang="ru-RU" sz="2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p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090" y="4245530"/>
                <a:ext cx="2149691" cy="541110"/>
              </a:xfrm>
              <a:prstGeom prst="rect">
                <a:avLst/>
              </a:prstGeom>
              <a:blipFill rotWithShape="1">
                <a:blip r:embed="rId6"/>
                <a:stretch>
                  <a:fillRect t="-8989" b="-29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09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1" y="228599"/>
            <a:ext cx="11191875" cy="6276976"/>
          </a:xfrm>
        </p:spPr>
        <p:txBody>
          <a:bodyPr rtlCol="0">
            <a:normAutofit/>
          </a:bodyPr>
          <a:lstStyle/>
          <a:p>
            <a:pPr marL="357188" indent="0">
              <a:buNone/>
              <a:defRPr/>
            </a:pPr>
            <a:r>
              <a:rPr lang="ru-RU" altLang="ru-RU" sz="4000" b="1" dirty="0" smtClean="0">
                <a:solidFill>
                  <a:srgbClr val="2818F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Тапсырма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alt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kk-KZ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9-шы </a:t>
            </a:r>
            <a:r>
              <a:rPr lang="kk-KZ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 оқушысы оқу жылының басында 300 </a:t>
            </a:r>
            <a:r>
              <a:rPr lang="kk-KZ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дана дәптер  </a:t>
            </a:r>
            <a:r>
              <a:rPr lang="kk-KZ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сатып алды. Ол апта сайын </a:t>
            </a:r>
            <a:r>
              <a:rPr lang="kk-KZ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дана </a:t>
            </a:r>
            <a:r>
              <a:rPr lang="kk-KZ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дәптер пайдаланады. </a:t>
            </a:r>
            <a:r>
              <a:rPr lang="kk-KZ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 аптаның соңында </a:t>
            </a:r>
            <a:r>
              <a:rPr lang="kk-KZ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 қанша дәптері қалды? </a:t>
            </a: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0"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524006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524006" y="10250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3801" name="Rectangle 8"/>
          <p:cNvSpPr>
            <a:spLocks noChangeArrowheads="1"/>
          </p:cNvSpPr>
          <p:nvPr/>
        </p:nvSpPr>
        <p:spPr bwMode="auto">
          <a:xfrm>
            <a:off x="1524006" y="1082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7" t="2178" r="22230" b="13356"/>
          <a:stretch/>
        </p:blipFill>
        <p:spPr bwMode="auto">
          <a:xfrm>
            <a:off x="10182230" y="4105275"/>
            <a:ext cx="2009775" cy="273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9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904875" y="228599"/>
                <a:ext cx="9515475" cy="6276976"/>
              </a:xfrm>
            </p:spPr>
            <p:txBody>
              <a:bodyPr rtlCol="0">
                <a:normAutofit/>
              </a:bodyPr>
              <a:lstStyle/>
              <a:p>
                <a:pPr marL="357188" indent="0">
                  <a:lnSpc>
                    <a:spcPct val="150000"/>
                  </a:lnSpc>
                  <a:buNone/>
                  <a:defRPr/>
                </a:pPr>
                <a:r>
                  <a:rPr lang="ru-RU" sz="36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sz="3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3600" b="1" i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300</a:t>
                </a:r>
                <a:r>
                  <a:rPr lang="ru-RU" sz="3600" b="1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600" b="1" i="1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6,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kk-KZ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𝟔</m:t>
                        </m:r>
                      </m:sub>
                    </m:sSub>
                    <m:r>
                      <a:rPr lang="en-US" sz="3600" b="1" i="1" smtClean="0">
                        <a:solidFill>
                          <a:prstClr val="black"/>
                        </a:solidFill>
                        <a:latin typeface="Cambria Math"/>
                      </a:rPr>
                      <m:t>−?</m:t>
                    </m:r>
                  </m:oMath>
                </a14:m>
                <a:endParaRPr lang="ru-RU" sz="3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57188" indent="0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+(n-1)·</a:t>
                </a:r>
                <a:r>
                  <a:rPr lang="en-US" sz="36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ru-RU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 err="1" smtClean="0">
                    <a:latin typeface="Times New Roman" pitchFamily="18" charset="0"/>
                    <a:cs typeface="Times New Roman" pitchFamily="18" charset="0"/>
                  </a:rPr>
                  <a:t>формуласымен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600" b="1" i="1" dirty="0" err="1" smtClean="0">
                    <a:latin typeface="Times New Roman" pitchFamily="18" charset="0"/>
                    <a:cs typeface="Times New Roman" pitchFamily="18" charset="0"/>
                  </a:rPr>
                  <a:t>есептейміз</a:t>
                </a:r>
                <a:r>
                  <a:rPr lang="ru-RU" sz="3600" b="1" i="1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pPr marL="357188" indent="0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6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kk-KZ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300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+(6-1)·(-</a:t>
                </a:r>
                <a:r>
                  <a:rPr lang="kk-KZ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marL="357188" lvl="0" indent="0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kk-KZ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300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+5·(-</a:t>
                </a:r>
                <a:r>
                  <a:rPr lang="kk-KZ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marL="357188" lvl="0" indent="0">
                  <a:lnSpc>
                    <a:spcPct val="150000"/>
                  </a:lnSpc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270</a:t>
                </a:r>
              </a:p>
              <a:p>
                <a:pPr marL="357188" indent="0" algn="ctr">
                  <a:lnSpc>
                    <a:spcPct val="150000"/>
                  </a:lnSpc>
                  <a:buNone/>
                  <a:defRPr/>
                </a:pPr>
                <a:r>
                  <a:rPr lang="ru-RU" sz="36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600" b="1" dirty="0" smtClean="0">
                    <a:latin typeface="Times New Roman" pitchFamily="18" charset="0"/>
                    <a:cs typeface="Times New Roman" pitchFamily="18" charset="0"/>
                  </a:rPr>
                  <a:t>270 </a:t>
                </a:r>
                <a:r>
                  <a:rPr lang="kk-KZ" sz="3600" b="1" dirty="0" smtClean="0">
                    <a:latin typeface="Times New Roman" pitchFamily="18" charset="0"/>
                    <a:cs typeface="Times New Roman" pitchFamily="18" charset="0"/>
                  </a:rPr>
                  <a:t>дана дәптері қалды.</a:t>
                </a:r>
                <a:endParaRPr lang="ru-RU" sz="36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57188" indent="0">
                  <a:buNone/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  <a:defRPr/>
                </a:pP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4875" y="228599"/>
                <a:ext cx="9515475" cy="627697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524006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524006" y="10250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3801" name="Rectangle 8"/>
          <p:cNvSpPr>
            <a:spLocks noChangeArrowheads="1"/>
          </p:cNvSpPr>
          <p:nvPr/>
        </p:nvSpPr>
        <p:spPr bwMode="auto">
          <a:xfrm>
            <a:off x="1524006" y="10821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7" t="2178" r="22230" b="13356"/>
          <a:stretch/>
        </p:blipFill>
        <p:spPr bwMode="auto">
          <a:xfrm>
            <a:off x="10182230" y="4105275"/>
            <a:ext cx="2009775" cy="273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79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33450" y="122138"/>
                <a:ext cx="11068050" cy="66479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3200" b="1" dirty="0" smtClean="0">
                    <a:solidFill>
                      <a:srgbClr val="2818F8"/>
                    </a:solidFill>
                    <a:latin typeface="Times New Roman"/>
                    <a:ea typeface="Times New Roman"/>
                    <a:cs typeface="Times New Roman"/>
                  </a:rPr>
                  <a:t>Тапсырма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2400" b="1" dirty="0" smtClean="0">
                    <a:latin typeface="Times New Roman"/>
                    <a:ea typeface="Times New Roman"/>
                    <a:cs typeface="Times New Roman"/>
                  </a:rPr>
                  <a:t>	</a:t>
                </a:r>
                <a:r>
                  <a:rPr lang="ru-RU" sz="2400" b="1" i="1" dirty="0" err="1" smtClean="0">
                    <a:latin typeface="Times New Roman"/>
                    <a:ea typeface="Times New Roman"/>
                    <a:cs typeface="Times New Roman"/>
                  </a:rPr>
                  <a:t>Барлық</a:t>
                </a:r>
                <a:r>
                  <a:rPr lang="ru-RU" sz="2400" b="1" i="1" dirty="0" smtClean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организмдер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геометриялық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прогрессиядағыдай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белсенді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көбейеді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. </a:t>
                </a:r>
                <a:r>
                  <a:rPr lang="ru-RU" sz="2400" b="1" i="1" dirty="0" err="1" smtClean="0">
                    <a:latin typeface="Times New Roman"/>
                    <a:ea typeface="Times New Roman"/>
                    <a:cs typeface="Times New Roman"/>
                  </a:rPr>
                  <a:t>Мысалы</a:t>
                </a:r>
                <a:r>
                  <a:rPr lang="ru-RU" sz="2400" b="1" i="1" dirty="0" smtClean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ж</a:t>
                </a:r>
                <a:r>
                  <a:rPr lang="ru-RU" sz="2400" b="1" i="1" dirty="0" err="1" smtClean="0">
                    <a:latin typeface="Times New Roman"/>
                    <a:ea typeface="Times New Roman"/>
                    <a:cs typeface="Times New Roman"/>
                  </a:rPr>
                  <a:t>азда</a:t>
                </a:r>
                <a:r>
                  <a:rPr lang="ru-RU" sz="2400" b="1" i="1" dirty="0" smtClean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кірпікшелі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кебісше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қаққа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бөліну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әдісімен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көбейеді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. 15-рет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көбейгеннен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кейін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кірпікшелі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кебісшелердің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саны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қаншаға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өсетініне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көңіл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бөліп</a:t>
                </a:r>
                <a:r>
                  <a:rPr lang="ru-RU" sz="2400" b="1" i="1" dirty="0"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400" b="1" i="1" dirty="0" err="1">
                    <a:latin typeface="Times New Roman"/>
                    <a:ea typeface="Times New Roman"/>
                    <a:cs typeface="Times New Roman"/>
                  </a:rPr>
                  <a:t>көрейік</a:t>
                </a:r>
                <a:r>
                  <a:rPr lang="ru-RU" sz="2400" b="1" i="1" dirty="0" smtClean="0">
                    <a:latin typeface="Times New Roman"/>
                    <a:ea typeface="Times New Roman"/>
                    <a:cs typeface="Times New Roman"/>
                  </a:rPr>
                  <a:t>.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2400" b="1" dirty="0" err="1" smtClean="0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</a:rPr>
                  <a:t>Шешуі</a:t>
                </a:r>
                <a:r>
                  <a:rPr lang="ru-RU" sz="2400" b="1" dirty="0">
                    <a:solidFill>
                      <a:srgbClr val="FF0000"/>
                    </a:solidFill>
                    <a:latin typeface="Times New Roman"/>
                    <a:ea typeface="Times New Roman"/>
                    <a:cs typeface="Times New Roman"/>
                  </a:rPr>
                  <a:t>: </a:t>
                </a:r>
                <a:endParaRPr lang="ru-RU" sz="2400" b="1" dirty="0" smtClean="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solidFill>
                              <a:srgbClr val="09035D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9035D"/>
                            </a:solidFill>
                            <a:latin typeface="Cambria Math"/>
                            <a:cs typeface="Times New Roman"/>
                          </a:rPr>
                          <m:t>𝒃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9035D"/>
                            </a:solidFill>
                            <a:latin typeface="Cambria Math"/>
                            <a:cs typeface="Times New Roman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9035D"/>
                    </a:solidFill>
                    <a:latin typeface="Times New Roman"/>
                    <a:ea typeface="Times New Roman"/>
                    <a:cs typeface="Times New Roman"/>
                  </a:rPr>
                  <a:t>=2</a:t>
                </a:r>
                <a:endParaRPr lang="en-US" sz="2400" b="1" dirty="0">
                  <a:solidFill>
                    <a:srgbClr val="09035D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ru-RU" sz="2400" b="1" i="1" dirty="0">
                          <a:solidFill>
                            <a:srgbClr val="09035D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𝒒</m:t>
                      </m:r>
                      <m:r>
                        <a:rPr lang="en-US" altLang="ru-RU" sz="2400" b="1" i="0" dirty="0" smtClean="0">
                          <a:solidFill>
                            <a:srgbClr val="09035D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ru-RU" sz="2400" b="1" i="0" dirty="0" smtClean="0">
                          <a:solidFill>
                            <a:srgbClr val="09035D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dirty="0" smtClean="0">
                  <a:solidFill>
                    <a:srgbClr val="09035D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400" b="1" dirty="0" smtClean="0">
                    <a:solidFill>
                      <a:srgbClr val="09035D"/>
                    </a:solidFill>
                    <a:latin typeface="Times New Roman"/>
                    <a:ea typeface="Times New Roman"/>
                    <a:cs typeface="Times New Roman"/>
                  </a:rPr>
                  <a:t>n=15</a:t>
                </a:r>
              </a:p>
              <a:p>
                <a:pPr lvl="0"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rgbClr val="09035D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9035D"/>
                            </a:solidFill>
                            <a:latin typeface="Cambria Math"/>
                            <a:cs typeface="Times New Roman"/>
                          </a:rPr>
                          <m:t>𝒃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9035D"/>
                            </a:solidFill>
                            <a:latin typeface="Cambria Math"/>
                            <a:cs typeface="Times New Roman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9035D"/>
                            </a:solidFill>
                            <a:latin typeface="Cambria Math"/>
                            <a:cs typeface="Times New Roman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9035D"/>
                    </a:solidFill>
                    <a:latin typeface="Times New Roman"/>
                    <a:ea typeface="Times New Roman"/>
                    <a:cs typeface="Times New Roman"/>
                  </a:rPr>
                  <a:t>=</a:t>
                </a:r>
                <a:r>
                  <a:rPr lang="en-US" sz="2400" b="1" dirty="0" smtClean="0">
                    <a:solidFill>
                      <a:srgbClr val="09035D"/>
                    </a:solidFill>
                    <a:latin typeface="Times New Roman"/>
                    <a:ea typeface="Times New Roman"/>
                    <a:cs typeface="Times New Roman"/>
                  </a:rPr>
                  <a:t>?</a:t>
                </a:r>
              </a:p>
              <a:p>
                <a:pPr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altLang="ru-RU" sz="24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altLang="ru-RU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sSup>
                      <m:sSupPr>
                        <m:ctrlP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𝒒</m:t>
                        </m:r>
                      </m:e>
                      <m:sup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24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9035D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kk-KZ" sz="2400" b="1" dirty="0" smtClean="0">
                    <a:solidFill>
                      <a:srgbClr val="09035D"/>
                    </a:solidFill>
                    <a:latin typeface="Times New Roman"/>
                    <a:ea typeface="Times New Roman"/>
                    <a:cs typeface="Times New Roman"/>
                  </a:rPr>
                  <a:t>г</a:t>
                </a:r>
                <a:r>
                  <a:rPr lang="kk-KZ" altLang="ru-RU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еометриялық</a:t>
                </a:r>
                <a:r>
                  <a:rPr lang="ru-RU" altLang="ru-RU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прогрессияның </a:t>
                </a:r>
                <a:r>
                  <a:rPr lang="en-US" altLang="ru-RU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kk-KZ" altLang="ru-RU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ші</a:t>
                </a:r>
                <a:r>
                  <a:rPr lang="ru-RU" altLang="ru-RU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24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мүшесінің</a:t>
                </a:r>
                <a:r>
                  <a:rPr lang="ru-RU" altLang="ru-RU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ru-RU" altLang="ru-RU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қолданамыз</a:t>
                </a:r>
                <a:r>
                  <a:rPr lang="ru-RU" altLang="ru-RU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b="1" dirty="0" smtClean="0">
                  <a:solidFill>
                    <a:srgbClr val="09035D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400" b="1" dirty="0" smtClean="0">
                    <a:ea typeface="Times New Roman"/>
                    <a:cs typeface="Times New Roman"/>
                  </a:rPr>
                  <a:t>b</a:t>
                </a:r>
                <a:r>
                  <a:rPr lang="ru-RU" sz="2400" b="1" baseline="-25000" dirty="0">
                    <a:ea typeface="Times New Roman"/>
                    <a:cs typeface="Times New Roman"/>
                  </a:rPr>
                  <a:t>15</a:t>
                </a:r>
                <a:r>
                  <a:rPr lang="en-US" sz="2400" b="1" baseline="-25000" dirty="0">
                    <a:ea typeface="Times New Roman"/>
                    <a:cs typeface="Times New Roman"/>
                  </a:rPr>
                  <a:t> </a:t>
                </a:r>
                <a:r>
                  <a:rPr lang="ru-RU" sz="2400" b="1" dirty="0">
                    <a:ea typeface="Times New Roman"/>
                    <a:cs typeface="Times New Roman"/>
                  </a:rPr>
                  <a:t>= 2·2</a:t>
                </a:r>
                <a:r>
                  <a:rPr lang="ru-RU" sz="2400" b="1" baseline="30000" dirty="0">
                    <a:ea typeface="Times New Roman"/>
                    <a:cs typeface="Times New Roman"/>
                  </a:rPr>
                  <a:t>14</a:t>
                </a:r>
                <a:r>
                  <a:rPr lang="en-US" sz="2400" b="1" dirty="0">
                    <a:ea typeface="Times New Roman"/>
                    <a:cs typeface="Times New Roman"/>
                  </a:rPr>
                  <a:t> </a:t>
                </a:r>
                <a:r>
                  <a:rPr lang="ru-RU" sz="2400" b="1" dirty="0">
                    <a:ea typeface="Times New Roman"/>
                    <a:cs typeface="Times New Roman"/>
                  </a:rPr>
                  <a:t>= 32</a:t>
                </a:r>
                <a:r>
                  <a:rPr lang="en-US" sz="2400" b="1" dirty="0">
                    <a:ea typeface="Times New Roman"/>
                    <a:cs typeface="Times New Roman"/>
                  </a:rPr>
                  <a:t> </a:t>
                </a:r>
                <a:r>
                  <a:rPr lang="ru-RU" sz="2400" b="1" dirty="0" smtClean="0">
                    <a:ea typeface="Times New Roman"/>
                    <a:cs typeface="Times New Roman"/>
                  </a:rPr>
                  <a:t>768</a:t>
                </a:r>
                <a:endParaRPr lang="en-US" sz="2400" b="1" dirty="0" smtClean="0">
                  <a:ea typeface="Times New Roman"/>
                  <a:cs typeface="Times New Roman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ru-RU" sz="2400" b="1" dirty="0" smtClean="0">
                    <a:ea typeface="Times New Roman"/>
                    <a:cs typeface="Times New Roman"/>
                  </a:rPr>
                  <a:t>                                                           </a:t>
                </a:r>
                <a:r>
                  <a:rPr lang="kk-KZ" sz="3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</a:t>
                </a:r>
                <a:r>
                  <a:rPr lang="kk-KZ" sz="3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32768 </a:t>
                </a:r>
                <a:r>
                  <a:rPr lang="kk-KZ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өседі.   </a:t>
                </a:r>
                <a:endParaRPr lang="ru-RU" sz="2400" b="1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122138"/>
                <a:ext cx="11068050" cy="6647910"/>
              </a:xfrm>
              <a:prstGeom prst="rect">
                <a:avLst/>
              </a:prstGeom>
              <a:blipFill rotWithShape="1">
                <a:blip r:embed="rId3"/>
                <a:stretch>
                  <a:fillRect l="-1377" t="-1283" r="-881" b="-1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432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19151" y="234949"/>
                <a:ext cx="10515600" cy="6423026"/>
              </a:xfrm>
            </p:spPr>
            <p:txBody>
              <a:bodyPr>
                <a:normAutofit lnSpcReduction="10000"/>
              </a:bodyPr>
              <a:lstStyle/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ru-RU" sz="3900" b="1" dirty="0" err="1" smtClean="0">
                    <a:solidFill>
                      <a:srgbClr val="2818F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  <a:endParaRPr lang="ru-RU" sz="3900" b="1" dirty="0" smtClean="0">
                  <a:solidFill>
                    <a:srgbClr val="2818F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ru-RU" sz="3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RU" sz="3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Жарыста</a:t>
                </a:r>
                <a:r>
                  <a:rPr lang="ru-RU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атыстан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тұратын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ату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бойынша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әрбір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тимеген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</a:t>
                </a:r>
                <a:r>
                  <a:rPr lang="ru-RU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айып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ұпайлары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бірінші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тимеген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айып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ұпай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әрбір</a:t>
                </a:r>
                <a:r>
                  <a:rPr lang="ru-RU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келесісі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алдыңғы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ұпайға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қарағанда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0,5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ұпай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артық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алынды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7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айып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ұпайын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алған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мерген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қанша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рет</a:t>
                </a:r>
                <a:r>
                  <a:rPr lang="ru-RU" sz="3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тигізді</a:t>
                </a:r>
                <a:r>
                  <a:rPr lang="ru-RU" sz="3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35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kk-KZ" sz="35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</a:t>
                </a:r>
                <a:r>
                  <a:rPr lang="kk-KZ" sz="35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lvl="0" indent="0">
                  <a:lnSpc>
                    <a:spcPct val="120000"/>
                  </a:lnSpc>
                  <a:spcBef>
                    <a:spcPct val="0"/>
                  </a:spcBef>
                  <a:buNone/>
                </a:pPr>
                <a:r>
                  <a:rPr lang="ru-RU" sz="35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en-US" sz="3500" b="1" i="1" baseline="-25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=1</a:t>
                </a:r>
                <a:endParaRPr lang="en-US" sz="35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20000"/>
                  </a:lnSpc>
                  <a:spcBef>
                    <a:spcPct val="0"/>
                  </a:spcBef>
                  <a:buNone/>
                </a:pPr>
                <a:r>
                  <a:rPr lang="en-US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d=</a:t>
                </a:r>
                <a:r>
                  <a:rPr lang="kk-KZ" sz="35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0,5</a:t>
                </a:r>
                <a:endParaRPr lang="en-US" sz="35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5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500" b="1" i="1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35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3500" b="1" i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3500" b="1" i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𝟕</m:t>
                      </m:r>
                    </m:oMath>
                  </m:oMathPara>
                </a14:m>
                <a:endParaRPr lang="en-US" sz="35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n-?</a:t>
                </a:r>
                <a:endParaRPr lang="en-US" sz="35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5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kk-KZ" sz="35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5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sSub>
                          <m:sSubPr>
                            <m:ctrlPr>
                              <a:rPr lang="ru-RU" sz="35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35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kk-KZ" sz="35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+ (</m:t>
                        </m:r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)</m:t>
                        </m:r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num>
                      <m:den>
                        <m:r>
                          <a:rPr lang="kk-KZ" sz="3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kk-KZ" sz="3500" b="1" i="1">
                        <a:solidFill>
                          <a:srgbClr val="FF0000"/>
                        </a:solidFill>
                        <a:latin typeface="Cambria Math"/>
                      </a:rPr>
                      <m:t>∙</m:t>
                    </m:r>
                    <m:r>
                      <a:rPr lang="kk-KZ" sz="3500" b="1" i="1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35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формуласын </a:t>
                </a:r>
                <a:r>
                  <a:rPr lang="kk-KZ" sz="35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қолданамыз.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9151" y="234949"/>
                <a:ext cx="10515600" cy="6423026"/>
              </a:xfrm>
              <a:blipFill rotWithShape="1">
                <a:blip r:embed="rId3"/>
                <a:stretch>
                  <a:fillRect l="-1913" t="-2469" r="-1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549" y="4181482"/>
            <a:ext cx="2076451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74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52524" y="196857"/>
                <a:ext cx="10220325" cy="6156325"/>
              </a:xfrm>
            </p:spPr>
            <p:txBody>
              <a:bodyPr>
                <a:normAutofit fontScale="85000" lnSpcReduction="20000"/>
              </a:bodyPr>
              <a:lstStyle/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n-US" b="1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en-US" sz="3500" b="1" dirty="0" smtClean="0">
                    <a:solidFill>
                      <a:prstClr val="black"/>
                    </a:solidFill>
                    <a:latin typeface="Cambria Math"/>
                  </a:rPr>
                  <a:t>7</a:t>
                </a:r>
                <a14:m>
                  <m:oMath xmlns:m="http://schemas.openxmlformats.org/officeDocument/2006/math">
                    <m:r>
                      <a:rPr lang="kk-KZ" sz="3500" b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5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kk-KZ" sz="3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·</m:t>
                        </m:r>
                        <m:r>
                          <a:rPr lang="kk-KZ" sz="3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kk-KZ" sz="35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+ </m:t>
                        </m:r>
                        <m:d>
                          <m:dPr>
                            <m:ctrlPr>
                              <a:rPr lang="kk-KZ" sz="35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500" b="1" i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𝐧</m:t>
                            </m:r>
                            <m:r>
                              <a:rPr lang="kk-KZ" sz="3500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kk-KZ" sz="35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r>
                          <a:rPr lang="kk-KZ" sz="35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∙</m:t>
                        </m:r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kk-KZ" sz="3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kk-KZ" sz="3500" b="1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</a:rPr>
                      <m:t>𝐧</m:t>
                    </m:r>
                  </m:oMath>
                </a14:m>
                <a:endParaRPr lang="en-US" sz="3500" b="1" i="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en-US" sz="3500" b="1" dirty="0">
                    <a:solidFill>
                      <a:prstClr val="black"/>
                    </a:solidFill>
                  </a:rPr>
                  <a:t>1</a:t>
                </a:r>
                <a:r>
                  <a:rPr lang="en-US" sz="3500" b="1" dirty="0" smtClean="0">
                    <a:solidFill>
                      <a:prstClr val="black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3500" b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(2+</a:t>
                </a:r>
                <a:r>
                  <a:rPr lang="kk-KZ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5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kk-KZ" sz="35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kk-KZ" sz="35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kk-KZ" sz="3500" b="1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  <m:r>
                      <a:rPr lang="en-US" sz="35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en-US" sz="3500" b="1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en-US" sz="3500" b="1" i="1">
                        <a:solidFill>
                          <a:prstClr val="black"/>
                        </a:solidFill>
                        <a:latin typeface="Cambria Math"/>
                      </a:rPr>
                      <m:t>𝟓</m:t>
                    </m:r>
                    <m:r>
                      <a:rPr lang="en-US" sz="35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  <m:r>
                      <a:rPr lang="kk-KZ" sz="3500" b="1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</a:rPr>
                      <m:t>𝐧</m:t>
                    </m:r>
                  </m:oMath>
                </a14:m>
                <a:r>
                  <a:rPr lang="en-US" sz="35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2n+0,5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-0,5n=14</a:t>
                </a: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5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5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35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,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𝟓𝐧</m:t>
                    </m:r>
                    <m:r>
                      <a:rPr lang="en-US" sz="3500" b="1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- 14=0</a:t>
                </a: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-4</a:t>
                </a:r>
                <a:r>
                  <a:rPr lang="kk-KZ" sz="35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kk-KZ" sz="3500" b="1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0,5</a:t>
                </a:r>
                <a:r>
                  <a:rPr lang="kk-KZ" sz="35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kk-KZ" sz="3500" b="1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(-14) = 2,25+28=30,25</a:t>
                </a: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=-7,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5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5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b>
                        <m:r>
                          <a:rPr lang="en-US" sz="35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5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4</a:t>
                </a:r>
                <a:endParaRPr lang="en-US" sz="35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en-US" sz="35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25-4=21</a:t>
                </a:r>
                <a:endParaRPr lang="en-US" sz="35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endParaRPr lang="en-US" sz="35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kk-KZ" sz="35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kk-KZ" sz="35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Жауабы: </a:t>
                </a:r>
                <a:r>
                  <a:rPr lang="ru-RU" sz="35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 </a:t>
                </a:r>
                <a:r>
                  <a:rPr lang="ru-RU" sz="35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айып</a:t>
                </a:r>
                <a:r>
                  <a:rPr lang="ru-RU" sz="35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5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ұпайын</a:t>
                </a:r>
                <a:r>
                  <a:rPr lang="ru-RU" sz="35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5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алған</a:t>
                </a:r>
                <a:r>
                  <a:rPr lang="ru-RU" sz="35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5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мерген</a:t>
                </a:r>
                <a:r>
                  <a:rPr lang="ru-RU" sz="35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500" b="1" dirty="0" smtClean="0">
                    <a:latin typeface="Times New Roman" pitchFamily="18" charset="0"/>
                    <a:cs typeface="Times New Roman" pitchFamily="18" charset="0"/>
                  </a:rPr>
                  <a:t>21 </a:t>
                </a:r>
                <a:r>
                  <a:rPr lang="kk-KZ" sz="3500" b="1" dirty="0">
                    <a:latin typeface="Times New Roman" pitchFamily="18" charset="0"/>
                    <a:cs typeface="Times New Roman" pitchFamily="18" charset="0"/>
                  </a:rPr>
                  <a:t>рет </a:t>
                </a:r>
                <a:endParaRPr lang="kk-KZ" sz="35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kk-KZ" sz="3500" b="1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                   тигізді.</a:t>
                </a:r>
                <a:endParaRPr lang="ru-RU" sz="35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2524" y="196849"/>
                <a:ext cx="10220325" cy="6156325"/>
              </a:xfrm>
              <a:blipFill rotWithShape="1">
                <a:blip r:embed="rId3"/>
                <a:stretch>
                  <a:fillRect l="-13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549" y="4181483"/>
            <a:ext cx="2076451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55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7571</TotalTime>
  <Words>121</Words>
  <Application>Microsoft Office PowerPoint</Application>
  <PresentationFormat>Широкоэкранный</PresentationFormat>
  <Paragraphs>82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Tahoma</vt:lpstr>
      <vt:lpstr>Times New Roman</vt:lpstr>
      <vt:lpstr>2_Тема Office</vt:lpstr>
      <vt:lpstr>4_Тема Office</vt:lpstr>
      <vt:lpstr>5_Тема Office</vt:lpstr>
      <vt:lpstr>Презентация PowerPoint</vt:lpstr>
      <vt:lpstr>Презентация PowerPoint</vt:lpstr>
      <vt:lpstr>Презентация PowerPoint</vt:lpstr>
      <vt:lpstr> Ой қозғау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310</cp:revision>
  <dcterms:created xsi:type="dcterms:W3CDTF">2022-09-04T21:41:09Z</dcterms:created>
  <dcterms:modified xsi:type="dcterms:W3CDTF">2024-08-14T06:26:03Z</dcterms:modified>
</cp:coreProperties>
</file>