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8" r:id="rId2"/>
    <p:sldId id="257" r:id="rId3"/>
    <p:sldId id="258" r:id="rId4"/>
    <p:sldId id="268" r:id="rId5"/>
    <p:sldId id="269" r:id="rId6"/>
    <p:sldId id="259" r:id="rId7"/>
    <p:sldId id="256" r:id="rId8"/>
    <p:sldId id="260" r:id="rId9"/>
    <p:sldId id="261" r:id="rId10"/>
    <p:sldId id="270" r:id="rId11"/>
    <p:sldId id="262" r:id="rId12"/>
    <p:sldId id="264" r:id="rId13"/>
    <p:sldId id="263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29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7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3820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466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3526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269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4237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674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169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08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96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69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04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946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56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25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D6FDB-2918-415F-B140-74A5A8FC8FA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6DC65A-63D0-4C78-97B0-9C9F3B7E0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00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165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2165" y="3386541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2165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2165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94950" y="257639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94950" y="356765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4950" y="444421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82"/>
    </mc:Choice>
    <mc:Fallback xmlns="">
      <p:transition spd="slow" advTm="388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2C2698-5E5D-E2F0-510B-FBBD87F38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b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Есептеңіз: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DB6390D-0F2A-4335-3652-69B11FB7F3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512281"/>
                <a:ext cx="9324795" cy="408781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sup>
                    </m:sSup>
                    <m:r>
                      <a:rPr lang="en-US" sz="40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sz="40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</m:oMath>
                </a14:m>
                <a:r>
                  <a:rPr lang="en-US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sup>
                    </m:sSup>
                    <m:r>
                      <a:rPr lang="en-US" sz="40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</m:oMath>
                </a14:m>
                <a:r>
                  <a:rPr lang="ru-RU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ru-RU" sz="40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мұндағы</a:t>
                </a:r>
                <a:r>
                  <a:rPr lang="ru-RU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cos2</a:t>
                </a:r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0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endParaRPr lang="ru-RU" sz="40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DB6390D-0F2A-4335-3652-69B11FB7F3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512281"/>
                <a:ext cx="9324795" cy="4087811"/>
              </a:xfrm>
              <a:blipFill>
                <a:blip r:embed="rId2"/>
                <a:stretch>
                  <a:fillRect l="-22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2875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F161FC-C534-765E-B0E8-0C40F651B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242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Шешуі:  </a:t>
            </a:r>
            <a:b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A9214A26-1A69-A05D-7DA8-0C04B1F969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19310"/>
                <a:ext cx="10408008" cy="545826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sup>
                    </m:sSup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sup>
                    </m:sSup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</a:t>
                </a:r>
                <a:r>
                  <a:rPr lang="en-US" sz="32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+(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co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𝛼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</m:oMath>
                </a14:m>
                <a:endParaRPr lang="en-US" sz="3200" b="0" i="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+(</m:t>
                    </m:r>
                    <m:f>
                      <m:f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32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2+2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</m:t>
                        </m:r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169</m:t>
                            </m:r>
                          </m:den>
                        </m:f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97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169</m:t>
                        </m:r>
                      </m:den>
                    </m:f>
                  </m:oMath>
                </a14:m>
                <a:endParaRPr lang="ru-RU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</a:t>
                </a: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97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169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9214A26-1A69-A05D-7DA8-0C04B1F969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19310"/>
                <a:ext cx="10408008" cy="5458265"/>
              </a:xfrm>
              <a:blipFill>
                <a:blip r:embed="rId2"/>
                <a:stretch>
                  <a:fillRect l="-1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812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B4E61C-E3CA-0597-4E67-94D232CB6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65529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Ықшамдаңыз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A2B26165-DC06-B7F9-720D-0C889EFB17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582619"/>
                <a:ext cx="8596668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400" dirty="0">
                    <a:solidFill>
                      <a:srgbClr val="002060"/>
                    </a:solidFill>
                  </a:rPr>
                  <a:t>si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ru-RU" sz="4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rgbClr val="002060"/>
                    </a:solidFill>
                  </a:rPr>
                  <a:t> + co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4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4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4400" dirty="0">
                    <a:solidFill>
                      <a:srgbClr val="002060"/>
                    </a:solidFill>
                  </a:rPr>
                  <a:t> si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ru-RU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ru-RU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400" dirty="0">
                    <a:solidFill>
                      <a:srgbClr val="002060"/>
                    </a:solidFill>
                  </a:rPr>
                  <a:t> + co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4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ru-RU" sz="44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2B26165-DC06-B7F9-720D-0C889EFB17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582619"/>
                <a:ext cx="8596668" cy="3880773"/>
              </a:xfrm>
              <a:blipFill>
                <a:blip r:embed="rId2"/>
                <a:stretch>
                  <a:fillRect l="-28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0881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C8734F-9C61-ACF4-89F9-12986C9F4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Шешеуі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A0CD684B-C552-59B7-DAB9-DCEB7BC362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3" y="1488613"/>
                <a:ext cx="9324796" cy="516540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ru-RU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co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si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ru-RU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ru-RU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co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</a:p>
              <a:p>
                <a:pPr marL="0" indent="0">
                  <a:buNone/>
                </a:pPr>
                <a:endParaRPr lang="en-US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f>
                          <m:fPr>
                            <m:ctrlPr>
                              <a:rPr lang="en-US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</a:p>
              <a:p>
                <a:pPr marL="0" indent="0">
                  <a:buNone/>
                </a:pPr>
                <a:endParaRPr lang="en-US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4−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 b="0" i="0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3200" b="0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3200" b="0" i="1" dirty="0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 b="0" i="0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3200" b="0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en-US" sz="3200" b="0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sz="3200" b="0" i="1" dirty="0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3200" b="0" i="0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⁡(2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</a:t>
                </a:r>
              </a:p>
              <a:p>
                <a:pPr marL="0" indent="0">
                  <a:buNone/>
                </a:pP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4−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f>
                          <m:fPr>
                            <m:ctrlP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        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 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ru-RU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0CD684B-C552-59B7-DAB9-DCEB7BC362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488613"/>
                <a:ext cx="9324796" cy="5165405"/>
              </a:xfrm>
              <a:blipFill>
                <a:blip r:embed="rId2"/>
                <a:stretch>
                  <a:fillRect l="-1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260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48BC06-0D93-3A39-36D4-FF746C9BB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590A238-DE11-1361-6C69-BDC7FEEE5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Тригонометриялық функцияларды ықшамдауды және тригонометриялық тепе теңдіктерге есептер шығардыңыздар.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522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17200E-55DF-2BD0-2107-2E9AB8BF6B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887115"/>
            <a:ext cx="7961786" cy="3612695"/>
          </a:xfrm>
        </p:spPr>
        <p:txBody>
          <a:bodyPr/>
          <a:lstStyle/>
          <a:p>
            <a:pPr algn="ctr"/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b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Тригонометриялық өрнектерді тепе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түрлендіру</a:t>
            </a: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0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BB6FA8-B39E-D66B-1E3D-A72A29522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сабақта: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088ACE2-1DB8-F872-8209-D0B6DB484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Тригонометриялық тепе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теңдіктермен тепе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 түрлендірулерді есептер шығаруда қолданасыңдар.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95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FB79BE-020A-187D-B15D-D11EC7FE6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дәлелдеңіздер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B47B9EB2-13A6-935C-B874-D9491B7BE2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60589"/>
                <a:ext cx="9015306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tg</m:t>
                        </m:r>
                      </m:fName>
                      <m:e>
                        <m:d>
                          <m:d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tg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3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36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tg(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tg</a:t>
                </a:r>
                <a14:m>
                  <m:oMath xmlns:m="http://schemas.openxmlformats.org/officeDocument/2006/math">
                    <m:r>
                      <a:rPr lang="en-US" sz="3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3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36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47B9EB2-13A6-935C-B874-D9491B7BE2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60589"/>
                <a:ext cx="9015306" cy="3880773"/>
              </a:xfrm>
              <a:blipFill>
                <a:blip r:embed="rId2"/>
                <a:stretch>
                  <a:fillRect t="-25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621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82397A-7FA4-FB7C-BBF8-18325AD67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Дәлелдеуі: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10244C60-8D4C-87E2-5FBF-091448AA06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6913" y="889781"/>
                <a:ext cx="9338863" cy="5078437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tg</m:t>
                        </m:r>
                      </m:fName>
                      <m:e>
                        <m:d>
                          <m:d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tg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36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36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  <m:sSup>
                          <m:sSupPr>
                            <m:ctrlPr>
                              <a:rPr lang="en-US" sz="36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∙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𝑔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∙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den>
                    </m:f>
                    <m:r>
                      <a:rPr lang="en-US" sz="36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tg</a:t>
                </a:r>
                <a14:m>
                  <m:oMath xmlns:m="http://schemas.openxmlformats.org/officeDocument/2006/math">
                    <m:r>
                      <a:rPr lang="en-US" sz="3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3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36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tg</a:t>
                </a:r>
                <a14:m>
                  <m:oMath xmlns:m="http://schemas.openxmlformats.org/officeDocument/2006/math">
                    <m:r>
                      <a:rPr lang="en-US" sz="3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36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дәлелдеу керегі осы еді.</a:t>
                </a:r>
                <a:endParaRPr lang="ru-RU" sz="36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0244C60-8D4C-87E2-5FBF-091448AA06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6913" y="889781"/>
                <a:ext cx="9338863" cy="5078437"/>
              </a:xfrm>
              <a:blipFill>
                <a:blip r:embed="rId2"/>
                <a:stretch>
                  <a:fillRect l="-1958" r="-392" b="-19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90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A76D28-AD3A-E28C-2755-DB8CA6F67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C5FD0A46-A9EF-456E-0B58-8E5296F6CD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0677" y="1402599"/>
                <a:ext cx="10241279" cy="4674644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Есептеңіз.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kk-KZ" sz="3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42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75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57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123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66</m:t>
                        </m:r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kk-KZ" sz="36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5FD0A46-A9EF-456E-0B58-8E5296F6CD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0677" y="1402599"/>
                <a:ext cx="10241279" cy="4674644"/>
              </a:xfrm>
              <a:blipFill>
                <a:blip r:embed="rId2"/>
                <a:stretch>
                  <a:fillRect l="-11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653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2F7FD4-BA85-CB1E-6B6A-E321C5E3C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208" y="-274130"/>
            <a:ext cx="7766936" cy="1096899"/>
          </a:xfrm>
        </p:spPr>
        <p:txBody>
          <a:bodyPr/>
          <a:lstStyle/>
          <a:p>
            <a:pPr algn="l"/>
            <a:r>
              <a:rPr lang="ru-RU" sz="4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>
                <a:extLst>
                  <a:ext uri="{FF2B5EF4-FFF2-40B4-BE49-F238E27FC236}">
                    <a16:creationId xmlns:a16="http://schemas.microsoft.com/office/drawing/2014/main" xmlns="" id="{A3244948-7A4E-8E96-20DB-111DD69AF63D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28430" y="822769"/>
                <a:ext cx="11599336" cy="5655593"/>
              </a:xfrm>
            </p:spPr>
            <p:txBody>
              <a:bodyPr>
                <a:normAutofit lnSpcReduction="10000"/>
              </a:bodyPr>
              <a:lstStyle/>
              <a:p>
                <a:pPr algn="l"/>
                <a14:m>
                  <m:oMath xmlns:m="http://schemas.openxmlformats.org/officeDocument/2006/math">
                    <m:f>
                      <m:fPr>
                        <m:ctrlPr>
                          <a:rPr lang="kk-KZ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42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750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57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123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66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</a:p>
              <a:p>
                <a:pPr algn="l"/>
                <a:endParaRPr lang="en-US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⁡(36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+6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⁡(2∙36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⁡(36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32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⁡(3∙36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+15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⁡(36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</a:p>
              <a:p>
                <a:pPr algn="l"/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⁡6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21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2800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⁡15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⁡6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⁡(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⁡(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18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−3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 ∙</m:t>
                        </m:r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⁡(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27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ru-RU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ru-RU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sz="3200" dirty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⁡6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a:rPr lang="en-US" sz="28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(−</m:t>
                        </m:r>
                        <m:func>
                          <m:func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sz="2800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sup>
                            </m:sSup>
                          </m:e>
                        </m:func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⁡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𝑖𝑛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⁡6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30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</m:t>
                        </m:r>
                        <m:sSup>
                          <m:sSupPr>
                            <m:ctrlP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=-</a:t>
                </a:r>
                <a:r>
                  <a:rPr lang="en-US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𝑔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g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  <m:sSup>
                      <m:sSup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=-3</a:t>
                </a:r>
              </a:p>
              <a:p>
                <a:pPr algn="l"/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</a:t>
                </a:r>
                <a:r>
                  <a:rPr lang="kk-KZ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ауабы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-3</a:t>
                </a:r>
                <a:endParaRPr lang="kk-KZ" sz="3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ru-RU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Подзаголовок 2">
                <a:extLst>
                  <a:ext uri="{FF2B5EF4-FFF2-40B4-BE49-F238E27FC236}">
                    <a16:creationId xmlns:a16="http://schemas.microsoft.com/office/drawing/2014/main" id="{A3244948-7A4E-8E96-20DB-111DD69AF6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28430" y="822769"/>
                <a:ext cx="11599336" cy="565559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55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47ECE0-0821-94AA-41EB-FBA2B7981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4289"/>
          </a:xfrm>
        </p:spPr>
        <p:txBody>
          <a:bodyPr>
            <a:normAutofit fontScale="90000"/>
          </a:bodyPr>
          <a:lstStyle/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53AEC77A-0F7A-821B-B314-0D79CD4FE6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223889"/>
                <a:ext cx="8596668" cy="388077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Есептеңіз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… ∙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3AEC77A-0F7A-821B-B314-0D79CD4FE6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223889"/>
                <a:ext cx="8596668" cy="3880773"/>
              </a:xfrm>
              <a:blipFill>
                <a:blip r:embed="rId2"/>
                <a:stretch>
                  <a:fillRect l="-1418" t="-1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1088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D30A7B-1875-6F9C-272E-72E5DD2BC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2B6B5AF-E4BF-075F-CA61-F6AAD7ECBB3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3218" y="1706098"/>
                <a:ext cx="10564837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… ∙</m:t>
                    </m:r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</a:p>
              <a:p>
                <a:pPr marL="0" indent="0">
                  <a:buNone/>
                </a:pPr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28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sz="28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𝑐𝑡𝑔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ctg2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ctg1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</a:t>
                </a: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   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 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2B6B5AF-E4BF-075F-CA61-F6AAD7ECBB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3218" y="1706098"/>
                <a:ext cx="10564837" cy="3880773"/>
              </a:xfrm>
              <a:blipFill>
                <a:blip r:embed="rId2"/>
                <a:stretch>
                  <a:fillRect l="-1212" t="-1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768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373</TotalTime>
  <Words>74</Words>
  <Application>Microsoft Office PowerPoint</Application>
  <PresentationFormat>Широкоэкранный</PresentationFormat>
  <Paragraphs>59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Cambria Math</vt:lpstr>
      <vt:lpstr>Tahoma</vt:lpstr>
      <vt:lpstr>Times New Roman</vt:lpstr>
      <vt:lpstr>Trebuchet MS</vt:lpstr>
      <vt:lpstr>Wingdings 3</vt:lpstr>
      <vt:lpstr>Аспект</vt:lpstr>
      <vt:lpstr>Презентация PowerPoint</vt:lpstr>
      <vt:lpstr> Сабақтың тақырыбы:  Тригонометриялық өрнектерді тепе-тең түрлендіру</vt:lpstr>
      <vt:lpstr>Бүгінгі сабақта:</vt:lpstr>
      <vt:lpstr>Есеп №1 Тепе-теңдікті дәлелдеңіздер:</vt:lpstr>
      <vt:lpstr>Дәлелдеуі:</vt:lpstr>
      <vt:lpstr>Есеп №2</vt:lpstr>
      <vt:lpstr>шешуі</vt:lpstr>
      <vt:lpstr>Есеп №3</vt:lpstr>
      <vt:lpstr>Шешуі</vt:lpstr>
      <vt:lpstr>Есеп №4     Есептеңіз:</vt:lpstr>
      <vt:lpstr>Шешуі:    </vt:lpstr>
      <vt:lpstr>Есеп №5 Ықшамдаңыз</vt:lpstr>
      <vt:lpstr>Шешеуі:</vt:lpstr>
      <vt:lpstr>Қорытынды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Сабақтың тақырыбы:  Тригонометриялық өрнектерді тепе-тең түрлендіру</dc:title>
  <dc:creator>User</dc:creator>
  <cp:lastModifiedBy>Huawei</cp:lastModifiedBy>
  <cp:revision>6</cp:revision>
  <dcterms:created xsi:type="dcterms:W3CDTF">2024-02-13T05:04:05Z</dcterms:created>
  <dcterms:modified xsi:type="dcterms:W3CDTF">2024-09-18T13:52:50Z</dcterms:modified>
</cp:coreProperties>
</file>