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8" r:id="rId2"/>
    <p:sldId id="259" r:id="rId3"/>
    <p:sldId id="309" r:id="rId4"/>
    <p:sldId id="283" r:id="rId5"/>
    <p:sldId id="290" r:id="rId6"/>
    <p:sldId id="292" r:id="rId7"/>
    <p:sldId id="301" r:id="rId8"/>
    <p:sldId id="302" r:id="rId9"/>
    <p:sldId id="304" r:id="rId10"/>
    <p:sldId id="305" r:id="rId11"/>
    <p:sldId id="307" r:id="rId12"/>
    <p:sldId id="299" r:id="rId13"/>
    <p:sldId id="310" r:id="rId14"/>
    <p:sldId id="30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BD4-5EC5-49A5-BCCD-6B07890086D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17D4-DBA0-4730-A467-2820E4EE6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663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BD4-5EC5-49A5-BCCD-6B07890086D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17D4-DBA0-4730-A467-2820E4EE6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65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BD4-5EC5-49A5-BCCD-6B07890086D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17D4-DBA0-4730-A467-2820E4EE6E3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6783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BD4-5EC5-49A5-BCCD-6B07890086D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17D4-DBA0-4730-A467-2820E4EE6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534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BD4-5EC5-49A5-BCCD-6B07890086D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17D4-DBA0-4730-A467-2820E4EE6E3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6282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BD4-5EC5-49A5-BCCD-6B07890086D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17D4-DBA0-4730-A467-2820E4EE6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83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BD4-5EC5-49A5-BCCD-6B07890086D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17D4-DBA0-4730-A467-2820E4EE6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61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BD4-5EC5-49A5-BCCD-6B07890086D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17D4-DBA0-4730-A467-2820E4EE6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326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BD4-5EC5-49A5-BCCD-6B07890086D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17D4-DBA0-4730-A467-2820E4EE6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92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BD4-5EC5-49A5-BCCD-6B07890086D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17D4-DBA0-4730-A467-2820E4EE6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344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BD4-5EC5-49A5-BCCD-6B07890086D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17D4-DBA0-4730-A467-2820E4EE6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688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BD4-5EC5-49A5-BCCD-6B07890086D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17D4-DBA0-4730-A467-2820E4EE6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027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BD4-5EC5-49A5-BCCD-6B07890086D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17D4-DBA0-4730-A467-2820E4EE6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73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BD4-5EC5-49A5-BCCD-6B07890086D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17D4-DBA0-4730-A467-2820E4EE6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891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BD4-5EC5-49A5-BCCD-6B07890086D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17D4-DBA0-4730-A467-2820E4EE6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431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17D4-DBA0-4730-A467-2820E4EE6E3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BD4-5EC5-49A5-BCCD-6B07890086D3}" type="datetimeFigureOut">
              <a:rPr lang="ru-RU" smtClean="0"/>
              <a:t>18.09.2024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264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59BD4-5EC5-49A5-BCCD-6B07890086D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F3317D4-DBA0-4730-A467-2820E4EE6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56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2165" y="2538188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2165" y="3386541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2165" y="436050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2165" y="5292570"/>
            <a:ext cx="6778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аты-жөні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94950" y="257639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94950" y="356765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94950" y="444421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4D1283-A7B8-87FE-5E2E-79473C8C4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873" y="1323535"/>
            <a:ext cx="9071577" cy="210546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Ықтиалдықтың</a:t>
            </a:r>
            <a:r>
              <a:rPr lang="kk-K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анықтамасынан екі оқиғаның бірігуінің ықтималдығын есептейтін </a:t>
            </a:r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қосу ережесі </a:t>
            </a:r>
            <a:r>
              <a:rPr lang="kk-K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 аталатын ереже шығады: 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F3105233-16B8-C6CC-4A33-1BB36246D1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90036" y="3429000"/>
                <a:ext cx="8596668" cy="388077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                    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𝑷</m:t>
                    </m:r>
                  </m:oMath>
                </a14:m>
                <a:r>
                  <a:rPr lang="en-US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(A</a:t>
                </a:r>
                <a14:m>
                  <m:oMath xmlns:m="http://schemas.openxmlformats.org/officeDocument/2006/math">
                    <m:r>
                      <a:rPr lang="en-US" sz="32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∪</m:t>
                    </m:r>
                    <m:r>
                      <a:rPr lang="en-US" sz="32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𝑩</m:t>
                    </m:r>
                  </m:oMath>
                </a14:m>
                <a:r>
                  <a:rPr lang="en-US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3200" b="1" dirty="0">
                    <a:solidFill>
                      <a:srgbClr val="002060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𝑷</m:t>
                    </m:r>
                    <m:d>
                      <m:d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</m:e>
                    </m:d>
                    <m:r>
                      <a:rPr lang="en-US" sz="32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</m:oMath>
                </a14:m>
                <a:r>
                  <a:rPr lang="en-US" sz="3200" b="1" dirty="0">
                    <a:solidFill>
                      <a:srgbClr val="002060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𝑷</m:t>
                    </m:r>
                    <m:d>
                      <m:d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𝑩</m:t>
                        </m:r>
                      </m:e>
                    </m:d>
                  </m:oMath>
                </a14:m>
                <a:endParaRPr lang="ru-RU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3105233-16B8-C6CC-4A33-1BB36246D1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0036" y="3429000"/>
                <a:ext cx="8596668" cy="3880773"/>
              </a:xfrm>
              <a:blipFill>
                <a:blip r:embed="rId2"/>
                <a:stretch>
                  <a:fillRect t="-22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874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A7101F7-0EAD-E0EE-C15A-AFE7E38C5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6831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2D339A03-840F-0B31-49C7-F1274D8404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3" y="1433758"/>
                <a:ext cx="9507675" cy="4376199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Жәшікте 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ақ, 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көк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және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қызыл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шар бар.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Жәшіктен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кездейсоқ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алынған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шардың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көк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немесе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қызыл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болуының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ықтималдығы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қандай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sz="28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Барлық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алынатын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шарлар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нәтижесі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17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Көк немесе қызыл шар алу оқиғасына қолайлы нәтиже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7.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Демек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ізделінді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ықтималдық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17</m:t>
                        </m:r>
                      </m:den>
                    </m:f>
                  </m:oMath>
                </a14:m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</a:t>
                </a:r>
              </a:p>
              <a:p>
                <a:pPr marL="0" indent="0">
                  <a:buNone/>
                </a:pP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17</m:t>
                        </m:r>
                      </m:den>
                    </m:f>
                  </m:oMath>
                </a14:m>
                <a:endParaRPr lang="ru-RU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D339A03-840F-0B31-49C7-F1274D8404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3" y="1433758"/>
                <a:ext cx="9507675" cy="4376199"/>
              </a:xfrm>
              <a:blipFill>
                <a:blip r:embed="rId2"/>
                <a:stretch>
                  <a:fillRect l="-11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94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35C8EB-735E-7356-0C8E-A46A5BE8B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52" y="167813"/>
            <a:ext cx="8596668" cy="13208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4 </a:t>
            </a:r>
            <a:r>
              <a:rPr lang="kk-KZ" dirty="0">
                <a:solidFill>
                  <a:srgbClr val="002060"/>
                </a:solidFill>
              </a:rPr>
              <a:t>мысал</a:t>
            </a:r>
            <a:endParaRPr lang="ru-RU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E46EF72E-34E4-7105-C276-860EEA8DFE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7286" y="972906"/>
                <a:ext cx="10578905" cy="552636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лотерея билетінің 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уі ұтатын билет. Кездейсоқ алынған бес билеттің:</a:t>
                </a:r>
              </a:p>
              <a:p>
                <a:pPr marL="0" indent="0">
                  <a:buNone/>
                </a:pP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а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біреуі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ұтатын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билет;  ә)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екеуі ұтатын билет болуының ықтималдығы қандай?</a:t>
                </a:r>
              </a:p>
              <a:p>
                <a:pPr marL="0" indent="0">
                  <a:buNone/>
                </a:pP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Шешуі: а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Нәтижелердің жалпы саны 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15-</a:t>
                </a:r>
                <a:r>
                  <a:rPr lang="kk-KZ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тен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теру санына тең, яғни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kk-KZ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С</m:t>
                        </m:r>
                      </m:e>
                      <m:sub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</m:sub>
                      <m:sup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bSup>
                  </m:oMath>
                </a14:m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  <m:r>
                          <a:rPr lang="ru-RU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num>
                      <m:den>
                        <m:r>
                          <a:rPr lang="ru-RU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ru-RU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!(15−5)!</m:t>
                        </m:r>
                      </m:den>
                    </m:f>
                  </m:oMath>
                </a14:m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∙14∙13∙12∙11</m:t>
                        </m:r>
                      </m:num>
                      <m:den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∙4∙3∙2∙1</m:t>
                        </m:r>
                      </m:den>
                    </m:f>
                  </m:oMath>
                </a14:m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3003 Қолайлы нәтижелер: бір ұтатын билет 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ондай жағдай 2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және 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</a:t>
                </a:r>
                <a:r>
                  <a:rPr lang="kk-KZ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ұтпайтын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билет 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ондай нұсқалар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kk-KZ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ru-RU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С</m:t>
                        </m:r>
                      </m:e>
                      <m:sub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sub>
                      <m:sup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bSup>
                  </m:oMath>
                </a14:m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ru-RU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∙1</m:t>
                        </m:r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ru-RU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∙1</m:t>
                        </m:r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ru-RU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∙1</m:t>
                        </m:r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num>
                      <m:den>
                        <m:r>
                          <a:rPr lang="ru-RU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4∙3∙2</m:t>
                        </m:r>
                      </m:den>
                    </m:f>
                  </m:oMath>
                </a14:m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=715 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 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Демек, барлық қолайлы нәтижелер 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1430. Сонда 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ізделінді ықтималдық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1430</m:t>
                        </m:r>
                      </m:num>
                      <m:den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3003</m:t>
                        </m:r>
                      </m:den>
                    </m:f>
                  </m:oMath>
                </a14:m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num>
                      <m:den>
                        <m:r>
                          <a:rPr lang="ru-RU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21</m:t>
                        </m:r>
                      </m:den>
                    </m:f>
                    <m:r>
                      <a:rPr lang="kk-KZ" sz="28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  <m:r>
                      <a:rPr lang="ru-RU" sz="28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0,48− </m:t>
                    </m:r>
                  </m:oMath>
                </a14:m>
                <a:r>
                  <a:rPr lang="kk-KZ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ге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тең.</a:t>
                </a:r>
              </a:p>
              <a:p>
                <a:pPr marL="0" indent="0">
                  <a:buNone/>
                </a:pPr>
                <a:endParaRPr lang="kk-KZ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46EF72E-34E4-7105-C276-860EEA8DFE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7286" y="972906"/>
                <a:ext cx="10578905" cy="5526368"/>
              </a:xfrm>
              <a:blipFill>
                <a:blip r:embed="rId2"/>
                <a:stretch>
                  <a:fillRect l="-1210" t="-1214" r="-7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430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6C6924C9-6196-95FD-7316-0291B7FB643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1912" y="1077376"/>
                <a:ext cx="9845300" cy="5210882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kk-KZ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ә</a:t>
                </a:r>
                <a:r>
                  <a:rPr lang="ru-RU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Қолайлы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нәтижелер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екі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ұтатын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билет (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ондай жағдай біреу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және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ұтпайтын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билет (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ондай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нұсқалар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kk-KZ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ru-RU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С</m:t>
                        </m:r>
                      </m:e>
                      <m:sub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sub>
                      <m:sup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ru-RU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∙1</m:t>
                        </m:r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ru-RU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∙1</m:t>
                        </m:r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3∙2</m:t>
                        </m:r>
                      </m:den>
                    </m:f>
                  </m:oMath>
                </a14:m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=286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Барлық қолайлы жағдайлар 286,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ал </a:t>
                </a:r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нәтижелер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саны 3003. Сонда 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ізделінді ықтималдық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286</m:t>
                        </m:r>
                      </m:num>
                      <m:den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3003</m:t>
                        </m:r>
                      </m:den>
                    </m:f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ru-RU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32</m:t>
                        </m:r>
                      </m:den>
                    </m:f>
                    <m:r>
                      <a:rPr lang="kk-KZ" sz="28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  <m:r>
                      <a:rPr lang="ru-RU" sz="28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28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,10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ға тең.       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Жауабы: а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  <m:r>
                      <a:rPr lang="ru-RU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,48</m:t>
                    </m:r>
                  </m:oMath>
                </a14:m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ә) </a:t>
                </a:r>
                <a14:m>
                  <m:oMath xmlns:m="http://schemas.openxmlformats.org/officeDocument/2006/math">
                    <m:r>
                      <a:rPr lang="kk-KZ" sz="28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  <m:r>
                      <a:rPr lang="ru-RU" sz="28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28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,10</m:t>
                    </m:r>
                    <m:r>
                      <a:rPr lang="ru-RU" sz="28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kk-KZ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C6924C9-6196-95FD-7316-0291B7FB643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912" y="1077376"/>
                <a:ext cx="9845300" cy="5210882"/>
              </a:xfrm>
              <a:blipFill>
                <a:blip r:embed="rId2"/>
                <a:stretch>
                  <a:fillRect l="-13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3299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898F72-73D8-F06C-6BEB-D6AED26D4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60DB16F-A7B8-CA37-7800-0993E8102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kk-K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Ықтималдықтың классикалық анықтамасына есептер шығарып үйрендіңіздер.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D2CB792-9802-0A57-7E68-2300AF06FC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440" y="2264103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212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0331" y="398728"/>
            <a:ext cx="9777047" cy="2879043"/>
          </a:xfrm>
        </p:spPr>
        <p:txBody>
          <a:bodyPr>
            <a:noAutofit/>
          </a:bodyPr>
          <a:lstStyle/>
          <a:p>
            <a:pPr algn="l"/>
            <a: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Тақырып</a:t>
            </a:r>
            <a: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  </a:t>
            </a:r>
            <a:b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Ықтималдықтың классикалық анықтамасы</a:t>
            </a:r>
            <a:endParaRPr lang="ru-RU" sz="4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4274A33-8B49-C685-E0BD-1DE5A9B6B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мақсаты: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FAAB835-C71A-D42E-C6A4-CE563FD51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9.3.2.3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Ықтималдықтың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классикалық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анықтамасын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есептер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 оны қолдану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01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F2A8336-B835-12D8-48E3-C07A6C491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7194"/>
            <a:ext cx="9206132" cy="1126050"/>
          </a:xfrm>
        </p:spPr>
        <p:txBody>
          <a:bodyPr>
            <a:noAutofit/>
          </a:bodyPr>
          <a:lstStyle/>
          <a:p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8EFE5BF-B07F-E188-5709-87F088A71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9867314" cy="37451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kk-K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Ықтималдықтың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классикалық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анықтамасын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біліп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есептер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шығарғанда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қолданасыздар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529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2EE05C90-4FCD-AC00-8485-093F656819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80385" y="120775"/>
                <a:ext cx="10365805" cy="515461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kk-KZ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Оқиғаны құрайтын шешімдер сол оқиғаның басталуына түрткі болса, қолайлы жағдай тудыратын нәтижелер деп аталады.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Мысалы, ойын тасын лақтырғанда 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ұпайлары </a:t>
                </a:r>
                <a:r>
                  <a:rPr lang="kk-KZ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түсіуінің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сәйкесінше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А</m:t>
                        </m:r>
                      </m:e>
                      <m:sub>
                        <m:r>
                          <a:rPr 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нәтижелері – жұп ұпай түсуінің қолайлы нәтижесі болады. 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 оқиғасының болуына қолайлы нәтижелер саны 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нің барлық тең мүмкіндікті нәтижелер саны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kk-KZ" sz="28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ге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қатынасы А оқиғасының ықтималдығы деп аталады. 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E05C90-4FCD-AC00-8485-093F656819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0385" y="120775"/>
                <a:ext cx="10365805" cy="5154610"/>
              </a:xfrm>
              <a:blipFill>
                <a:blip r:embed="rId2"/>
                <a:stretch>
                  <a:fillRect l="-1235" b="-157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595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2D9A60-6017-0458-6443-23165B4B0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776155" cy="797169"/>
          </a:xfrm>
        </p:spPr>
        <p:txBody>
          <a:bodyPr>
            <a:normAutofit fontScale="90000"/>
          </a:bodyPr>
          <a:lstStyle/>
          <a:p>
            <a:pPr algn="ctr"/>
            <a:r>
              <a:rPr lang="kk-KZ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Ықтималдықтың классикалық анықтамасы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44AEDD90-91A4-E67A-C9CC-6C6451448C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56820" y="1488613"/>
                <a:ext cx="8596668" cy="3880773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endParaRPr lang="kk-KZ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 оқиғасының орындалу ықтималдығын</a:t>
                </a:r>
              </a:p>
              <a:p>
                <a:pPr marL="0" indent="0">
                  <a:buNone/>
                </a:pPr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</a:t>
                </a:r>
                <a:r>
                  <a:rPr lang="en-US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P(A)</a:t>
                </a:r>
                <a:r>
                  <a:rPr lang="kk-KZ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kk-KZ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num>
                      <m:den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den>
                    </m:f>
                  </m:oMath>
                </a14:m>
                <a:endParaRPr lang="kk-KZ" sz="3200" b="1" i="1" dirty="0">
                  <a:solidFill>
                    <a:srgbClr val="002060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формуласы арқылы анықтаймыз.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М</m:t>
                    </m:r>
                  </m:oMath>
                </a14:m>
                <a:r>
                  <a:rPr lang="ru-RU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ұндағы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А о</a:t>
                </a:r>
                <a:r>
                  <a:rPr lang="kk-KZ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қиғасынының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болуына қолайлы нәтижелер саны,</a:t>
                </a:r>
              </a:p>
              <a:p>
                <a:pPr marL="0" indent="0">
                  <a:buNone/>
                </a:pP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А оқиғасының болуының барлық тең мүмкіндікті нәтижелер саны. 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14:m>
                  <m:oMath xmlns:m="http://schemas.openxmlformats.org/officeDocument/2006/math">
                    <m:r>
                      <a:rPr lang="ru-RU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endParaRPr lang="ru-RU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4AEDD90-91A4-E67A-C9CC-6C6451448C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56820" y="1488613"/>
                <a:ext cx="8596668" cy="3880773"/>
              </a:xfrm>
              <a:blipFill>
                <a:blip r:embed="rId2"/>
                <a:stretch>
                  <a:fillRect l="-12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72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BD663D31-9798-B1D0-0FCD-A1E0B714BF2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6656" y="1108786"/>
                <a:ext cx="9127848" cy="496845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kk-KZ" sz="32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мысал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kk-KZ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Сыныпта 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 </a:t>
                </a:r>
                <a:r>
                  <a:rPr lang="kk-KZ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ұл бар, қалғандары қыздар. 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25</a:t>
                </a:r>
                <a:r>
                  <a:rPr lang="kk-KZ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дәптердің ішінен кездейсоқ алынған дәптердің қыз баланікі болуының ықтималдығы қандай?</a:t>
                </a:r>
              </a:p>
              <a:p>
                <a:pPr marL="0" indent="0">
                  <a:buNone/>
                </a:pPr>
                <a:r>
                  <a:rPr lang="kk-KZ" sz="2800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kk-KZ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Сыныпта 13 қыз бар, сондықтан қолайлы </a:t>
                </a: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kk-KZ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нәтижелер саны 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13. Б</a:t>
                </a:r>
                <a:r>
                  <a:rPr lang="kk-KZ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арлық</a:t>
                </a: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</a:t>
                </a:r>
                <a:r>
                  <a:rPr lang="kk-KZ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нәтижелер саны 25.</a:t>
                </a: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Демек</a:t>
                </a:r>
                <a:r>
                  <a:rPr lang="kk-KZ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P(A)=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ru-RU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        </a:t>
                </a:r>
                <a:r>
                  <a:rPr lang="ru-RU" sz="24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</a:t>
                </a: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ru-RU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D663D31-9798-B1D0-0FCD-A1E0B714BF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6656" y="1108786"/>
                <a:ext cx="9127848" cy="4968457"/>
              </a:xfrm>
              <a:blipFill>
                <a:blip r:embed="rId2"/>
                <a:stretch>
                  <a:fillRect l="-1670" t="-1718" r="-2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22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B5754E7-4CA3-E75D-1D52-8DAF46520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52D443D0-2FF8-6D16-1D97-DFBD0BFA67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3" y="1429068"/>
                <a:ext cx="9985977" cy="5140543"/>
              </a:xfrm>
            </p:spPr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r>
                  <a:rPr lang="ru-RU" sz="2000" dirty="0"/>
                  <a:t> </a:t>
                </a:r>
                <a:r>
                  <a:rPr lang="ru-RU" sz="45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Сыныпта</a:t>
                </a:r>
                <a:r>
                  <a:rPr lang="ru-RU" sz="45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5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  <a:r>
                  <a:rPr lang="kk-KZ" sz="45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қыз және 12  ұл бар. Сыныптан бір оқушы тақтаға шықты. Ол оқушының қыз бала болу ықтималдығы қанша?</a:t>
                </a:r>
              </a:p>
              <a:p>
                <a:pPr marL="0" indent="0">
                  <a:buNone/>
                </a:pPr>
                <a:r>
                  <a:rPr lang="kk-KZ" sz="45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Шешуі?</a:t>
                </a:r>
              </a:p>
              <a:p>
                <a:pPr marL="0" indent="0">
                  <a:buNone/>
                </a:pPr>
                <a:r>
                  <a:rPr lang="en-US" sz="45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n=21</a:t>
                </a:r>
              </a:p>
              <a:p>
                <a:pPr marL="0" indent="0">
                  <a:buNone/>
                </a:pPr>
                <a:r>
                  <a:rPr lang="en-US" sz="45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m=9 </a:t>
                </a:r>
              </a:p>
              <a:p>
                <a:pPr marL="0" indent="0">
                  <a:buNone/>
                </a:pPr>
                <a:r>
                  <a:rPr lang="en-US" sz="45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P(A)=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5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5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num>
                      <m:den>
                        <m:r>
                          <a:rPr lang="en-US" sz="45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en-US" sz="45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5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5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45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21</m:t>
                        </m:r>
                      </m:den>
                    </m:f>
                  </m:oMath>
                </a14:m>
                <a:r>
                  <a:rPr lang="en-US" sz="45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5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5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45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7</m:t>
                        </m:r>
                      </m:den>
                    </m:f>
                  </m:oMath>
                </a14:m>
                <a:r>
                  <a:rPr lang="en-US" sz="45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=0,43</a:t>
                </a:r>
              </a:p>
              <a:p>
                <a:pPr marL="0" indent="0">
                  <a:buNone/>
                </a:pPr>
                <a:r>
                  <a:rPr lang="en-US" sz="45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</a:t>
                </a:r>
                <a:r>
                  <a:rPr lang="kk-KZ" sz="45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Жауабы: </a:t>
                </a:r>
                <a:r>
                  <a:rPr lang="en-US" sz="45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P(A)</a:t>
                </a:r>
                <a:r>
                  <a:rPr lang="ru-RU" sz="45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45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0,43            </a:t>
                </a:r>
                <a:endParaRPr lang="ru-RU" sz="45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2D443D0-2FF8-6D16-1D97-DFBD0BFA67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3" y="1429068"/>
                <a:ext cx="9985977" cy="5140543"/>
              </a:xfrm>
              <a:blipFill>
                <a:blip r:embed="rId2"/>
                <a:stretch>
                  <a:fillRect l="-1221" t="-28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618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1AB59C30-2965-2E4C-BDDB-882968E95B1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6437" y="1105512"/>
                <a:ext cx="9748910" cy="443715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Ықтималдықтың классикалық анықтамасынан </a:t>
                </a: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14:m>
                  <m:oMath xmlns:m="http://schemas.openxmlformats.org/officeDocument/2006/math">
                    <m:r>
                      <a:rPr lang="ru-RU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d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≤1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ru-RU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ақиқат оқиғалар ықтималдығы </m:t>
                    </m:r>
                  </m:oMath>
                </a14:m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1-ге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тең, ал мүмкін емес оқиғалар ықтималдығы 0-ге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тең. Егер А оқиғасының ықтималдығы В оқиғасының ықтималдығынан артық болса, онда А оқиғасы В оқиғасына қарағанда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ықтималдау деп атайды. </a:t>
                </a:r>
                <a:endParaRPr lang="ru-RU" sz="28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AB59C30-2965-2E4C-BDDB-882968E95B1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6437" y="1105512"/>
                <a:ext cx="9748910" cy="4437158"/>
              </a:xfrm>
              <a:blipFill>
                <a:blip r:embed="rId2"/>
                <a:stretch>
                  <a:fillRect l="-12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6501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427</TotalTime>
  <Words>314</Words>
  <Application>Microsoft Office PowerPoint</Application>
  <PresentationFormat>Широкоэкранный</PresentationFormat>
  <Paragraphs>54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Cambria Math</vt:lpstr>
      <vt:lpstr>Tahoma</vt:lpstr>
      <vt:lpstr>Times New Roman</vt:lpstr>
      <vt:lpstr>Trebuchet MS</vt:lpstr>
      <vt:lpstr>Wingdings 3</vt:lpstr>
      <vt:lpstr>Аспект</vt:lpstr>
      <vt:lpstr>Презентация PowerPoint</vt:lpstr>
      <vt:lpstr> Тақырып:      Ықтималдықтың классикалық анықтамасы</vt:lpstr>
      <vt:lpstr>Сабақ мақсаты:</vt:lpstr>
      <vt:lpstr>Бүгінгі сабақта:</vt:lpstr>
      <vt:lpstr>Презентация PowerPoint</vt:lpstr>
      <vt:lpstr>Ықтималдықтың классикалық анықтамасы </vt:lpstr>
      <vt:lpstr>Презентация PowerPoint</vt:lpstr>
      <vt:lpstr>2 мысал</vt:lpstr>
      <vt:lpstr>Презентация PowerPoint</vt:lpstr>
      <vt:lpstr>  Ықтиалдықтың анықтамасынан екі оқиғаның бірігуінің ықтималдығын есептейтін қосу ережесі деп аталатын ереже шығады: </vt:lpstr>
      <vt:lpstr>3 мысал</vt:lpstr>
      <vt:lpstr>4 мысал</vt:lpstr>
      <vt:lpstr>Презентация PowerPoint</vt:lpstr>
      <vt:lpstr>Қорытынды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student</dc:creator>
  <cp:lastModifiedBy>Huawei</cp:lastModifiedBy>
  <cp:revision>21</cp:revision>
  <dcterms:created xsi:type="dcterms:W3CDTF">2024-02-09T02:29:37Z</dcterms:created>
  <dcterms:modified xsi:type="dcterms:W3CDTF">2024-09-18T13:54:12Z</dcterms:modified>
</cp:coreProperties>
</file>