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78" r:id="rId2"/>
    <p:sldId id="259" r:id="rId3"/>
    <p:sldId id="304" r:id="rId4"/>
    <p:sldId id="283" r:id="rId5"/>
    <p:sldId id="292" r:id="rId6"/>
    <p:sldId id="256" r:id="rId7"/>
    <p:sldId id="305" r:id="rId8"/>
    <p:sldId id="300" r:id="rId9"/>
    <p:sldId id="301" r:id="rId10"/>
    <p:sldId id="257" r:id="rId11"/>
    <p:sldId id="306" r:id="rId12"/>
    <p:sldId id="303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53" y="81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ACE68-8D35-4D55-A3B8-78F945DACA61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934C-90C7-4DAD-8240-F34973733F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3637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ACE68-8D35-4D55-A3B8-78F945DACA61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934C-90C7-4DAD-8240-F34973733F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6852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ACE68-8D35-4D55-A3B8-78F945DACA61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934C-90C7-4DAD-8240-F34973733FD9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132575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ACE68-8D35-4D55-A3B8-78F945DACA61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934C-90C7-4DAD-8240-F34973733F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98056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ACE68-8D35-4D55-A3B8-78F945DACA61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934C-90C7-4DAD-8240-F34973733FD9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990829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ACE68-8D35-4D55-A3B8-78F945DACA61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934C-90C7-4DAD-8240-F34973733F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20995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ACE68-8D35-4D55-A3B8-78F945DACA61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934C-90C7-4DAD-8240-F34973733F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68384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ACE68-8D35-4D55-A3B8-78F945DACA61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934C-90C7-4DAD-8240-F34973733F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4026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ACE68-8D35-4D55-A3B8-78F945DACA61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934C-90C7-4DAD-8240-F34973733F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8398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ACE68-8D35-4D55-A3B8-78F945DACA61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934C-90C7-4DAD-8240-F34973733F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3917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ACE68-8D35-4D55-A3B8-78F945DACA61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934C-90C7-4DAD-8240-F34973733F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1226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ACE68-8D35-4D55-A3B8-78F945DACA61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934C-90C7-4DAD-8240-F34973733F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094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ACE68-8D35-4D55-A3B8-78F945DACA61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934C-90C7-4DAD-8240-F34973733F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1285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ACE68-8D35-4D55-A3B8-78F945DACA61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934C-90C7-4DAD-8240-F34973733F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2144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ACE68-8D35-4D55-A3B8-78F945DACA61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934C-90C7-4DAD-8240-F34973733F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0323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934C-90C7-4DAD-8240-F34973733FD9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ACE68-8D35-4D55-A3B8-78F945DACA61}" type="datetimeFigureOut">
              <a:rPr lang="ru-RU" smtClean="0"/>
              <a:t>18.09.2024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8391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6ACE68-8D35-4D55-A3B8-78F945DACA61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817934C-90C7-4DAD-8240-F34973733F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2411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92165" y="2538188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Пәні</a:t>
            </a:r>
            <a:r>
              <a:rPr lang="ru-RU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92165" y="3386541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Сынып</a:t>
            </a:r>
            <a:r>
              <a:rPr lang="ru-RU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92165" y="4360502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Тоқсан</a:t>
            </a:r>
            <a:r>
              <a:rPr lang="ru-RU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92165" y="5292570"/>
            <a:ext cx="67781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Ұстаздың</a:t>
            </a:r>
            <a:r>
              <a:rPr lang="ru-RU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аты-жөні</a:t>
            </a:r>
            <a:r>
              <a:rPr lang="ru-RU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194950" y="2576395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194950" y="3567653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194950" y="4444216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168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59925"/>
    </mc:Choice>
    <mc:Fallback xmlns="">
      <p:transition spd="slow" advTm="559925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82A1661-2134-2649-09E9-522F39405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079" y="567397"/>
            <a:ext cx="8593275" cy="980049"/>
          </a:xfrm>
        </p:spPr>
        <p:txBody>
          <a:bodyPr>
            <a:normAutofit/>
          </a:bodyPr>
          <a:lstStyle/>
          <a:p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№2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A5E198CE-85E3-ACB3-3197-4F50316E600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63266" y="1386867"/>
                <a:ext cx="10956648" cy="5365625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lnSpc>
                    <a:spcPct val="150000"/>
                  </a:lnSpc>
                  <a:buNone/>
                </a:pPr>
                <a:r>
                  <a:rPr lang="ru-RU" sz="3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100</a:t>
                </a:r>
                <a:r>
                  <a:rPr lang="kk-KZ" sz="3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шамның </a:t>
                </a:r>
                <a:r>
                  <a:rPr lang="ru-RU" sz="3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4 -</a:t>
                </a:r>
                <a:r>
                  <a:rPr lang="kk-KZ" sz="3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і</a:t>
                </a:r>
                <a:r>
                  <a:rPr lang="ru-RU" sz="32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нің</a:t>
                </a:r>
                <a:r>
                  <a:rPr lang="ru-RU" sz="3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ақауы</a:t>
                </a:r>
                <a:r>
                  <a:rPr lang="ru-RU" sz="3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бар. </a:t>
                </a:r>
                <a:r>
                  <a:rPr lang="ru-RU" sz="32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Таңдап</a:t>
                </a:r>
                <a:r>
                  <a:rPr lang="ru-RU" sz="3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алынған</a:t>
                </a:r>
                <a:r>
                  <a:rPr lang="ru-RU" sz="3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</a:t>
                </a:r>
                <a:r>
                  <a:rPr lang="en-US" sz="3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sz="3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шамның  ақаусыз болуының ықтималдығы қандай?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kk-KZ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Шешуі.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ru-RU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100</a:t>
                </a:r>
                <a:r>
                  <a:rPr lang="en-US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шамнан </a:t>
                </a:r>
                <a:r>
                  <a:rPr lang="ru-RU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kk-KZ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шамды таңдап алуға болады. 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kk-KZ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n=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𝐶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100</m:t>
                        </m:r>
                      </m:sub>
                      <m:sup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sup>
                    </m:sSubSup>
                  </m:oMath>
                </a14:m>
                <a:r>
                  <a:rPr lang="en-US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ru-RU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100</m:t>
                        </m:r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!</m:t>
                        </m:r>
                      </m:num>
                      <m:den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!(100−3)!</m:t>
                        </m:r>
                      </m:den>
                    </m:f>
                  </m:oMath>
                </a14:m>
                <a:r>
                  <a:rPr lang="ru-RU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ru-RU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98</m:t>
                        </m:r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∙99∙100</m:t>
                        </m:r>
                      </m:num>
                      <m:den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∙2∙3</m:t>
                        </m:r>
                      </m:den>
                    </m:f>
                    <m:r>
                      <a:rPr lang="en-US" sz="3200" b="0" i="0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kk-KZ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тәсілмен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kk-KZ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енді </a:t>
                </a:r>
                <a:r>
                  <a:rPr lang="ru-RU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100-4</a:t>
                </a:r>
                <a:r>
                  <a:rPr lang="en-US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=96</a:t>
                </a:r>
                <a:r>
                  <a:rPr lang="kk-KZ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осыдан </a:t>
                </a:r>
                <a:r>
                  <a:rPr lang="ru-RU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r>
                  <a:rPr lang="en-US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шарды таңдап аламыз, </a:t>
                </a:r>
                <a:endParaRPr lang="en-US" sz="32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kk-KZ" sz="32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ru-RU" sz="28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A5E198CE-85E3-ACB3-3197-4F50316E600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63266" y="1386867"/>
                <a:ext cx="10956648" cy="5365625"/>
              </a:xfrm>
              <a:blipFill>
                <a:blip r:embed="rId2"/>
                <a:stretch>
                  <a:fillRect l="-14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052696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F4ECDDEA-120C-3918-4522-7642FF424CF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21062" y="922632"/>
                <a:ext cx="8874629" cy="4662242"/>
              </a:xfrm>
            </p:spPr>
            <p:txBody>
              <a:bodyPr>
                <a:normAutofit fontScale="92500"/>
              </a:bodyPr>
              <a:lstStyle/>
              <a:p>
                <a:pPr marL="0" indent="0">
                  <a:buNone/>
                </a:pPr>
                <a:endParaRPr lang="ru-RU" sz="28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sz="3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  <a:r>
                  <a:rPr lang="en-US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en-US" sz="3200" dirty="0">
                    <a:solidFill>
                      <a:srgbClr val="002060"/>
                    </a:solidFill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𝐶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96</m:t>
                        </m:r>
                      </m:sub>
                      <m:sup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sup>
                    </m:sSubSup>
                  </m:oMath>
                </a14:m>
                <a:r>
                  <a:rPr lang="en-US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kk-KZ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96</m:t>
                        </m:r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!</m:t>
                        </m:r>
                      </m:num>
                      <m:den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3!(96−3)!</m:t>
                        </m:r>
                      </m:den>
                    </m:f>
                  </m:oMath>
                </a14:m>
                <a:r>
                  <a:rPr lang="kk-KZ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kk-KZ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94</m:t>
                        </m:r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∙95∙96</m:t>
                        </m:r>
                      </m:num>
                      <m:den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∙2∙3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</a:t>
                </a:r>
                <a:r>
                  <a:rPr lang="ru-RU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marL="0" indent="0">
                  <a:buNone/>
                </a:pPr>
                <a:r>
                  <a:rPr lang="ru-RU" sz="3200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сонда</a:t>
                </a:r>
                <a:r>
                  <a:rPr lang="ru-RU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kk-KZ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шамның ақаусыз </a:t>
                </a:r>
                <a:r>
                  <a:rPr lang="kk-KZ" sz="3200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болуынның</a:t>
                </a:r>
                <a:r>
                  <a:rPr lang="kk-KZ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ықтималдығы</a:t>
                </a:r>
              </a:p>
              <a:p>
                <a:pPr marL="0" indent="0">
                  <a:buNone/>
                </a:pPr>
                <a:endParaRPr lang="kk-KZ" sz="32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kk-KZ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kk-KZ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𝑚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</m:den>
                    </m:f>
                    <m:r>
                      <a:rPr lang="kk-KZ" sz="32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 </m:t>
                    </m:r>
                  </m:oMath>
                </a14:m>
                <a:r>
                  <a:rPr lang="en-US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en-US" sz="3200" dirty="0">
                    <a:solidFill>
                      <a:srgbClr val="002060"/>
                    </a:solidFill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9</m:t>
                        </m:r>
                        <m:r>
                          <a:rPr lang="ru-RU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  <m: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∙9</m:t>
                        </m:r>
                        <m:r>
                          <a:rPr lang="ru-RU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  <m: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ru-RU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96</m:t>
                        </m:r>
                      </m:num>
                      <m:den>
                        <m: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∙2∙3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÷</m:t>
                    </m:r>
                  </m:oMath>
                </a14:m>
                <a:r>
                  <a:rPr lang="en-US" sz="3200" dirty="0">
                    <a:solidFill>
                      <a:srgbClr val="002060"/>
                    </a:solidFill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9</m:t>
                        </m:r>
                        <m:r>
                          <a:rPr lang="ru-RU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8</m:t>
                        </m:r>
                        <m: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∙9</m:t>
                        </m:r>
                        <m:r>
                          <a:rPr lang="ru-RU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9</m:t>
                        </m:r>
                        <m: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ru-RU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100</m:t>
                        </m:r>
                      </m:num>
                      <m:den>
                        <m: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∙2∙3</m:t>
                        </m:r>
                      </m:den>
                    </m:f>
                    <m:r>
                      <a:rPr lang="en-US" sz="3200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en-US" sz="3200" dirty="0">
                    <a:solidFill>
                      <a:srgbClr val="002060"/>
                    </a:solidFill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9</m:t>
                        </m:r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  <m: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∙9</m:t>
                        </m:r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  <m: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96</m:t>
                        </m:r>
                      </m:num>
                      <m:den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98</m:t>
                        </m:r>
                        <m: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99</m:t>
                        </m:r>
                        <m: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100</m:t>
                        </m:r>
                      </m:den>
                    </m:f>
                    <m:r>
                      <a:rPr lang="en-US" sz="3200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32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≈</m:t>
                    </m:r>
                    <m:r>
                      <a:rPr lang="en-US" sz="32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0</m:t>
                    </m:r>
                    <m:r>
                      <a:rPr lang="kk-KZ" sz="32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</m:oMath>
                </a14:m>
                <a:r>
                  <a:rPr lang="kk-KZ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88</a:t>
                </a:r>
              </a:p>
              <a:p>
                <a:pPr marL="0" indent="0">
                  <a:buNone/>
                </a:pPr>
                <a:r>
                  <a:rPr lang="kk-KZ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                         </a:t>
                </a:r>
              </a:p>
              <a:p>
                <a:pPr marL="0" indent="0">
                  <a:buNone/>
                </a:pPr>
                <a:r>
                  <a:rPr lang="kk-KZ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                            Жауабы:  </a:t>
                </a:r>
                <a14:m>
                  <m:oMath xmlns:m="http://schemas.openxmlformats.org/officeDocument/2006/math">
                    <m:r>
                      <a:rPr lang="kk-KZ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≈</m:t>
                    </m:r>
                  </m:oMath>
                </a14:m>
                <a:r>
                  <a:rPr lang="ru-RU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0,88</a:t>
                </a:r>
                <a:endParaRPr lang="kk-KZ" sz="28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F4ECDDEA-120C-3918-4522-7642FF424CF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1062" y="922632"/>
                <a:ext cx="8874629" cy="4662242"/>
              </a:xfrm>
              <a:blipFill>
                <a:blip r:embed="rId2"/>
                <a:stretch>
                  <a:fillRect l="-16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281313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5B811C0-DD16-BEF6-06A7-467CB346D0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981" y="998010"/>
            <a:ext cx="8596668" cy="387799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Қорытынды</a:t>
            </a:r>
            <a:b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Сабағымызды қорытындыласақ, бүгін сіздер ықтималдықтың классикалық анықтамасына есептер шығаруды меңгердіңдер.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70764BDF-6CB2-BC4E-FB45-99542DC31CB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7784" y="1926477"/>
            <a:ext cx="3521413" cy="4321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806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19364"/>
    </mc:Choice>
    <mc:Fallback xmlns="">
      <p:transition spd="slow" advTm="519364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1858" y="1439738"/>
            <a:ext cx="9959927" cy="2879043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ru-RU" sz="4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4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44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Тақырып</a:t>
            </a:r>
            <a:r>
              <a:rPr lang="ru-RU" sz="4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   </a:t>
            </a:r>
            <a:br>
              <a:rPr lang="ru-RU" sz="4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4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4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4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Ықтималдықтың</a:t>
            </a:r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классикалық</a:t>
            </a:r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анықтамасы</a:t>
            </a:r>
            <a:endParaRPr lang="ru-RU" sz="4400" b="1" dirty="0">
              <a:solidFill>
                <a:srgbClr val="00206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1AB9617-7861-0284-C541-7D905EF81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25305"/>
          </a:xfrm>
        </p:spPr>
        <p:txBody>
          <a:bodyPr/>
          <a:lstStyle/>
          <a:p>
            <a:r>
              <a:rPr lang="kk-KZ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мақсаты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19ED351-F3CE-BF3F-814F-37CE589A94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16638"/>
            <a:ext cx="8596668" cy="3880773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9.3.2.3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Ықтималдықтың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классикалық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анықтамасын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білу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оны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есептер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шығару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  қолдану</a:t>
            </a:r>
            <a:endParaRPr lang="ru-RU" sz="28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9380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F2A8336-B835-12D8-48E3-C07A6C491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62599"/>
            <a:ext cx="9206132" cy="1126050"/>
          </a:xfrm>
        </p:spPr>
        <p:txBody>
          <a:bodyPr>
            <a:noAutofit/>
          </a:bodyPr>
          <a:lstStyle/>
          <a:p>
            <a:r>
              <a:rPr lang="kk-KZ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Бүгін сабақта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8EFE5BF-B07F-E188-5709-87F088A71B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9867314" cy="374518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kk-KZ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Ықтималдықтың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классикалық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анықтамасын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есептер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шығару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қолдананамыз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752955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02D9A60-6017-0458-6443-23165B4B0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8776155" cy="797169"/>
          </a:xfrm>
        </p:spPr>
        <p:txBody>
          <a:bodyPr>
            <a:normAutofit fontScale="90000"/>
          </a:bodyPr>
          <a:lstStyle/>
          <a:p>
            <a:pPr algn="ctr"/>
            <a:r>
              <a:rPr lang="kk-KZ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Еске түсіріп алайық.</a:t>
            </a:r>
            <a:br>
              <a:rPr lang="kk-KZ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Ықтималдықтың классикалық анықтамасы</a:t>
            </a:r>
            <a:r>
              <a:rPr lang="kk-KZ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44AEDD90-91A4-E67A-C9CC-6C6451448C4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83429" y="2262336"/>
                <a:ext cx="8596668" cy="3880773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endParaRPr lang="kk-KZ" sz="24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kk-KZ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 оқиғасының орындалу ықтималдығын</a:t>
                </a:r>
              </a:p>
              <a:p>
                <a:pPr marL="0" indent="0">
                  <a:buNone/>
                </a:pPr>
                <a:r>
                  <a:rPr lang="kk-KZ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</a:t>
                </a:r>
                <a:r>
                  <a:rPr lang="en-US" sz="3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P(A)</a:t>
                </a:r>
                <a:r>
                  <a:rPr lang="kk-KZ" sz="3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kk-KZ" sz="3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kk-KZ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𝒎</m:t>
                        </m:r>
                      </m:num>
                      <m:den>
                        <m:r>
                          <a:rPr lang="kk-KZ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𝒏</m:t>
                        </m:r>
                      </m:den>
                    </m:f>
                  </m:oMath>
                </a14:m>
                <a:endParaRPr lang="kk-KZ" sz="3200" b="1" i="1" dirty="0">
                  <a:solidFill>
                    <a:srgbClr val="002060"/>
                  </a:solidFill>
                  <a:latin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kk-KZ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формуласы арқылы анықтаймыз.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kk-KZ" sz="2800" b="0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М</m:t>
                    </m:r>
                  </m:oMath>
                </a14:m>
                <a:r>
                  <a:rPr lang="ru-RU" sz="2800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ұндағы</a:t>
                </a:r>
                <a:r>
                  <a:rPr lang="ru-RU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  <a:r>
                  <a:rPr lang="kk-KZ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– А о</a:t>
                </a:r>
                <a:r>
                  <a:rPr lang="kk-KZ" sz="2800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қиғасынының</a:t>
                </a:r>
                <a:r>
                  <a:rPr lang="kk-KZ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болуына қолайлы нәтижелер саны,</a:t>
                </a:r>
              </a:p>
              <a:p>
                <a:pPr marL="0" indent="0">
                  <a:buNone/>
                </a:pPr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kk-KZ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–</a:t>
                </a:r>
                <a:r>
                  <a:rPr lang="kk-KZ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А оқиғасының болуының барлық тең мүмкіндікті нәтижелер саны. </a:t>
                </a:r>
                <a:r>
                  <a:rPr lang="ru-RU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14:m>
                  <m:oMath xmlns:m="http://schemas.openxmlformats.org/officeDocument/2006/math">
                    <m:r>
                      <a:rPr lang="ru-RU" sz="280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≤</m:t>
                    </m:r>
                    <m:r>
                      <a:rPr lang="en-US" sz="28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𝑚</m:t>
                    </m:r>
                    <m:r>
                      <a:rPr lang="en-US" sz="28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≤</m:t>
                    </m:r>
                    <m:r>
                      <a:rPr lang="en-US" sz="28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𝑛</m:t>
                    </m:r>
                  </m:oMath>
                </a14:m>
                <a:endParaRPr lang="ru-RU" sz="28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44AEDD90-91A4-E67A-C9CC-6C6451448C4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83429" y="2262336"/>
                <a:ext cx="8596668" cy="3880773"/>
              </a:xfrm>
              <a:blipFill>
                <a:blip r:embed="rId2"/>
                <a:stretch>
                  <a:fillRect l="-12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1722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xmlns="" id="{D4F2C281-31E4-68D6-3CF2-7E98D2E9D9DD}"/>
                  </a:ext>
                </a:extLst>
              </p:cNvPr>
              <p:cNvSpPr>
                <a:spLocks noGrp="1"/>
              </p:cNvSpPr>
              <p:nvPr>
                <p:ph type="ctrTitle"/>
              </p:nvPr>
            </p:nvSpPr>
            <p:spPr>
              <a:xfrm>
                <a:off x="916224" y="984738"/>
                <a:ext cx="8537265" cy="5162844"/>
              </a:xfrm>
            </p:spPr>
            <p:txBody>
              <a:bodyPr/>
              <a:lstStyle/>
              <a:p>
                <a:pPr algn="l">
                  <a:lnSpc>
                    <a:spcPct val="150000"/>
                  </a:lnSpc>
                </a:pPr>
                <a:r>
                  <a:rPr lang="kk-KZ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Егер екі сынақ нәтижелері тәуелсіз болса, онда екеуінің қатар пайда болуының қайсыбір оқиғасын сипаттайтын ықтималдық әрбір оқиға ықтималдығының көбейтіндісіне тең. </a:t>
                </a:r>
                <a:br>
                  <a:rPr lang="kk-KZ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kk-KZ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</a:t>
                </a:r>
                <a:r>
                  <a:rPr lang="kk-KZ" sz="3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</a:t>
                </a:r>
                <a:r>
                  <a:rPr lang="ru-RU" sz="3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(А ж</a:t>
                </a:r>
                <a:r>
                  <a:rPr lang="kk-KZ" sz="3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ә</a:t>
                </a:r>
                <a:r>
                  <a:rPr lang="ru-RU" sz="3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не В)=Р(А)</a:t>
                </a:r>
                <a14:m>
                  <m:oMath xmlns:m="http://schemas.openxmlformats.org/officeDocument/2006/math">
                    <m:r>
                      <a:rPr lang="ru-RU" sz="32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×</m:t>
                    </m:r>
                  </m:oMath>
                </a14:m>
                <a:r>
                  <a:rPr lang="ru-RU" sz="3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Р(В).</a:t>
                </a:r>
                <a:br>
                  <a:rPr lang="ru-RU" sz="3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ru-RU" sz="3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ru-RU" sz="3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ru-RU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D4F2C281-31E4-68D6-3CF2-7E98D2E9D9D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916224" y="984738"/>
                <a:ext cx="8537265" cy="5162844"/>
              </a:xfrm>
              <a:blipFill>
                <a:blip r:embed="rId2"/>
                <a:stretch>
                  <a:fillRect l="-142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89299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F067CFF2-D323-F075-605E-7BAE5E930DD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78302" y="1041008"/>
                <a:ext cx="9664504" cy="554267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ru-RU" sz="1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6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Мысалы</a:t>
                </a:r>
                <a:r>
                  <a:rPr lang="kk-KZ" sz="36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 екі атқыш нысанаға бір</a:t>
                </a:r>
                <a:r>
                  <a:rPr lang="en-US" sz="36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:r>
                  <a:rPr lang="kk-KZ" sz="36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біріне тәуелсіз бір реттен атқан болсын және біреуінің мүлт кетпейтін ықтималдығы 0,5</a:t>
                </a:r>
                <a:r>
                  <a:rPr lang="ru-RU" sz="36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:r>
                  <a:rPr lang="kk-KZ" sz="3600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ке</a:t>
                </a:r>
                <a:r>
                  <a:rPr lang="kk-KZ" sz="36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ал екіншісінің нысанаға дәл тигізу ықтималдығы </a:t>
                </a:r>
                <a:r>
                  <a:rPr lang="ru-RU" sz="36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kk-KZ" sz="36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</a:t>
                </a:r>
                <a:r>
                  <a:rPr lang="ru-RU" sz="36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8-</a:t>
                </a:r>
                <a:r>
                  <a:rPr lang="kk-KZ" sz="3600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ге</a:t>
                </a:r>
                <a:r>
                  <a:rPr lang="kk-KZ" sz="36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тең болсын. </a:t>
                </a:r>
              </a:p>
              <a:p>
                <a:pPr marL="0" indent="0">
                  <a:buNone/>
                </a:pPr>
                <a:r>
                  <a:rPr lang="kk-KZ" sz="36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Сонда нысанаға екеуінің де тигізу ықтималдығы: </a:t>
                </a:r>
                <a:r>
                  <a:rPr lang="en-US" sz="36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0</a:t>
                </a:r>
                <a:r>
                  <a:rPr lang="kk-KZ" sz="36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</a:t>
                </a:r>
                <a:r>
                  <a:rPr lang="en-US" sz="36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</a:t>
                </a:r>
                <a14:m>
                  <m:oMath xmlns:m="http://schemas.openxmlformats.org/officeDocument/2006/math">
                    <m:r>
                      <a:rPr lang="en-US" sz="360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</m:oMath>
                </a14:m>
                <a:r>
                  <a:rPr lang="kk-KZ" sz="36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kk-KZ" sz="36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</a:t>
                </a:r>
                <a:r>
                  <a:rPr lang="en-US" sz="36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</a:t>
                </a:r>
                <a:r>
                  <a:rPr lang="ru-RU" sz="36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en-US" sz="36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kk-KZ" sz="36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</a:t>
                </a:r>
                <a:r>
                  <a:rPr lang="ru-RU" sz="36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 </a:t>
                </a:r>
                <a:r>
                  <a:rPr lang="ru-RU" sz="3600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болады</a:t>
                </a:r>
                <a:r>
                  <a:rPr lang="ru-RU" sz="36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ru-RU" sz="36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        </a:t>
                </a:r>
                <a:r>
                  <a:rPr lang="ru-RU" sz="3600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Жауабы</a:t>
                </a:r>
                <a:r>
                  <a:rPr lang="ru-RU" sz="36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 0</a:t>
                </a:r>
                <a:r>
                  <a:rPr lang="kk-KZ" sz="36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</a:t>
                </a:r>
                <a:r>
                  <a:rPr lang="ru-RU" sz="36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endParaRPr lang="ru-RU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F067CFF2-D323-F075-605E-7BAE5E930DD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78302" y="1041008"/>
                <a:ext cx="9664504" cy="5542671"/>
              </a:xfrm>
              <a:blipFill>
                <a:blip r:embed="rId2"/>
                <a:stretch>
                  <a:fillRect l="-1892" t="-1870" r="-170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56485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38D33A1-44C3-B184-6835-BC8B062E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114" y="1439595"/>
            <a:ext cx="10408009" cy="5418405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 кітапханасының 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180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оқырманы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бар.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50-і  1-4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оқушылары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5-9-</a:t>
            </a:r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 оқушылары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одан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80%-</a:t>
            </a:r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ға артық, ал қалғаны жоғары сынып оқушылары. Кездейсоқ алынған кітапхана карточкасының жоғары сынып </a:t>
            </a:r>
            <a:r>
              <a:rPr lang="kk-KZ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оқушысынікі</a:t>
            </a:r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болуының ықтималдығын табыңдар.</a:t>
            </a: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C19A342F-165B-14BA-642B-FAF24B7CF5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607" y="525195"/>
            <a:ext cx="8596312" cy="1320800"/>
          </a:xfrm>
        </p:spPr>
        <p:txBody>
          <a:bodyPr/>
          <a:lstStyle/>
          <a:p>
            <a:r>
              <a:rPr lang="kk-KZ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№1</a:t>
            </a:r>
          </a:p>
        </p:txBody>
      </p:sp>
    </p:spTree>
    <p:extLst>
      <p:ext uri="{BB962C8B-B14F-4D97-AF65-F5344CB8AC3E}">
        <p14:creationId xmlns:p14="http://schemas.microsoft.com/office/powerpoint/2010/main" val="2271925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4565F92-DDC8-6E1E-645F-DE30F84FB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18050"/>
            <a:ext cx="8596668" cy="1320800"/>
          </a:xfrm>
        </p:spPr>
        <p:txBody>
          <a:bodyPr>
            <a:normAutofit/>
          </a:bodyPr>
          <a:lstStyle/>
          <a:p>
            <a:r>
              <a:rPr lang="kk-KZ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Шешуі: </a:t>
            </a:r>
            <a:endParaRPr lang="ru-RU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8F2636FB-189C-7EBA-9962-3F97988D3E6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7334" y="776067"/>
                <a:ext cx="9859367" cy="5512191"/>
              </a:xfrm>
            </p:spPr>
            <p:txBody>
              <a:bodyPr>
                <a:noAutofit/>
              </a:bodyPr>
              <a:lstStyle/>
              <a:p>
                <a:pPr marL="0" indent="0">
                  <a:lnSpc>
                    <a:spcPct val="150000"/>
                  </a:lnSpc>
                  <a:buNone/>
                </a:pPr>
                <a:r>
                  <a:rPr lang="kk-KZ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Барлық тең мүмкіндікті нәтижелер саны </a:t>
                </a:r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n=</a:t>
                </a:r>
                <a:r>
                  <a:rPr lang="ru-RU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180. </a:t>
                </a:r>
                <a:r>
                  <a:rPr lang="ru-RU" sz="2800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Оның</a:t>
                </a:r>
                <a:r>
                  <a:rPr lang="ru-RU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ішінде</a:t>
                </a:r>
                <a:r>
                  <a:rPr lang="ru-RU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50-і  1-4 </a:t>
                </a:r>
                <a:r>
                  <a:rPr lang="ru-RU" sz="2800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сынып</a:t>
                </a:r>
                <a:r>
                  <a:rPr lang="ru-RU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оқушылары</a:t>
                </a:r>
                <a:r>
                  <a:rPr lang="ru-RU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5-9-</a:t>
                </a:r>
                <a:r>
                  <a:rPr lang="kk-KZ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сынып оқушылары </a:t>
                </a:r>
                <a:r>
                  <a:rPr lang="ru-RU" sz="2800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одан</a:t>
                </a:r>
                <a:r>
                  <a:rPr lang="ru-RU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80%-</a:t>
                </a:r>
                <a:r>
                  <a:rPr lang="kk-KZ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ға артық, ендеше </a:t>
                </a:r>
                <a:r>
                  <a:rPr lang="ru-RU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50</a:t>
                </a:r>
                <a14:m>
                  <m:oMath xmlns:m="http://schemas.openxmlformats.org/officeDocument/2006/math">
                    <m:r>
                      <a:rPr lang="ru-RU" sz="280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  <m:f>
                      <m:fPr>
                        <m:ctrlPr>
                          <a:rPr lang="ru-RU" sz="2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80</m:t>
                        </m:r>
                      </m:num>
                      <m:den>
                        <m:r>
                          <a:rPr lang="ru-RU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ru-RU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=40 </a:t>
                </a:r>
                <a:r>
                  <a:rPr lang="ru-RU" sz="2800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оқушыға</a:t>
                </a:r>
                <a:r>
                  <a:rPr lang="ru-RU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артық</a:t>
                </a:r>
                <a:r>
                  <a:rPr lang="ru-RU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Сол </a:t>
                </a:r>
                <a:r>
                  <a:rPr lang="ru-RU" sz="2800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үшін</a:t>
                </a:r>
                <a:r>
                  <a:rPr lang="ru-RU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5-9-</a:t>
                </a:r>
                <a:r>
                  <a:rPr lang="kk-KZ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сынып оқушылары </a:t>
                </a:r>
                <a:r>
                  <a:rPr lang="ru-RU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90-ға </a:t>
                </a:r>
                <a:r>
                  <a:rPr lang="ru-RU" sz="2800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тең</a:t>
                </a:r>
                <a:r>
                  <a:rPr lang="ru-RU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болады</a:t>
                </a:r>
                <a:r>
                  <a:rPr lang="ru-RU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ru-RU" sz="2800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Олай</a:t>
                </a:r>
                <a:r>
                  <a:rPr lang="ru-RU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болса</a:t>
                </a:r>
                <a:r>
                  <a:rPr lang="ru-RU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жоғары</a:t>
                </a:r>
                <a:r>
                  <a:rPr lang="ru-RU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сынып</a:t>
                </a:r>
                <a:r>
                  <a:rPr lang="ru-RU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оқушыларының</a:t>
                </a:r>
                <a:r>
                  <a:rPr lang="ru-RU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саны 180-50-90=40. </a:t>
                </a:r>
                <a:r>
                  <a:rPr lang="kk-KZ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Бұл </a:t>
                </a:r>
                <a:r>
                  <a:rPr lang="en-US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  <a:r>
                  <a:rPr lang="kk-KZ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– А о</a:t>
                </a:r>
                <a:r>
                  <a:rPr lang="kk-KZ" sz="2800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қиғасынының</a:t>
                </a:r>
                <a:r>
                  <a:rPr lang="kk-KZ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болуына қолайлы нәтижелер саны. Ендеше анықтама бойынша  </a:t>
                </a:r>
                <a:r>
                  <a:rPr lang="en-US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P(A)</a:t>
                </a:r>
                <a:r>
                  <a:rPr lang="kk-KZ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kk-KZ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kk-KZ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𝒎</m:t>
                        </m:r>
                      </m:num>
                      <m:den>
                        <m:r>
                          <a:rPr lang="kk-KZ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𝒏</m:t>
                        </m:r>
                      </m:den>
                    </m:f>
                  </m:oMath>
                </a14:m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40</m:t>
                        </m:r>
                      </m:num>
                      <m:den>
                        <m:r>
                          <a:rPr lang="en-US" sz="28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180</m:t>
                        </m:r>
                      </m:den>
                    </m:f>
                  </m:oMath>
                </a14:m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9</m:t>
                        </m:r>
                      </m:den>
                    </m:f>
                    <m:r>
                      <a:rPr lang="en-US" sz="2800" b="0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kk-KZ" sz="2800" b="0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                   </m:t>
                    </m:r>
                  </m:oMath>
                </a14:m>
                <a:r>
                  <a:rPr lang="kk-KZ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Жауабы: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𝟗</m:t>
                        </m:r>
                      </m:den>
                    </m:f>
                  </m:oMath>
                </a14:m>
                <a:endParaRPr lang="ru-RU" sz="28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8F2636FB-189C-7EBA-9962-3F97988D3E6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776067"/>
                <a:ext cx="9859367" cy="5512191"/>
              </a:xfrm>
              <a:blipFill>
                <a:blip r:embed="rId2"/>
                <a:stretch>
                  <a:fillRect l="-123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29783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186</TotalTime>
  <Words>243</Words>
  <Application>Microsoft Office PowerPoint</Application>
  <PresentationFormat>Широкоэкранный</PresentationFormat>
  <Paragraphs>42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Cambria Math</vt:lpstr>
      <vt:lpstr>Tahoma</vt:lpstr>
      <vt:lpstr>Times New Roman</vt:lpstr>
      <vt:lpstr>Trebuchet MS</vt:lpstr>
      <vt:lpstr>Wingdings 3</vt:lpstr>
      <vt:lpstr>Аспект</vt:lpstr>
      <vt:lpstr>Презентация PowerPoint</vt:lpstr>
      <vt:lpstr> Тақырып:      Ықтималдықтың классикалық анықтамасы</vt:lpstr>
      <vt:lpstr>Сабақтың мақсаты</vt:lpstr>
      <vt:lpstr>Бүгін сабақта:</vt:lpstr>
      <vt:lpstr>Еске түсіріп алайық.  Ықтималдықтың классикалық анықтамасы </vt:lpstr>
      <vt:lpstr>Егер екі сынақ нәтижелері тәуелсіз болса, онда екеуінің қатар пайда болуының қайсыбір оқиғасын сипаттайтын ықтималдық әрбір оқиға ықтималдығының көбейтіндісіне тең.                         Р(А және В)=Р(А)×Р(В).   </vt:lpstr>
      <vt:lpstr>Презентация PowerPoint</vt:lpstr>
      <vt:lpstr>Есеп №1</vt:lpstr>
      <vt:lpstr>Шешуі: </vt:lpstr>
      <vt:lpstr>есеп №2</vt:lpstr>
      <vt:lpstr>Презентация PowerPoint</vt:lpstr>
      <vt:lpstr>                                    Қорытынды Сабағымызды қорытындыласақ, бүгін сіздер ықтималдықтың классикалық анықтамасына есептер шығаруды меңгердіңдер.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student</dc:creator>
  <cp:lastModifiedBy>Huawei</cp:lastModifiedBy>
  <cp:revision>17</cp:revision>
  <dcterms:created xsi:type="dcterms:W3CDTF">2024-02-09T10:15:06Z</dcterms:created>
  <dcterms:modified xsi:type="dcterms:W3CDTF">2024-09-18T13:54:29Z</dcterms:modified>
</cp:coreProperties>
</file>