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78" r:id="rId2"/>
    <p:sldId id="259" r:id="rId3"/>
    <p:sldId id="293" r:id="rId4"/>
    <p:sldId id="283" r:id="rId5"/>
    <p:sldId id="256" r:id="rId6"/>
    <p:sldId id="257" r:id="rId7"/>
    <p:sldId id="284" r:id="rId8"/>
    <p:sldId id="285" r:id="rId9"/>
    <p:sldId id="286" r:id="rId10"/>
    <p:sldId id="287" r:id="rId11"/>
    <p:sldId id="288" r:id="rId12"/>
    <p:sldId id="289" r:id="rId13"/>
    <p:sldId id="290" r:id="rId14"/>
    <p:sldId id="291" r:id="rId15"/>
    <p:sldId id="29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snapToGrid="0">
      <p:cViewPr varScale="1">
        <p:scale>
          <a:sx n="46" d="100"/>
          <a:sy n="46" d="100"/>
        </p:scale>
        <p:origin x="53" y="81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148084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2255512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0152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36954974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6310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689304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598979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187577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394404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FBEE2FE-5DAD-4D88-8F45-905239227354}"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1814700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FBEE2FE-5DAD-4D88-8F45-905239227354}"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223097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FBEE2FE-5DAD-4D88-8F45-905239227354}" type="datetimeFigureOut">
              <a:rPr lang="ru-RU" smtClean="0"/>
              <a:t>18.09.2024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135955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FBEE2FE-5DAD-4D88-8F45-905239227354}" type="datetimeFigureOut">
              <a:rPr lang="ru-RU" smtClean="0"/>
              <a:t>18.09.2024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166255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EE2FE-5DAD-4D88-8F45-905239227354}" type="datetimeFigureOut">
              <a:rPr lang="ru-RU" smtClean="0"/>
              <a:t>18.09.2024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919058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FBEE2FE-5DAD-4D88-8F45-905239227354}"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0391FD-744A-4506-A3BD-43E9C6CEAEF5}" type="slidenum">
              <a:rPr lang="ru-RU" smtClean="0"/>
              <a:t>‹#›</a:t>
            </a:fld>
            <a:endParaRPr lang="ru-RU"/>
          </a:p>
        </p:txBody>
      </p:sp>
    </p:spTree>
    <p:extLst>
      <p:ext uri="{BB962C8B-B14F-4D97-AF65-F5344CB8AC3E}">
        <p14:creationId xmlns:p14="http://schemas.microsoft.com/office/powerpoint/2010/main" val="285948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0391FD-744A-4506-A3BD-43E9C6CEAEF5}" type="slidenum">
              <a:rPr lang="ru-RU" smtClean="0"/>
              <a:t>‹#›</a:t>
            </a:fld>
            <a:endParaRPr lang="ru-RU"/>
          </a:p>
        </p:txBody>
      </p:sp>
      <p:sp>
        <p:nvSpPr>
          <p:cNvPr id="5" name="Date Placeholder 4"/>
          <p:cNvSpPr>
            <a:spLocks noGrp="1"/>
          </p:cNvSpPr>
          <p:nvPr>
            <p:ph type="dt" sz="half" idx="10"/>
          </p:nvPr>
        </p:nvSpPr>
        <p:spPr/>
        <p:txBody>
          <a:bodyPr/>
          <a:lstStyle/>
          <a:p>
            <a:fld id="{4FBEE2FE-5DAD-4D88-8F45-905239227354}" type="datetimeFigureOut">
              <a:rPr lang="ru-RU" smtClean="0"/>
              <a:t>18.09.2024</a:t>
            </a:fld>
            <a:endParaRPr lang="ru-RU"/>
          </a:p>
        </p:txBody>
      </p:sp>
    </p:spTree>
    <p:extLst>
      <p:ext uri="{BB962C8B-B14F-4D97-AF65-F5344CB8AC3E}">
        <p14:creationId xmlns:p14="http://schemas.microsoft.com/office/powerpoint/2010/main" val="322810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BEE2FE-5DAD-4D88-8F45-905239227354}" type="datetimeFigureOut">
              <a:rPr lang="ru-RU" smtClean="0"/>
              <a:t>18.09.2024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0391FD-744A-4506-A3BD-43E9C6CEAEF5}" type="slidenum">
              <a:rPr lang="ru-RU" smtClean="0"/>
              <a:t>‹#›</a:t>
            </a:fld>
            <a:endParaRPr lang="ru-RU"/>
          </a:p>
        </p:txBody>
      </p:sp>
    </p:spTree>
    <p:extLst>
      <p:ext uri="{BB962C8B-B14F-4D97-AF65-F5344CB8AC3E}">
        <p14:creationId xmlns:p14="http://schemas.microsoft.com/office/powerpoint/2010/main" val="200790090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2165" y="2538188"/>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Пәні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3" name="Прямоугольник 2"/>
          <p:cNvSpPr/>
          <p:nvPr/>
        </p:nvSpPr>
        <p:spPr>
          <a:xfrm>
            <a:off x="592165" y="3386541"/>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Сынып</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endParaRPr lang="ru-RU" sz="3600" dirty="0">
              <a:solidFill>
                <a:srgbClr val="002060"/>
              </a:solidFill>
            </a:endParaRPr>
          </a:p>
        </p:txBody>
      </p:sp>
      <p:sp>
        <p:nvSpPr>
          <p:cNvPr id="4" name="Прямоугольник 3"/>
          <p:cNvSpPr/>
          <p:nvPr/>
        </p:nvSpPr>
        <p:spPr>
          <a:xfrm>
            <a:off x="592165" y="4360502"/>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Тоқсан</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5" name="Прямоугольник 4"/>
          <p:cNvSpPr/>
          <p:nvPr/>
        </p:nvSpPr>
        <p:spPr>
          <a:xfrm>
            <a:off x="592165" y="5292570"/>
            <a:ext cx="6778158"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Ұстаздың</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аты-жөні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6" name="Прямоугольник 5"/>
          <p:cNvSpPr/>
          <p:nvPr/>
        </p:nvSpPr>
        <p:spPr>
          <a:xfrm>
            <a:off x="3194950" y="2576395"/>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Алгебра</a:t>
            </a:r>
            <a:endParaRPr lang="ru-RU" sz="3600" dirty="0">
              <a:solidFill>
                <a:srgbClr val="002060"/>
              </a:solidFill>
            </a:endParaRPr>
          </a:p>
        </p:txBody>
      </p:sp>
      <p:sp>
        <p:nvSpPr>
          <p:cNvPr id="7" name="Прямоугольник 6"/>
          <p:cNvSpPr/>
          <p:nvPr/>
        </p:nvSpPr>
        <p:spPr>
          <a:xfrm>
            <a:off x="3194950" y="3567653"/>
            <a:ext cx="2901050"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9</a:t>
            </a:r>
            <a:endParaRPr lang="ru-RU" sz="3600" dirty="0">
              <a:solidFill>
                <a:srgbClr val="002060"/>
              </a:solidFill>
            </a:endParaRPr>
          </a:p>
        </p:txBody>
      </p:sp>
      <p:sp>
        <p:nvSpPr>
          <p:cNvPr id="8" name="Прямоугольник 7"/>
          <p:cNvSpPr/>
          <p:nvPr/>
        </p:nvSpPr>
        <p:spPr>
          <a:xfrm>
            <a:off x="3194950" y="4444216"/>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4</a:t>
            </a:r>
            <a:endParaRPr lang="ru-RU" sz="3600" dirty="0">
              <a:solidFill>
                <a:srgbClr val="002060"/>
              </a:solidFill>
            </a:endParaRPr>
          </a:p>
        </p:txBody>
      </p:sp>
    </p:spTree>
    <p:extLst>
      <p:ext uri="{BB962C8B-B14F-4D97-AF65-F5344CB8AC3E}">
        <p14:creationId xmlns:p14="http://schemas.microsoft.com/office/powerpoint/2010/main" val="1738168429"/>
      </p:ext>
    </p:extLst>
  </p:cSld>
  <p:clrMapOvr>
    <a:masterClrMapping/>
  </p:clrMapOvr>
  <mc:AlternateContent xmlns:mc="http://schemas.openxmlformats.org/markup-compatibility/2006" xmlns:p14="http://schemas.microsoft.com/office/powerpoint/2010/main">
    <mc:Choice Requires="p14">
      <p:transition spd="slow" p14:dur="2000" advTm="8331"/>
    </mc:Choice>
    <mc:Fallback xmlns="">
      <p:transition spd="slow" advTm="833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2BC3527-CEE2-DCB6-4A03-1366E27AC208}"/>
              </a:ext>
            </a:extLst>
          </p:cNvPr>
          <p:cNvSpPr>
            <a:spLocks noGrp="1"/>
          </p:cNvSpPr>
          <p:nvPr>
            <p:ph type="title"/>
          </p:nvPr>
        </p:nvSpPr>
        <p:spPr>
          <a:xfrm>
            <a:off x="677334" y="609600"/>
            <a:ext cx="8596668" cy="867508"/>
          </a:xfrm>
        </p:spPr>
        <p:txBody>
          <a:bodyPr/>
          <a:lstStyle/>
          <a:p>
            <a:r>
              <a:rPr lang="ru-RU" b="1" i="1" dirty="0" err="1">
                <a:solidFill>
                  <a:srgbClr val="002060"/>
                </a:solidFill>
                <a:latin typeface="Times New Roman" panose="02020603050405020304" pitchFamily="18" charset="0"/>
                <a:cs typeface="Times New Roman" panose="02020603050405020304" pitchFamily="18" charset="0"/>
              </a:rPr>
              <a:t>Шешу</a:t>
            </a:r>
            <a:r>
              <a:rPr lang="kk-KZ" b="1" i="1" dirty="0">
                <a:solidFill>
                  <a:srgbClr val="002060"/>
                </a:solidFill>
                <a:latin typeface="Times New Roman" panose="02020603050405020304" pitchFamily="18" charset="0"/>
                <a:cs typeface="Times New Roman" panose="02020603050405020304" pitchFamily="18" charset="0"/>
              </a:rPr>
              <a:t>і:</a:t>
            </a:r>
            <a:endParaRPr lang="ru-RU" b="1" i="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1C897348-C857-FA10-93FC-86CECAF58F22}"/>
                  </a:ext>
                </a:extLst>
              </p:cNvPr>
              <p:cNvSpPr>
                <a:spLocks noGrp="1"/>
              </p:cNvSpPr>
              <p:nvPr>
                <p:ph idx="1"/>
              </p:nvPr>
            </p:nvSpPr>
            <p:spPr>
              <a:xfrm>
                <a:off x="677333" y="1488613"/>
                <a:ext cx="9789029" cy="3880773"/>
              </a:xfrm>
            </p:spPr>
            <p:txBody>
              <a:bodyPr>
                <a:normAutofit/>
              </a:bodyPr>
              <a:lstStyle/>
              <a:p>
                <a:pPr marL="0" indent="0">
                  <a:buNone/>
                </a:pPr>
                <a:r>
                  <a:rPr lang="kk-KZ" sz="3200" dirty="0">
                    <a:solidFill>
                      <a:srgbClr val="002060"/>
                    </a:solidFill>
                    <a:latin typeface="Times New Roman" panose="02020603050405020304" pitchFamily="18" charset="0"/>
                    <a:cs typeface="Times New Roman" panose="02020603050405020304" pitchFamily="18" charset="0"/>
                  </a:rPr>
                  <a:t>Барлық ерлер бас киімі </a:t>
                </a:r>
                <a:r>
                  <a:rPr lang="en-US" sz="3200" dirty="0">
                    <a:solidFill>
                      <a:srgbClr val="002060"/>
                    </a:solidFill>
                    <a:latin typeface="Times New Roman" panose="02020603050405020304" pitchFamily="18" charset="0"/>
                    <a:cs typeface="Times New Roman" panose="02020603050405020304" pitchFamily="18" charset="0"/>
                  </a:rPr>
                  <a:t>n=</a:t>
                </a:r>
                <a:r>
                  <a:rPr lang="ru-RU" sz="3200" dirty="0">
                    <a:solidFill>
                      <a:srgbClr val="002060"/>
                    </a:solidFill>
                    <a:latin typeface="Times New Roman" panose="02020603050405020304" pitchFamily="18" charset="0"/>
                    <a:cs typeface="Times New Roman" panose="02020603050405020304" pitchFamily="18" charset="0"/>
                  </a:rPr>
                  <a:t>50+120+140+100+90=500. Б</a:t>
                </a:r>
                <a:r>
                  <a:rPr lang="kk-KZ" sz="3200" dirty="0">
                    <a:solidFill>
                      <a:srgbClr val="002060"/>
                    </a:solidFill>
                    <a:latin typeface="Times New Roman" panose="02020603050405020304" pitchFamily="18" charset="0"/>
                    <a:cs typeface="Times New Roman" panose="02020603050405020304" pitchFamily="18" charset="0"/>
                  </a:rPr>
                  <a:t>ұл барлық тең мүмкіндікті нәтижелер саны.  </a:t>
                </a:r>
              </a:p>
              <a:p>
                <a:pPr marL="0" indent="0">
                  <a:buNone/>
                </a:pPr>
                <a:r>
                  <a:rPr lang="ru-RU" sz="3200" dirty="0">
                    <a:solidFill>
                      <a:srgbClr val="002060"/>
                    </a:solidFill>
                    <a:latin typeface="Times New Roman" panose="02020603050405020304" pitchFamily="18" charset="0"/>
                    <a:cs typeface="Times New Roman" panose="02020603050405020304" pitchFamily="18" charset="0"/>
                  </a:rPr>
                  <a:t>56-</a:t>
                </a:r>
                <a:r>
                  <a:rPr lang="kk-KZ" sz="3200" dirty="0" err="1">
                    <a:solidFill>
                      <a:srgbClr val="002060"/>
                    </a:solidFill>
                    <a:latin typeface="Times New Roman" panose="02020603050405020304" pitchFamily="18" charset="0"/>
                    <a:cs typeface="Times New Roman" panose="02020603050405020304" pitchFamily="18" charset="0"/>
                  </a:rPr>
                  <a:t>шы</a:t>
                </a:r>
                <a:r>
                  <a:rPr lang="kk-KZ" sz="3200" dirty="0">
                    <a:solidFill>
                      <a:srgbClr val="002060"/>
                    </a:solidFill>
                    <a:latin typeface="Times New Roman" panose="02020603050405020304" pitchFamily="18" charset="0"/>
                    <a:cs typeface="Times New Roman" panose="02020603050405020304" pitchFamily="18" charset="0"/>
                  </a:rPr>
                  <a:t> өлшемді бас киімдер саны </a:t>
                </a:r>
                <a:r>
                  <a:rPr lang="ru-RU" sz="3200" dirty="0">
                    <a:solidFill>
                      <a:srgbClr val="002060"/>
                    </a:solidFill>
                    <a:latin typeface="Times New Roman" panose="02020603050405020304" pitchFamily="18" charset="0"/>
                    <a:cs typeface="Times New Roman" panose="02020603050405020304" pitchFamily="18" charset="0"/>
                  </a:rPr>
                  <a:t>140. </a:t>
                </a:r>
              </a:p>
              <a:p>
                <a:pPr marL="0" indent="0">
                  <a:buNone/>
                </a:pPr>
                <a:r>
                  <a:rPr lang="ru-RU" sz="3200" dirty="0">
                    <a:solidFill>
                      <a:srgbClr val="002060"/>
                    </a:solidFill>
                    <a:latin typeface="Times New Roman" panose="02020603050405020304" pitchFamily="18" charset="0"/>
                    <a:cs typeface="Times New Roman" panose="02020603050405020304" pitchFamily="18" charset="0"/>
                  </a:rPr>
                  <a:t>Б</a:t>
                </a:r>
                <a:r>
                  <a:rPr lang="kk-KZ" sz="3200" dirty="0">
                    <a:solidFill>
                      <a:srgbClr val="002060"/>
                    </a:solidFill>
                    <a:latin typeface="Times New Roman" panose="02020603050405020304" pitchFamily="18" charset="0"/>
                    <a:cs typeface="Times New Roman" panose="02020603050405020304" pitchFamily="18" charset="0"/>
                  </a:rPr>
                  <a:t>ұл қолайлы нәтижелер саны, яғни  </a:t>
                </a:r>
                <a:r>
                  <a:rPr lang="en-US" sz="3200" dirty="0">
                    <a:solidFill>
                      <a:srgbClr val="002060"/>
                    </a:solidFill>
                    <a:latin typeface="Times New Roman" panose="02020603050405020304" pitchFamily="18" charset="0"/>
                    <a:cs typeface="Times New Roman" panose="02020603050405020304" pitchFamily="18" charset="0"/>
                  </a:rPr>
                  <a:t>m=140.</a:t>
                </a:r>
                <a:endParaRPr lang="kk-KZ" sz="3200" dirty="0">
                  <a:solidFill>
                    <a:srgbClr val="002060"/>
                  </a:solidFill>
                  <a:latin typeface="Times New Roman" panose="02020603050405020304" pitchFamily="18" charset="0"/>
                  <a:cs typeface="Times New Roman" panose="02020603050405020304" pitchFamily="18" charset="0"/>
                </a:endParaRPr>
              </a:p>
              <a:p>
                <a:pPr marL="0" indent="0">
                  <a:buNone/>
                </a:pPr>
                <a:r>
                  <a:rPr lang="kk-KZ" sz="3200" dirty="0">
                    <a:solidFill>
                      <a:srgbClr val="002060"/>
                    </a:solidFill>
                    <a:latin typeface="Times New Roman" panose="02020603050405020304" pitchFamily="18" charset="0"/>
                    <a:cs typeface="Times New Roman" panose="02020603050405020304" pitchFamily="18" charset="0"/>
                  </a:rPr>
                  <a:t>Ендеше</a:t>
                </a:r>
                <a:r>
                  <a:rPr lang="kk-KZ" sz="3200" dirty="0">
                    <a:latin typeface="Times New Roman" panose="02020603050405020304" pitchFamily="18" charset="0"/>
                    <a:cs typeface="Times New Roman" panose="02020603050405020304" pitchFamily="18" charset="0"/>
                  </a:rPr>
                  <a:t> </a:t>
                </a:r>
                <a:r>
                  <a:rPr lang="en-US" sz="3200" b="1" dirty="0">
                    <a:solidFill>
                      <a:srgbClr val="002060"/>
                    </a:solidFill>
                    <a:latin typeface="Times New Roman" panose="02020603050405020304" pitchFamily="18" charset="0"/>
                    <a:cs typeface="Times New Roman" panose="02020603050405020304" pitchFamily="18" charset="0"/>
                  </a:rPr>
                  <a:t>P(A)</a:t>
                </a:r>
                <a:r>
                  <a:rPr lang="kk-KZ" sz="3200" b="1" dirty="0">
                    <a:solidFill>
                      <a:srgbClr val="002060"/>
                    </a:solidFill>
                    <a:latin typeface="Times New Roman" panose="02020603050405020304" pitchFamily="18" charset="0"/>
                    <a:cs typeface="Times New Roman" panose="02020603050405020304" pitchFamily="18" charset="0"/>
                  </a:rPr>
                  <a:t> </a:t>
                </a:r>
                <a:r>
                  <a:rPr lang="en-US" sz="3200" b="1" dirty="0">
                    <a:solidFill>
                      <a:srgbClr val="002060"/>
                    </a:solidFill>
                    <a:latin typeface="Times New Roman" panose="02020603050405020304" pitchFamily="18" charset="0"/>
                    <a:cs typeface="Times New Roman" panose="02020603050405020304" pitchFamily="18" charset="0"/>
                  </a:rPr>
                  <a:t>=</a:t>
                </a:r>
                <a:r>
                  <a:rPr lang="kk-KZ" sz="32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002060"/>
                            </a:solidFill>
                            <a:latin typeface="Cambria Math" panose="02040503050406030204" pitchFamily="18" charset="0"/>
                            <a:cs typeface="Times New Roman" panose="02020603050405020304" pitchFamily="18" charset="0"/>
                          </a:rPr>
                        </m:ctrlPr>
                      </m:fPr>
                      <m:num>
                        <m:r>
                          <a:rPr lang="kk-KZ" sz="3200" b="1" i="1">
                            <a:solidFill>
                              <a:srgbClr val="002060"/>
                            </a:solidFill>
                            <a:latin typeface="Cambria Math" panose="02040503050406030204" pitchFamily="18" charset="0"/>
                            <a:cs typeface="Times New Roman" panose="02020603050405020304" pitchFamily="18" charset="0"/>
                          </a:rPr>
                          <m:t> </m:t>
                        </m:r>
                        <m:r>
                          <a:rPr lang="en-US" sz="3200" b="1" i="1">
                            <a:solidFill>
                              <a:srgbClr val="002060"/>
                            </a:solidFill>
                            <a:latin typeface="Cambria Math" panose="02040503050406030204" pitchFamily="18" charset="0"/>
                            <a:cs typeface="Times New Roman" panose="02020603050405020304" pitchFamily="18" charset="0"/>
                          </a:rPr>
                          <m:t>𝒎</m:t>
                        </m:r>
                      </m:num>
                      <m:den>
                        <m:r>
                          <a:rPr lang="kk-KZ" sz="3200" b="1" i="1">
                            <a:solidFill>
                              <a:srgbClr val="002060"/>
                            </a:solidFill>
                            <a:latin typeface="Cambria Math" panose="02040503050406030204" pitchFamily="18" charset="0"/>
                            <a:cs typeface="Times New Roman" panose="02020603050405020304" pitchFamily="18" charset="0"/>
                          </a:rPr>
                          <m:t> </m:t>
                        </m:r>
                        <m:r>
                          <a:rPr lang="en-US" sz="3200" b="1" i="1">
                            <a:solidFill>
                              <a:srgbClr val="002060"/>
                            </a:solidFill>
                            <a:latin typeface="Cambria Math" panose="02040503050406030204" pitchFamily="18" charset="0"/>
                            <a:cs typeface="Times New Roman" panose="02020603050405020304" pitchFamily="18" charset="0"/>
                          </a:rPr>
                          <m:t>𝒏</m:t>
                        </m:r>
                      </m:den>
                    </m:f>
                  </m:oMath>
                </a14:m>
                <a:r>
                  <a:rPr lang="en-US" sz="32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200" i="1" dirty="0" smtClean="0">
                            <a:solidFill>
                              <a:srgbClr val="002060"/>
                            </a:solidFill>
                            <a:latin typeface="Cambria Math" panose="02040503050406030204" pitchFamily="18" charset="0"/>
                            <a:cs typeface="Times New Roman" panose="02020603050405020304" pitchFamily="18" charset="0"/>
                          </a:rPr>
                        </m:ctrlPr>
                      </m:fPr>
                      <m:num>
                        <m:r>
                          <a:rPr lang="ru-RU" sz="3200" b="0" i="1" dirty="0" smtClean="0">
                            <a:solidFill>
                              <a:srgbClr val="002060"/>
                            </a:solidFill>
                            <a:latin typeface="Cambria Math" panose="02040503050406030204" pitchFamily="18" charset="0"/>
                            <a:cs typeface="Times New Roman" panose="02020603050405020304" pitchFamily="18" charset="0"/>
                          </a:rPr>
                          <m:t>1</m:t>
                        </m:r>
                        <m:r>
                          <a:rPr lang="en-US" sz="3200" b="0" i="1" dirty="0" smtClean="0">
                            <a:solidFill>
                              <a:srgbClr val="002060"/>
                            </a:solidFill>
                            <a:latin typeface="Cambria Math" panose="02040503050406030204" pitchFamily="18" charset="0"/>
                            <a:cs typeface="Times New Roman" panose="02020603050405020304" pitchFamily="18" charset="0"/>
                          </a:rPr>
                          <m:t>40</m:t>
                        </m:r>
                      </m:num>
                      <m:den>
                        <m:r>
                          <a:rPr lang="ru-RU" sz="3200" b="0" i="1" dirty="0" smtClean="0">
                            <a:solidFill>
                              <a:srgbClr val="002060"/>
                            </a:solidFill>
                            <a:latin typeface="Cambria Math" panose="02040503050406030204" pitchFamily="18" charset="0"/>
                            <a:cs typeface="Times New Roman" panose="02020603050405020304" pitchFamily="18" charset="0"/>
                          </a:rPr>
                          <m:t>50</m:t>
                        </m:r>
                        <m:r>
                          <a:rPr lang="en-US" sz="3200" b="0" i="1" dirty="0" smtClean="0">
                            <a:solidFill>
                              <a:srgbClr val="002060"/>
                            </a:solidFill>
                            <a:latin typeface="Cambria Math" panose="02040503050406030204" pitchFamily="18" charset="0"/>
                            <a:cs typeface="Times New Roman" panose="02020603050405020304" pitchFamily="18" charset="0"/>
                          </a:rPr>
                          <m:t>0</m:t>
                        </m:r>
                      </m:den>
                    </m:f>
                  </m:oMath>
                </a14:m>
                <a:r>
                  <a:rPr lang="en-US" sz="3200" dirty="0">
                    <a:solidFill>
                      <a:srgbClr val="002060"/>
                    </a:solidFill>
                    <a:latin typeface="Times New Roman" panose="02020603050405020304" pitchFamily="18" charset="0"/>
                    <a:cs typeface="Times New Roman" panose="02020603050405020304" pitchFamily="18" charset="0"/>
                  </a:rPr>
                  <a:t> =</a:t>
                </a:r>
                <a:r>
                  <a:rPr lang="ru-RU" sz="3200" dirty="0">
                    <a:solidFill>
                      <a:srgbClr val="002060"/>
                    </a:solidFill>
                    <a:latin typeface="Times New Roman" panose="02020603050405020304" pitchFamily="18" charset="0"/>
                    <a:cs typeface="Times New Roman" panose="02020603050405020304" pitchFamily="18" charset="0"/>
                  </a:rPr>
                  <a:t>0,28</a:t>
                </a:r>
                <a:endParaRPr lang="en-US" sz="3200" dirty="0">
                  <a:solidFill>
                    <a:srgbClr val="002060"/>
                  </a:solidFill>
                  <a:latin typeface="Times New Roman" panose="02020603050405020304" pitchFamily="18" charset="0"/>
                  <a:cs typeface="Times New Roman" panose="02020603050405020304" pitchFamily="18" charset="0"/>
                </a:endParaRPr>
              </a:p>
              <a:p>
                <a:pPr marL="0" indent="0">
                  <a:buNone/>
                </a:pPr>
                <a:r>
                  <a:rPr lang="en-US" sz="3200" dirty="0">
                    <a:solidFill>
                      <a:srgbClr val="002060"/>
                    </a:solidFill>
                    <a:latin typeface="Times New Roman" panose="02020603050405020304" pitchFamily="18" charset="0"/>
                    <a:cs typeface="Times New Roman" panose="02020603050405020304" pitchFamily="18" charset="0"/>
                  </a:rPr>
                  <a:t>                                                               </a:t>
                </a:r>
                <a:r>
                  <a:rPr lang="kk-KZ" sz="3200" dirty="0">
                    <a:solidFill>
                      <a:srgbClr val="002060"/>
                    </a:solidFill>
                    <a:latin typeface="Times New Roman" panose="02020603050405020304" pitchFamily="18" charset="0"/>
                    <a:cs typeface="Times New Roman" panose="02020603050405020304" pitchFamily="18" charset="0"/>
                  </a:rPr>
                  <a:t>Жауабы: </a:t>
                </a:r>
                <a:r>
                  <a:rPr lang="ru-RU" sz="3200" dirty="0">
                    <a:solidFill>
                      <a:srgbClr val="002060"/>
                    </a:solidFill>
                    <a:latin typeface="Times New Roman" panose="02020603050405020304" pitchFamily="18" charset="0"/>
                    <a:cs typeface="Times New Roman" panose="02020603050405020304" pitchFamily="18" charset="0"/>
                  </a:rPr>
                  <a:t>0,28</a:t>
                </a:r>
                <a:endParaRPr lang="ru-RU" sz="3200" dirty="0">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1C897348-C857-FA10-93FC-86CECAF58F22}"/>
                  </a:ext>
                </a:extLst>
              </p:cNvPr>
              <p:cNvSpPr>
                <a:spLocks noGrp="1" noRot="1" noChangeAspect="1" noMove="1" noResize="1" noEditPoints="1" noAdjustHandles="1" noChangeArrowheads="1" noChangeShapeType="1" noTextEdit="1"/>
              </p:cNvSpPr>
              <p:nvPr>
                <p:ph idx="1"/>
              </p:nvPr>
            </p:nvSpPr>
            <p:spPr>
              <a:xfrm>
                <a:off x="677333" y="1488613"/>
                <a:ext cx="9789029" cy="3880773"/>
              </a:xfrm>
              <a:blipFill>
                <a:blip r:embed="rId2"/>
                <a:stretch>
                  <a:fillRect l="-1557" t="-2198" b="-1099"/>
                </a:stretch>
              </a:blipFill>
            </p:spPr>
            <p:txBody>
              <a:bodyPr/>
              <a:lstStyle/>
              <a:p>
                <a:r>
                  <a:rPr lang="ru-RU">
                    <a:noFill/>
                  </a:rPr>
                  <a:t> </a:t>
                </a:r>
              </a:p>
            </p:txBody>
          </p:sp>
        </mc:Fallback>
      </mc:AlternateContent>
    </p:spTree>
    <p:extLst>
      <p:ext uri="{BB962C8B-B14F-4D97-AF65-F5344CB8AC3E}">
        <p14:creationId xmlns:p14="http://schemas.microsoft.com/office/powerpoint/2010/main" val="313046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2A3FEE0-5732-7583-6D46-C2268597D9AA}"/>
              </a:ext>
            </a:extLst>
          </p:cNvPr>
          <p:cNvSpPr>
            <a:spLocks noGrp="1"/>
          </p:cNvSpPr>
          <p:nvPr>
            <p:ph type="title"/>
          </p:nvPr>
        </p:nvSpPr>
        <p:spPr/>
        <p:txBody>
          <a:bodyPr/>
          <a:lstStyle/>
          <a:p>
            <a:r>
              <a:rPr lang="kk-KZ" b="1" i="1" dirty="0">
                <a:solidFill>
                  <a:srgbClr val="002060"/>
                </a:solidFill>
                <a:latin typeface="Times New Roman" panose="02020603050405020304" pitchFamily="18" charset="0"/>
                <a:cs typeface="Times New Roman" panose="02020603050405020304" pitchFamily="18" charset="0"/>
              </a:rPr>
              <a:t> </a:t>
            </a:r>
            <a:r>
              <a:rPr lang="ru-RU" b="1" i="1" dirty="0" err="1">
                <a:solidFill>
                  <a:srgbClr val="002060"/>
                </a:solidFill>
                <a:latin typeface="Times New Roman" panose="02020603050405020304" pitchFamily="18" charset="0"/>
                <a:cs typeface="Times New Roman" panose="02020603050405020304" pitchFamily="18" charset="0"/>
              </a:rPr>
              <a:t>есеп</a:t>
            </a:r>
            <a:r>
              <a:rPr lang="ru-RU" b="1" i="1" dirty="0">
                <a:solidFill>
                  <a:srgbClr val="002060"/>
                </a:solidFill>
                <a:latin typeface="Times New Roman" panose="02020603050405020304" pitchFamily="18" charset="0"/>
                <a:cs typeface="Times New Roman" panose="02020603050405020304" pitchFamily="18" charset="0"/>
              </a:rPr>
              <a:t> №2</a:t>
            </a:r>
            <a:endParaRPr lang="ru-RU" b="1" i="1" dirty="0"/>
          </a:p>
        </p:txBody>
      </p:sp>
      <p:sp>
        <p:nvSpPr>
          <p:cNvPr id="3" name="Объект 2">
            <a:extLst>
              <a:ext uri="{FF2B5EF4-FFF2-40B4-BE49-F238E27FC236}">
                <a16:creationId xmlns:a16="http://schemas.microsoft.com/office/drawing/2014/main" xmlns="" id="{02063F61-2DD4-7133-30D0-690916771256}"/>
              </a:ext>
            </a:extLst>
          </p:cNvPr>
          <p:cNvSpPr>
            <a:spLocks noGrp="1"/>
          </p:cNvSpPr>
          <p:nvPr>
            <p:ph idx="1"/>
          </p:nvPr>
        </p:nvSpPr>
        <p:spPr>
          <a:xfrm>
            <a:off x="677333" y="1270000"/>
            <a:ext cx="8888697" cy="3880773"/>
          </a:xfrm>
        </p:spPr>
        <p:txBody>
          <a:bodyPr>
            <a:normAutofit/>
          </a:bodyPr>
          <a:lstStyle/>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Бір мекемеде жаппай сұранысқа ие бұйымдар партиясының сапасын тексергенде әрқайсысында </a:t>
            </a:r>
            <a:r>
              <a:rPr lang="ru-RU" sz="2800" dirty="0">
                <a:solidFill>
                  <a:srgbClr val="002060"/>
                </a:solidFill>
                <a:latin typeface="Times New Roman" panose="02020603050405020304" pitchFamily="18" charset="0"/>
                <a:cs typeface="Times New Roman" panose="02020603050405020304" pitchFamily="18" charset="0"/>
              </a:rPr>
              <a:t>500 </a:t>
            </a:r>
            <a:r>
              <a:rPr lang="kk-KZ" sz="2800" dirty="0">
                <a:solidFill>
                  <a:srgbClr val="002060"/>
                </a:solidFill>
                <a:latin typeface="Times New Roman" panose="02020603050405020304" pitchFamily="18" charset="0"/>
                <a:cs typeface="Times New Roman" panose="02020603050405020304" pitchFamily="18" charset="0"/>
              </a:rPr>
              <a:t>бұйым бар бес таңдама жасалды. Тексеріс нәтижесі кестеде келтірілген. Барлық шығарылған партияның ақауы бар бұйымның </a:t>
            </a:r>
            <a:r>
              <a:rPr lang="ru-RU" sz="2800" dirty="0">
                <a:solidFill>
                  <a:srgbClr val="002060"/>
                </a:solidFill>
                <a:latin typeface="Times New Roman" panose="02020603050405020304" pitchFamily="18" charset="0"/>
                <a:cs typeface="Times New Roman" panose="02020603050405020304" pitchFamily="18" charset="0"/>
              </a:rPr>
              <a:t>(%-бен)  </a:t>
            </a:r>
            <a:r>
              <a:rPr lang="ru-RU" sz="2800" dirty="0" err="1">
                <a:solidFill>
                  <a:srgbClr val="002060"/>
                </a:solidFill>
                <a:latin typeface="Times New Roman" panose="02020603050405020304" pitchFamily="18" charset="0"/>
                <a:cs typeface="Times New Roman" panose="02020603050405020304" pitchFamily="18" charset="0"/>
              </a:rPr>
              <a:t>ықтималдығы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қандай</a:t>
            </a:r>
            <a:r>
              <a:rPr lang="ru-RU" sz="2800" dirty="0">
                <a:solidFill>
                  <a:srgbClr val="002060"/>
                </a:solidFill>
                <a:latin typeface="Times New Roman" panose="02020603050405020304" pitchFamily="18" charset="0"/>
                <a:cs typeface="Times New Roman" panose="02020603050405020304" pitchFamily="18" charset="0"/>
              </a:rPr>
              <a:t>?</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xmlns="" id="{81E386AB-C4AC-59D1-D0F1-A136E2026FD1}"/>
              </a:ext>
            </a:extLst>
          </p:cNvPr>
          <p:cNvGraphicFramePr>
            <a:graphicFrameLocks noGrp="1"/>
          </p:cNvGraphicFramePr>
          <p:nvPr>
            <p:extLst>
              <p:ext uri="{D42A27DB-BD31-4B8C-83A1-F6EECF244321}">
                <p14:modId xmlns:p14="http://schemas.microsoft.com/office/powerpoint/2010/main" val="360385331"/>
              </p:ext>
            </p:extLst>
          </p:nvPr>
        </p:nvGraphicFramePr>
        <p:xfrm>
          <a:off x="902418" y="4678359"/>
          <a:ext cx="7889889" cy="1582361"/>
        </p:xfrm>
        <a:graphic>
          <a:graphicData uri="http://schemas.openxmlformats.org/drawingml/2006/table">
            <a:tbl>
              <a:tblPr firstRow="1" bandRow="1">
                <a:tableStyleId>{5C22544A-7EE6-4342-B048-85BDC9FD1C3A}</a:tableStyleId>
              </a:tblPr>
              <a:tblGrid>
                <a:gridCol w="3985728">
                  <a:extLst>
                    <a:ext uri="{9D8B030D-6E8A-4147-A177-3AD203B41FA5}">
                      <a16:colId xmlns:a16="http://schemas.microsoft.com/office/drawing/2014/main" xmlns="" val="3488076394"/>
                    </a:ext>
                  </a:extLst>
                </a:gridCol>
                <a:gridCol w="842494">
                  <a:extLst>
                    <a:ext uri="{9D8B030D-6E8A-4147-A177-3AD203B41FA5}">
                      <a16:colId xmlns:a16="http://schemas.microsoft.com/office/drawing/2014/main" xmlns="" val="2372798344"/>
                    </a:ext>
                  </a:extLst>
                </a:gridCol>
                <a:gridCol w="744203">
                  <a:extLst>
                    <a:ext uri="{9D8B030D-6E8A-4147-A177-3AD203B41FA5}">
                      <a16:colId xmlns:a16="http://schemas.microsoft.com/office/drawing/2014/main" xmlns="" val="3998737157"/>
                    </a:ext>
                  </a:extLst>
                </a:gridCol>
                <a:gridCol w="758244">
                  <a:extLst>
                    <a:ext uri="{9D8B030D-6E8A-4147-A177-3AD203B41FA5}">
                      <a16:colId xmlns:a16="http://schemas.microsoft.com/office/drawing/2014/main" xmlns="" val="3061389811"/>
                    </a:ext>
                  </a:extLst>
                </a:gridCol>
                <a:gridCol w="716122">
                  <a:extLst>
                    <a:ext uri="{9D8B030D-6E8A-4147-A177-3AD203B41FA5}">
                      <a16:colId xmlns:a16="http://schemas.microsoft.com/office/drawing/2014/main" xmlns="" val="4137250046"/>
                    </a:ext>
                  </a:extLst>
                </a:gridCol>
                <a:gridCol w="843098">
                  <a:extLst>
                    <a:ext uri="{9D8B030D-6E8A-4147-A177-3AD203B41FA5}">
                      <a16:colId xmlns:a16="http://schemas.microsoft.com/office/drawing/2014/main" xmlns="" val="2736438574"/>
                    </a:ext>
                  </a:extLst>
                </a:gridCol>
              </a:tblGrid>
              <a:tr h="637481">
                <a:tc>
                  <a:txBody>
                    <a:bodyPr/>
                    <a:lstStyle/>
                    <a:p>
                      <a:r>
                        <a:rPr lang="kk-KZ" sz="2800" dirty="0">
                          <a:latin typeface="Times New Roman" panose="02020603050405020304" pitchFamily="18" charset="0"/>
                          <a:cs typeface="Times New Roman" panose="02020603050405020304" pitchFamily="18" charset="0"/>
                        </a:rPr>
                        <a:t>Таңдама нөмірі</a:t>
                      </a:r>
                      <a:endParaRPr lang="ru-RU" sz="2800" dirty="0">
                        <a:latin typeface="Times New Roman" panose="02020603050405020304" pitchFamily="18" charset="0"/>
                        <a:cs typeface="Times New Roman" panose="02020603050405020304" pitchFamily="18" charset="0"/>
                      </a:endParaRPr>
                    </a:p>
                  </a:txBody>
                  <a:tcPr/>
                </a:tc>
                <a:tc>
                  <a:txBody>
                    <a:bodyPr/>
                    <a:lstStyle/>
                    <a:p>
                      <a:r>
                        <a:rPr lang="ru-RU" sz="2800" dirty="0">
                          <a:latin typeface="Times New Roman" panose="02020603050405020304" pitchFamily="18" charset="0"/>
                          <a:cs typeface="Times New Roman" panose="02020603050405020304" pitchFamily="18" charset="0"/>
                        </a:rPr>
                        <a:t>1</a:t>
                      </a:r>
                    </a:p>
                  </a:txBody>
                  <a:tcPr/>
                </a:tc>
                <a:tc>
                  <a:txBody>
                    <a:bodyPr/>
                    <a:lstStyle/>
                    <a:p>
                      <a:r>
                        <a:rPr lang="ru-RU" sz="2800" dirty="0">
                          <a:latin typeface="Times New Roman" panose="02020603050405020304" pitchFamily="18" charset="0"/>
                          <a:cs typeface="Times New Roman" panose="02020603050405020304" pitchFamily="18" charset="0"/>
                        </a:rPr>
                        <a:t>2</a:t>
                      </a:r>
                    </a:p>
                  </a:txBody>
                  <a:tcPr/>
                </a:tc>
                <a:tc>
                  <a:txBody>
                    <a:bodyPr/>
                    <a:lstStyle/>
                    <a:p>
                      <a:r>
                        <a:rPr lang="ru-RU" sz="2800" dirty="0">
                          <a:latin typeface="Times New Roman" panose="02020603050405020304" pitchFamily="18" charset="0"/>
                          <a:cs typeface="Times New Roman" panose="02020603050405020304" pitchFamily="18" charset="0"/>
                        </a:rPr>
                        <a:t>3</a:t>
                      </a:r>
                    </a:p>
                  </a:txBody>
                  <a:tcPr/>
                </a:tc>
                <a:tc>
                  <a:txBody>
                    <a:bodyPr/>
                    <a:lstStyle/>
                    <a:p>
                      <a:r>
                        <a:rPr lang="ru-RU" sz="2800" dirty="0">
                          <a:latin typeface="Times New Roman" panose="02020603050405020304" pitchFamily="18" charset="0"/>
                          <a:cs typeface="Times New Roman" panose="02020603050405020304" pitchFamily="18" charset="0"/>
                        </a:rPr>
                        <a:t>4</a:t>
                      </a:r>
                    </a:p>
                  </a:txBody>
                  <a:tcPr/>
                </a:tc>
                <a:tc>
                  <a:txBody>
                    <a:bodyPr/>
                    <a:lstStyle/>
                    <a:p>
                      <a:r>
                        <a:rPr lang="ru-RU" sz="2800" dirty="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xmlns="" val="1054449212"/>
                  </a:ext>
                </a:extLst>
              </a:tr>
              <a:tr h="932560">
                <a:tc>
                  <a:txBody>
                    <a:bodyPr/>
                    <a:lstStyle/>
                    <a:p>
                      <a:r>
                        <a:rPr lang="kk-KZ" sz="2800" dirty="0">
                          <a:latin typeface="Times New Roman" panose="02020603050405020304" pitchFamily="18" charset="0"/>
                          <a:cs typeface="Times New Roman" panose="02020603050405020304" pitchFamily="18" charset="0"/>
                        </a:rPr>
                        <a:t>Ақауы бар ұйымдар саны</a:t>
                      </a:r>
                      <a:endParaRPr lang="ru-RU" sz="2800" dirty="0">
                        <a:latin typeface="Times New Roman" panose="02020603050405020304" pitchFamily="18" charset="0"/>
                        <a:cs typeface="Times New Roman" panose="02020603050405020304" pitchFamily="18" charset="0"/>
                      </a:endParaRPr>
                    </a:p>
                  </a:txBody>
                  <a:tcPr/>
                </a:tc>
                <a:tc>
                  <a:txBody>
                    <a:bodyPr/>
                    <a:lstStyle/>
                    <a:p>
                      <a:r>
                        <a:rPr lang="ru-RU" sz="2800" dirty="0">
                          <a:latin typeface="Times New Roman" panose="02020603050405020304" pitchFamily="18" charset="0"/>
                          <a:cs typeface="Times New Roman" panose="02020603050405020304" pitchFamily="18" charset="0"/>
                        </a:rPr>
                        <a:t>31</a:t>
                      </a:r>
                    </a:p>
                  </a:txBody>
                  <a:tcPr/>
                </a:tc>
                <a:tc>
                  <a:txBody>
                    <a:bodyPr/>
                    <a:lstStyle/>
                    <a:p>
                      <a:r>
                        <a:rPr lang="ru-RU" sz="2800" dirty="0">
                          <a:latin typeface="Times New Roman" panose="02020603050405020304" pitchFamily="18" charset="0"/>
                          <a:cs typeface="Times New Roman" panose="02020603050405020304" pitchFamily="18" charset="0"/>
                        </a:rPr>
                        <a:t>30</a:t>
                      </a:r>
                    </a:p>
                  </a:txBody>
                  <a:tcPr/>
                </a:tc>
                <a:tc>
                  <a:txBody>
                    <a:bodyPr/>
                    <a:lstStyle/>
                    <a:p>
                      <a:r>
                        <a:rPr lang="ru-RU" sz="2800" dirty="0">
                          <a:latin typeface="Times New Roman" panose="02020603050405020304" pitchFamily="18" charset="0"/>
                          <a:cs typeface="Times New Roman" panose="02020603050405020304" pitchFamily="18" charset="0"/>
                        </a:rPr>
                        <a:t>29</a:t>
                      </a:r>
                    </a:p>
                  </a:txBody>
                  <a:tcPr/>
                </a:tc>
                <a:tc>
                  <a:txBody>
                    <a:bodyPr/>
                    <a:lstStyle/>
                    <a:p>
                      <a:r>
                        <a:rPr lang="ru-RU" sz="2800" dirty="0">
                          <a:latin typeface="Times New Roman" panose="02020603050405020304" pitchFamily="18" charset="0"/>
                          <a:cs typeface="Times New Roman" panose="02020603050405020304" pitchFamily="18" charset="0"/>
                        </a:rPr>
                        <a:t>29</a:t>
                      </a:r>
                    </a:p>
                  </a:txBody>
                  <a:tcPr/>
                </a:tc>
                <a:tc>
                  <a:txBody>
                    <a:bodyPr/>
                    <a:lstStyle/>
                    <a:p>
                      <a:r>
                        <a:rPr lang="ru-RU" sz="2800" dirty="0">
                          <a:latin typeface="Times New Roman" panose="02020603050405020304" pitchFamily="18" charset="0"/>
                          <a:cs typeface="Times New Roman" panose="02020603050405020304" pitchFamily="18" charset="0"/>
                        </a:rPr>
                        <a:t>31</a:t>
                      </a:r>
                    </a:p>
                  </a:txBody>
                  <a:tcPr/>
                </a:tc>
                <a:extLst>
                  <a:ext uri="{0D108BD9-81ED-4DB2-BD59-A6C34878D82A}">
                    <a16:rowId xmlns:a16="http://schemas.microsoft.com/office/drawing/2014/main" xmlns="" val="1407636858"/>
                  </a:ext>
                </a:extLst>
              </a:tr>
            </a:tbl>
          </a:graphicData>
        </a:graphic>
      </p:graphicFrame>
    </p:spTree>
    <p:extLst>
      <p:ext uri="{BB962C8B-B14F-4D97-AF65-F5344CB8AC3E}">
        <p14:creationId xmlns:p14="http://schemas.microsoft.com/office/powerpoint/2010/main" val="4049909655"/>
      </p:ext>
    </p:extLst>
  </p:cSld>
  <p:clrMapOvr>
    <a:masterClrMapping/>
  </p:clrMapOvr>
  <mc:AlternateContent xmlns:mc="http://schemas.openxmlformats.org/markup-compatibility/2006" xmlns:p14="http://schemas.microsoft.com/office/powerpoint/2010/main">
    <mc:Choice Requires="p14">
      <p:transition spd="slow" p14:dur="2000" advTm="404687"/>
    </mc:Choice>
    <mc:Fallback xmlns="">
      <p:transition spd="slow" advTm="4046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4D47F5-F0E4-CEEB-C678-808A86506CAB}"/>
              </a:ext>
            </a:extLst>
          </p:cNvPr>
          <p:cNvSpPr>
            <a:spLocks noGrp="1"/>
          </p:cNvSpPr>
          <p:nvPr>
            <p:ph type="title"/>
          </p:nvPr>
        </p:nvSpPr>
        <p:spPr/>
        <p:txBody>
          <a:bodyPr/>
          <a:lstStyle/>
          <a:p>
            <a:r>
              <a:rPr lang="ru-RU" b="1" i="1" dirty="0" err="1">
                <a:solidFill>
                  <a:srgbClr val="002060"/>
                </a:solidFill>
                <a:latin typeface="Times New Roman" panose="02020603050405020304" pitchFamily="18" charset="0"/>
                <a:cs typeface="Times New Roman" panose="02020603050405020304" pitchFamily="18" charset="0"/>
              </a:rPr>
              <a:t>Шеш</a:t>
            </a:r>
            <a:r>
              <a:rPr lang="kk-KZ" b="1" i="1" dirty="0">
                <a:solidFill>
                  <a:srgbClr val="002060"/>
                </a:solidFill>
                <a:latin typeface="Times New Roman" panose="02020603050405020304" pitchFamily="18" charset="0"/>
                <a:cs typeface="Times New Roman" panose="02020603050405020304" pitchFamily="18" charset="0"/>
              </a:rPr>
              <a:t>уі</a:t>
            </a:r>
            <a:endParaRPr lang="ru-RU" b="1" i="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82CEF5CB-936C-F0A8-1CA3-CB3CC859EE9F}"/>
                  </a:ext>
                </a:extLst>
              </p:cNvPr>
              <p:cNvSpPr>
                <a:spLocks noGrp="1"/>
              </p:cNvSpPr>
              <p:nvPr>
                <p:ph idx="1"/>
              </p:nvPr>
            </p:nvSpPr>
            <p:spPr>
              <a:xfrm>
                <a:off x="677333" y="1378634"/>
                <a:ext cx="9071577" cy="4869766"/>
              </a:xfrm>
            </p:spPr>
            <p:txBody>
              <a:bodyPr>
                <a:normAutofit/>
              </a:bodyPr>
              <a:lstStyle/>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Барлық жасалған бұйым </a:t>
                </a:r>
                <a:r>
                  <a:rPr lang="ru-RU" sz="2800" dirty="0">
                    <a:solidFill>
                      <a:srgbClr val="002060"/>
                    </a:solidFill>
                    <a:latin typeface="Times New Roman" panose="02020603050405020304" pitchFamily="18" charset="0"/>
                    <a:cs typeface="Times New Roman" panose="02020603050405020304" pitchFamily="18" charset="0"/>
                  </a:rPr>
                  <a:t>500</a:t>
                </a:r>
                <a14:m>
                  <m:oMath xmlns:m="http://schemas.openxmlformats.org/officeDocument/2006/math">
                    <m:r>
                      <a:rPr lang="ru-RU" sz="2800" i="1" smtClean="0">
                        <a:solidFill>
                          <a:srgbClr val="002060"/>
                        </a:solidFill>
                        <a:latin typeface="Cambria Math" panose="02040503050406030204" pitchFamily="18" charset="0"/>
                        <a:ea typeface="Cambria Math" panose="02040503050406030204" pitchFamily="18" charset="0"/>
                      </a:rPr>
                      <m:t>∙</m:t>
                    </m:r>
                    <m:r>
                      <a:rPr lang="ru-RU" sz="2800" b="0" i="1" smtClean="0">
                        <a:solidFill>
                          <a:srgbClr val="002060"/>
                        </a:solidFill>
                        <a:latin typeface="Cambria Math" panose="02040503050406030204" pitchFamily="18" charset="0"/>
                        <a:ea typeface="Cambria Math" panose="02040503050406030204" pitchFamily="18" charset="0"/>
                      </a:rPr>
                      <m:t>5=2500</m:t>
                    </m:r>
                  </m:oMath>
                </a14:m>
                <a:r>
                  <a:rPr lang="ru-RU" sz="2800" dirty="0">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Б</a:t>
                </a:r>
                <a:r>
                  <a:rPr lang="kk-KZ" sz="2800" dirty="0">
                    <a:solidFill>
                      <a:srgbClr val="002060"/>
                    </a:solidFill>
                    <a:latin typeface="Times New Roman" panose="02020603050405020304" pitchFamily="18" charset="0"/>
                    <a:cs typeface="Times New Roman" panose="02020603050405020304" pitchFamily="18" charset="0"/>
                  </a:rPr>
                  <a:t>ұл барлық тең мүмкіндікті нәтижелер саны, яғни </a:t>
                </a:r>
                <a:r>
                  <a:rPr lang="en-US" sz="2800" dirty="0">
                    <a:solidFill>
                      <a:srgbClr val="002060"/>
                    </a:solidFill>
                    <a:latin typeface="Times New Roman" panose="02020603050405020304" pitchFamily="18" charset="0"/>
                    <a:cs typeface="Times New Roman" panose="02020603050405020304" pitchFamily="18" charset="0"/>
                  </a:rPr>
                  <a:t>n=</a:t>
                </a:r>
                <a:r>
                  <a:rPr lang="kk-KZ" sz="2800" dirty="0">
                    <a:solidFill>
                      <a:srgbClr val="002060"/>
                    </a:solidFill>
                    <a:latin typeface="Times New Roman" panose="02020603050405020304" pitchFamily="18" charset="0"/>
                    <a:cs typeface="Times New Roman" panose="02020603050405020304" pitchFamily="18" charset="0"/>
                  </a:rPr>
                  <a:t>2500</a:t>
                </a:r>
              </a:p>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Ақаумен жасалған бұйымдар </a:t>
                </a:r>
                <a:r>
                  <a:rPr lang="en-US" sz="2800" dirty="0">
                    <a:solidFill>
                      <a:srgbClr val="002060"/>
                    </a:solidFill>
                    <a:latin typeface="Times New Roman" panose="02020603050405020304" pitchFamily="18" charset="0"/>
                    <a:cs typeface="Times New Roman" panose="02020603050405020304" pitchFamily="18" charset="0"/>
                  </a:rPr>
                  <a:t>m=</a:t>
                </a:r>
                <a:r>
                  <a:rPr lang="ru-RU" sz="2800" dirty="0">
                    <a:solidFill>
                      <a:srgbClr val="002060"/>
                    </a:solidFill>
                    <a:latin typeface="Times New Roman" panose="02020603050405020304" pitchFamily="18" charset="0"/>
                    <a:cs typeface="Times New Roman" panose="02020603050405020304" pitchFamily="18" charset="0"/>
                  </a:rPr>
                  <a:t>31+30+29+29+31=150 </a:t>
                </a:r>
                <a:r>
                  <a:rPr lang="kk-KZ" sz="2800" dirty="0">
                    <a:solidFill>
                      <a:srgbClr val="002060"/>
                    </a:solidFill>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б</a:t>
                </a:r>
                <a:r>
                  <a:rPr lang="kk-KZ" sz="2800" dirty="0">
                    <a:solidFill>
                      <a:srgbClr val="002060"/>
                    </a:solidFill>
                    <a:latin typeface="Times New Roman" panose="02020603050405020304" pitchFamily="18" charset="0"/>
                    <a:cs typeface="Times New Roman" panose="02020603050405020304" pitchFamily="18" charset="0"/>
                  </a:rPr>
                  <a:t>ұл қолайлы нәтижелер саны.</a:t>
                </a:r>
              </a:p>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Ендеше</a:t>
                </a:r>
                <a:r>
                  <a:rPr lang="kk-KZ" sz="2800" dirty="0">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P(A)</a:t>
                </a:r>
                <a:r>
                  <a:rPr lang="kk-KZ" sz="2800" b="1" dirty="0">
                    <a:solidFill>
                      <a:srgbClr val="00206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a:t>
                </a:r>
                <a:r>
                  <a:rPr lang="kk-KZ" sz="28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800" b="1" i="1">
                            <a:solidFill>
                              <a:srgbClr val="002060"/>
                            </a:solidFill>
                            <a:latin typeface="Cambria Math" panose="02040503050406030204" pitchFamily="18" charset="0"/>
                            <a:cs typeface="Times New Roman" panose="02020603050405020304" pitchFamily="18" charset="0"/>
                          </a:rPr>
                        </m:ctrlPr>
                      </m:fPr>
                      <m:num>
                        <m:r>
                          <a:rPr lang="kk-KZ" sz="2800" b="1" i="1">
                            <a:solidFill>
                              <a:srgbClr val="002060"/>
                            </a:solidFill>
                            <a:latin typeface="Cambria Math" panose="02040503050406030204" pitchFamily="18" charset="0"/>
                            <a:cs typeface="Times New Roman" panose="02020603050405020304" pitchFamily="18" charset="0"/>
                          </a:rPr>
                          <m:t> </m:t>
                        </m:r>
                        <m:r>
                          <a:rPr lang="en-US" sz="2800" b="1" i="1">
                            <a:solidFill>
                              <a:srgbClr val="002060"/>
                            </a:solidFill>
                            <a:latin typeface="Cambria Math" panose="02040503050406030204" pitchFamily="18" charset="0"/>
                            <a:cs typeface="Times New Roman" panose="02020603050405020304" pitchFamily="18" charset="0"/>
                          </a:rPr>
                          <m:t>𝒎</m:t>
                        </m:r>
                      </m:num>
                      <m:den>
                        <m:r>
                          <a:rPr lang="kk-KZ" sz="2800" b="1" i="1">
                            <a:solidFill>
                              <a:srgbClr val="002060"/>
                            </a:solidFill>
                            <a:latin typeface="Cambria Math" panose="02040503050406030204" pitchFamily="18" charset="0"/>
                            <a:cs typeface="Times New Roman" panose="02020603050405020304" pitchFamily="18" charset="0"/>
                          </a:rPr>
                          <m:t> </m:t>
                        </m:r>
                        <m:r>
                          <a:rPr lang="en-US" sz="2800" b="1" i="1">
                            <a:solidFill>
                              <a:srgbClr val="002060"/>
                            </a:solidFill>
                            <a:latin typeface="Cambria Math" panose="02040503050406030204" pitchFamily="18" charset="0"/>
                            <a:cs typeface="Times New Roman" panose="02020603050405020304" pitchFamily="18" charset="0"/>
                          </a:rPr>
                          <m:t>𝒏</m:t>
                        </m:r>
                      </m:den>
                    </m:f>
                  </m:oMath>
                </a14:m>
                <a:r>
                  <a:rPr lang="en-US" sz="28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800" i="1" dirty="0" smtClean="0">
                            <a:solidFill>
                              <a:srgbClr val="002060"/>
                            </a:solidFill>
                            <a:latin typeface="Cambria Math" panose="02040503050406030204" pitchFamily="18" charset="0"/>
                            <a:cs typeface="Times New Roman" panose="02020603050405020304" pitchFamily="18" charset="0"/>
                          </a:rPr>
                        </m:ctrlPr>
                      </m:fPr>
                      <m:num>
                        <m:r>
                          <a:rPr lang="ru-RU" sz="2800" b="0" i="1" dirty="0" smtClean="0">
                            <a:solidFill>
                              <a:srgbClr val="002060"/>
                            </a:solidFill>
                            <a:latin typeface="Cambria Math" panose="02040503050406030204" pitchFamily="18" charset="0"/>
                            <a:cs typeface="Times New Roman" panose="02020603050405020304" pitchFamily="18" charset="0"/>
                          </a:rPr>
                          <m:t>15</m:t>
                        </m:r>
                        <m:r>
                          <a:rPr lang="en-US" sz="2800" b="0" i="1" dirty="0" smtClean="0">
                            <a:solidFill>
                              <a:srgbClr val="002060"/>
                            </a:solidFill>
                            <a:latin typeface="Cambria Math" panose="02040503050406030204" pitchFamily="18" charset="0"/>
                            <a:cs typeface="Times New Roman" panose="02020603050405020304" pitchFamily="18" charset="0"/>
                          </a:rPr>
                          <m:t>0</m:t>
                        </m:r>
                      </m:num>
                      <m:den>
                        <m:r>
                          <a:rPr lang="ru-RU" sz="2800" b="0" i="1" dirty="0" smtClean="0">
                            <a:solidFill>
                              <a:srgbClr val="002060"/>
                            </a:solidFill>
                            <a:latin typeface="Cambria Math" panose="02040503050406030204" pitchFamily="18" charset="0"/>
                            <a:cs typeface="Times New Roman" panose="02020603050405020304" pitchFamily="18" charset="0"/>
                          </a:rPr>
                          <m:t>250</m:t>
                        </m:r>
                        <m:r>
                          <a:rPr lang="en-US" sz="2800" b="0" i="1" dirty="0" smtClean="0">
                            <a:solidFill>
                              <a:srgbClr val="002060"/>
                            </a:solidFill>
                            <a:latin typeface="Cambria Math" panose="02040503050406030204" pitchFamily="18" charset="0"/>
                            <a:cs typeface="Times New Roman" panose="02020603050405020304" pitchFamily="18" charset="0"/>
                          </a:rPr>
                          <m:t>0</m:t>
                        </m:r>
                      </m:den>
                    </m:f>
                  </m:oMath>
                </a14:m>
                <a:r>
                  <a:rPr lang="en-US" sz="2800" dirty="0">
                    <a:solidFill>
                      <a:srgbClr val="002060"/>
                    </a:solidFill>
                    <a:latin typeface="Times New Roman" panose="02020603050405020304" pitchFamily="18" charset="0"/>
                    <a:cs typeface="Times New Roman" panose="02020603050405020304" pitchFamily="18" charset="0"/>
                  </a:rPr>
                  <a:t> =</a:t>
                </a:r>
                <a:r>
                  <a:rPr lang="ru-RU" sz="2800" dirty="0">
                    <a:solidFill>
                      <a:srgbClr val="002060"/>
                    </a:solidFill>
                    <a:latin typeface="Times New Roman" panose="02020603050405020304" pitchFamily="18" charset="0"/>
                    <a:cs typeface="Times New Roman" panose="02020603050405020304" pitchFamily="18" charset="0"/>
                  </a:rPr>
                  <a:t>0,06    </a:t>
                </a:r>
                <a:r>
                  <a:rPr lang="kk-KZ" sz="2800" dirty="0">
                    <a:solidFill>
                      <a:srgbClr val="002060"/>
                    </a:solidFill>
                    <a:latin typeface="Times New Roman" panose="02020603050405020304" pitchFamily="18" charset="0"/>
                    <a:cs typeface="Times New Roman" panose="02020603050405020304" pitchFamily="18" charset="0"/>
                  </a:rPr>
                  <a:t>немесе 6%</a:t>
                </a:r>
                <a:endParaRPr lang="en-US" sz="2800" dirty="0">
                  <a:solidFill>
                    <a:srgbClr val="002060"/>
                  </a:solidFill>
                  <a:latin typeface="Times New Roman" panose="02020603050405020304" pitchFamily="18" charset="0"/>
                  <a:cs typeface="Times New Roman" panose="02020603050405020304" pitchFamily="18" charset="0"/>
                </a:endParaRPr>
              </a:p>
              <a:p>
                <a:pPr marL="0" indent="0">
                  <a:lnSpc>
                    <a:spcPct val="150000"/>
                  </a:lnSpc>
                  <a:buNone/>
                </a:pP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Жауабы: </a:t>
                </a:r>
                <a:r>
                  <a:rPr lang="ru-RU" sz="2800" dirty="0">
                    <a:solidFill>
                      <a:srgbClr val="002060"/>
                    </a:solidFill>
                    <a:latin typeface="Times New Roman" panose="02020603050405020304" pitchFamily="18" charset="0"/>
                    <a:cs typeface="Times New Roman" panose="02020603050405020304" pitchFamily="18" charset="0"/>
                  </a:rPr>
                  <a:t>6%</a:t>
                </a:r>
                <a:endParaRPr lang="ru-RU" sz="2800" dirty="0">
                  <a:latin typeface="Times New Roman" panose="02020603050405020304" pitchFamily="18" charset="0"/>
                  <a:cs typeface="Times New Roman" panose="02020603050405020304" pitchFamily="18" charset="0"/>
                </a:endParaRPr>
              </a:p>
              <a:p>
                <a:pPr marL="0" indent="0">
                  <a:buNone/>
                </a:pPr>
                <a:endParaRPr lang="kk-KZ" sz="18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p>
            </p:txBody>
          </p:sp>
        </mc:Choice>
        <mc:Fallback xmlns="">
          <p:sp>
            <p:nvSpPr>
              <p:cNvPr id="3" name="Объект 2">
                <a:extLst>
                  <a:ext uri="{FF2B5EF4-FFF2-40B4-BE49-F238E27FC236}">
                    <a16:creationId xmlns:a16="http://schemas.microsoft.com/office/drawing/2014/main" id="{82CEF5CB-936C-F0A8-1CA3-CB3CC859EE9F}"/>
                  </a:ext>
                </a:extLst>
              </p:cNvPr>
              <p:cNvSpPr>
                <a:spLocks noGrp="1" noRot="1" noChangeAspect="1" noMove="1" noResize="1" noEditPoints="1" noAdjustHandles="1" noChangeArrowheads="1" noChangeShapeType="1" noTextEdit="1"/>
              </p:cNvSpPr>
              <p:nvPr>
                <p:ph idx="1"/>
              </p:nvPr>
            </p:nvSpPr>
            <p:spPr>
              <a:xfrm>
                <a:off x="677333" y="1378634"/>
                <a:ext cx="9071577" cy="4869766"/>
              </a:xfrm>
              <a:blipFill>
                <a:blip r:embed="rId2"/>
                <a:stretch>
                  <a:fillRect l="-1344"/>
                </a:stretch>
              </a:blipFill>
            </p:spPr>
            <p:txBody>
              <a:bodyPr/>
              <a:lstStyle/>
              <a:p>
                <a:r>
                  <a:rPr lang="ru-RU">
                    <a:noFill/>
                  </a:rPr>
                  <a:t> </a:t>
                </a:r>
              </a:p>
            </p:txBody>
          </p:sp>
        </mc:Fallback>
      </mc:AlternateContent>
    </p:spTree>
    <p:extLst>
      <p:ext uri="{BB962C8B-B14F-4D97-AF65-F5344CB8AC3E}">
        <p14:creationId xmlns:p14="http://schemas.microsoft.com/office/powerpoint/2010/main" val="68280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BE16911-BA22-34C7-AB35-6F58971BF10B}"/>
              </a:ext>
            </a:extLst>
          </p:cNvPr>
          <p:cNvSpPr>
            <a:spLocks noGrp="1"/>
          </p:cNvSpPr>
          <p:nvPr>
            <p:ph type="title"/>
          </p:nvPr>
        </p:nvSpPr>
        <p:spPr>
          <a:xfrm>
            <a:off x="677334" y="75028"/>
            <a:ext cx="8596668" cy="1320800"/>
          </a:xfrm>
        </p:spPr>
        <p:txBody>
          <a:bodyPr>
            <a:normAutofit/>
          </a:bodyPr>
          <a:lstStyle/>
          <a:p>
            <a:r>
              <a:rPr lang="ru-RU" sz="3200" b="1" i="1" dirty="0">
                <a:solidFill>
                  <a:srgbClr val="002060"/>
                </a:solidFill>
                <a:latin typeface="Times New Roman" panose="02020603050405020304" pitchFamily="18" charset="0"/>
                <a:cs typeface="Times New Roman" panose="02020603050405020304" pitchFamily="18" charset="0"/>
              </a:rPr>
              <a:t>есеп№3</a:t>
            </a:r>
          </a:p>
        </p:txBody>
      </p:sp>
      <p:sp>
        <p:nvSpPr>
          <p:cNvPr id="3" name="Объект 2">
            <a:extLst>
              <a:ext uri="{FF2B5EF4-FFF2-40B4-BE49-F238E27FC236}">
                <a16:creationId xmlns:a16="http://schemas.microsoft.com/office/drawing/2014/main" xmlns="" id="{62694EB7-F53B-663C-7A58-AA9165ABFC58}"/>
              </a:ext>
            </a:extLst>
          </p:cNvPr>
          <p:cNvSpPr>
            <a:spLocks noGrp="1"/>
          </p:cNvSpPr>
          <p:nvPr>
            <p:ph idx="1"/>
          </p:nvPr>
        </p:nvSpPr>
        <p:spPr>
          <a:xfrm>
            <a:off x="677334" y="524413"/>
            <a:ext cx="8596668" cy="3880773"/>
          </a:xfrm>
        </p:spPr>
        <p:txBody>
          <a:bodyPr/>
          <a:lstStyle/>
          <a:p>
            <a:pPr marL="0" indent="0">
              <a:buNone/>
            </a:pPr>
            <a:r>
              <a:rPr lang="kk-KZ" sz="2800" dirty="0">
                <a:latin typeface="Times New Roman" panose="02020603050405020304" pitchFamily="18" charset="0"/>
                <a:cs typeface="Times New Roman" panose="02020603050405020304" pitchFamily="18" charset="0"/>
              </a:rPr>
              <a:t>Кестеде салымшылардың</a:t>
            </a:r>
            <a:r>
              <a:rPr lang="en-US" sz="2800" dirty="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саны мен олардың жылдық салымы туралы мәліметтер келтірілген. Кездейсоқ таңдап алынған салымшының бірінші немесе екінші банктегі салымы 601-ден </a:t>
            </a:r>
            <a:r>
              <a:rPr lang="ru-RU" sz="2800" dirty="0">
                <a:latin typeface="Times New Roman" panose="02020603050405020304" pitchFamily="18" charset="0"/>
                <a:cs typeface="Times New Roman" panose="02020603050405020304" pitchFamily="18" charset="0"/>
              </a:rPr>
              <a:t>650</a:t>
            </a:r>
            <a:r>
              <a:rPr lang="en-US" sz="2800" dirty="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мың теңгеге дейін болуының ықтималдығы қандай?</a:t>
            </a:r>
          </a:p>
          <a:p>
            <a:pPr marL="0" indent="0">
              <a:buNone/>
            </a:pPr>
            <a:endParaRPr lang="kk-KZ" sz="2800" dirty="0">
              <a:latin typeface="Times New Roman" panose="02020603050405020304" pitchFamily="18" charset="0"/>
              <a:cs typeface="Times New Roman" panose="02020603050405020304" pitchFamily="18" charset="0"/>
            </a:endParaRPr>
          </a:p>
          <a:p>
            <a:pPr marL="0" indent="0">
              <a:buNone/>
            </a:pPr>
            <a:endParaRPr lang="ru-RU" dirty="0"/>
          </a:p>
        </p:txBody>
      </p:sp>
      <p:graphicFrame>
        <p:nvGraphicFramePr>
          <p:cNvPr id="10" name="Таблица 9">
            <a:extLst>
              <a:ext uri="{FF2B5EF4-FFF2-40B4-BE49-F238E27FC236}">
                <a16:creationId xmlns:a16="http://schemas.microsoft.com/office/drawing/2014/main" xmlns="" id="{EFD0C5EB-E825-3DF2-E03E-5E17E4287F9B}"/>
              </a:ext>
            </a:extLst>
          </p:cNvPr>
          <p:cNvGraphicFramePr>
            <a:graphicFrameLocks noGrp="1"/>
          </p:cNvGraphicFramePr>
          <p:nvPr>
            <p:extLst>
              <p:ext uri="{D42A27DB-BD31-4B8C-83A1-F6EECF244321}">
                <p14:modId xmlns:p14="http://schemas.microsoft.com/office/powerpoint/2010/main" val="2479118841"/>
              </p:ext>
            </p:extLst>
          </p:nvPr>
        </p:nvGraphicFramePr>
        <p:xfrm>
          <a:off x="844061" y="2759612"/>
          <a:ext cx="7934180" cy="4023360"/>
        </p:xfrm>
        <a:graphic>
          <a:graphicData uri="http://schemas.openxmlformats.org/drawingml/2006/table">
            <a:tbl>
              <a:tblPr firstRow="1" bandRow="1">
                <a:tableStyleId>{5C22544A-7EE6-4342-B048-85BDC9FD1C3A}</a:tableStyleId>
              </a:tblPr>
              <a:tblGrid>
                <a:gridCol w="2954894">
                  <a:extLst>
                    <a:ext uri="{9D8B030D-6E8A-4147-A177-3AD203B41FA5}">
                      <a16:colId xmlns:a16="http://schemas.microsoft.com/office/drawing/2014/main" xmlns="" val="1922020747"/>
                    </a:ext>
                  </a:extLst>
                </a:gridCol>
                <a:gridCol w="2413856">
                  <a:extLst>
                    <a:ext uri="{9D8B030D-6E8A-4147-A177-3AD203B41FA5}">
                      <a16:colId xmlns:a16="http://schemas.microsoft.com/office/drawing/2014/main" xmlns="" val="1936006062"/>
                    </a:ext>
                  </a:extLst>
                </a:gridCol>
                <a:gridCol w="2565430">
                  <a:extLst>
                    <a:ext uri="{9D8B030D-6E8A-4147-A177-3AD203B41FA5}">
                      <a16:colId xmlns:a16="http://schemas.microsoft.com/office/drawing/2014/main" xmlns="" val="3716015530"/>
                    </a:ext>
                  </a:extLst>
                </a:gridCol>
              </a:tblGrid>
              <a:tr h="440997">
                <a:tc rowSpan="2">
                  <a:txBody>
                    <a:bodyPr/>
                    <a:lstStyle/>
                    <a:p>
                      <a:r>
                        <a:rPr lang="kk-KZ" sz="2400" dirty="0">
                          <a:latin typeface="Times New Roman" panose="02020603050405020304" pitchFamily="18" charset="0"/>
                          <a:cs typeface="Times New Roman" panose="02020603050405020304" pitchFamily="18" charset="0"/>
                        </a:rPr>
                        <a:t>Салық өлшемі </a:t>
                      </a:r>
                    </a:p>
                    <a:p>
                      <a:r>
                        <a:rPr lang="ru-RU" sz="2400" dirty="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мың теңгемен</a:t>
                      </a:r>
                      <a:r>
                        <a:rPr lang="ru-RU" sz="2400" dirty="0">
                          <a:latin typeface="Times New Roman" panose="02020603050405020304" pitchFamily="18" charset="0"/>
                          <a:cs typeface="Times New Roman" panose="02020603050405020304" pitchFamily="18" charset="0"/>
                        </a:rPr>
                        <a:t>)</a:t>
                      </a:r>
                    </a:p>
                  </a:txBody>
                  <a:tcPr/>
                </a:tc>
                <a:tc gridSpan="2">
                  <a:txBody>
                    <a:bodyPr/>
                    <a:lstStyle/>
                    <a:p>
                      <a:r>
                        <a:rPr lang="kk-KZ" sz="2400" dirty="0">
                          <a:latin typeface="Times New Roman" panose="02020603050405020304" pitchFamily="18" charset="0"/>
                          <a:cs typeface="Times New Roman" panose="02020603050405020304" pitchFamily="18" charset="0"/>
                        </a:rPr>
                        <a:t>                     Салымшылар саны</a:t>
                      </a:r>
                      <a:endParaRPr lang="ru-RU" sz="2400" dirty="0">
                        <a:latin typeface="Times New Roman" panose="02020603050405020304" pitchFamily="18" charset="0"/>
                        <a:cs typeface="Times New Roman" panose="02020603050405020304" pitchFamily="18" charset="0"/>
                      </a:endParaRPr>
                    </a:p>
                  </a:txBody>
                  <a:tcPr/>
                </a:tc>
                <a:tc hMerge="1">
                  <a:txBody>
                    <a:bodyPr/>
                    <a:lstStyle/>
                    <a:p>
                      <a:endParaRPr lang="ru-RU" dirty="0"/>
                    </a:p>
                  </a:txBody>
                  <a:tcPr/>
                </a:tc>
                <a:extLst>
                  <a:ext uri="{0D108BD9-81ED-4DB2-BD59-A6C34878D82A}">
                    <a16:rowId xmlns:a16="http://schemas.microsoft.com/office/drawing/2014/main" xmlns="" val="4239788810"/>
                  </a:ext>
                </a:extLst>
              </a:tr>
              <a:tr h="793794">
                <a:tc vMerge="1">
                  <a:txBody>
                    <a:bodyPr/>
                    <a:lstStyle/>
                    <a:p>
                      <a:endParaRPr lang="ru-RU"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u-RU" sz="2400" dirty="0">
                          <a:latin typeface="Times New Roman" panose="02020603050405020304" pitchFamily="18" charset="0"/>
                          <a:cs typeface="Times New Roman" panose="02020603050405020304" pitchFamily="18" charset="0"/>
                        </a:rPr>
                        <a:t>№1 банк</a:t>
                      </a:r>
                    </a:p>
                    <a:p>
                      <a:pPr algn="ctr"/>
                      <a:endParaRPr lang="ru-RU" sz="2400" dirty="0">
                        <a:latin typeface="Times New Roman" panose="02020603050405020304" pitchFamily="18" charset="0"/>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ru-RU" sz="2400" dirty="0">
                          <a:latin typeface="Times New Roman" panose="02020603050405020304" pitchFamily="18" charset="0"/>
                          <a:cs typeface="Times New Roman" panose="02020603050405020304" pitchFamily="18" charset="0"/>
                        </a:rPr>
                        <a:t>№2 банк</a:t>
                      </a:r>
                    </a:p>
                    <a:p>
                      <a:pPr algn="ct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140972786"/>
                  </a:ext>
                </a:extLst>
              </a:tr>
              <a:tr h="440997">
                <a:tc>
                  <a:txBody>
                    <a:bodyPr/>
                    <a:lstStyle/>
                    <a:p>
                      <a:pPr algn="ctr"/>
                      <a:r>
                        <a:rPr lang="en-US" sz="2400" dirty="0">
                          <a:latin typeface="Times New Roman" panose="02020603050405020304" pitchFamily="18" charset="0"/>
                          <a:cs typeface="Times New Roman" panose="02020603050405020304" pitchFamily="18" charset="0"/>
                        </a:rPr>
                        <a:t>451-500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224</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353</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942218895"/>
                  </a:ext>
                </a:extLst>
              </a:tr>
              <a:tr h="440997">
                <a:tc>
                  <a:txBody>
                    <a:bodyPr/>
                    <a:lstStyle/>
                    <a:p>
                      <a:pPr algn="ctr"/>
                      <a:r>
                        <a:rPr lang="en-US" sz="2400" dirty="0">
                          <a:latin typeface="Times New Roman" panose="02020603050405020304" pitchFamily="18" charset="0"/>
                          <a:cs typeface="Times New Roman" panose="02020603050405020304" pitchFamily="18" charset="0"/>
                        </a:rPr>
                        <a:t>501-550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108</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116</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57901544"/>
                  </a:ext>
                </a:extLst>
              </a:tr>
              <a:tr h="440997">
                <a:tc>
                  <a:txBody>
                    <a:bodyPr/>
                    <a:lstStyle/>
                    <a:p>
                      <a:pPr algn="ctr"/>
                      <a:r>
                        <a:rPr lang="en-US" sz="2400" dirty="0">
                          <a:latin typeface="Times New Roman" panose="02020603050405020304" pitchFamily="18" charset="0"/>
                          <a:cs typeface="Times New Roman" panose="02020603050405020304" pitchFamily="18" charset="0"/>
                        </a:rPr>
                        <a:t>551-600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95</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87</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18329529"/>
                  </a:ext>
                </a:extLst>
              </a:tr>
              <a:tr h="440997">
                <a:tc>
                  <a:txBody>
                    <a:bodyPr/>
                    <a:lstStyle/>
                    <a:p>
                      <a:pPr algn="ctr"/>
                      <a:r>
                        <a:rPr lang="en-US" sz="2400" dirty="0">
                          <a:latin typeface="Times New Roman" panose="02020603050405020304" pitchFamily="18" charset="0"/>
                          <a:cs typeface="Times New Roman" panose="02020603050405020304" pitchFamily="18" charset="0"/>
                        </a:rPr>
                        <a:t>601-650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110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210</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458776"/>
                  </a:ext>
                </a:extLst>
              </a:tr>
              <a:tr h="440997">
                <a:tc>
                  <a:txBody>
                    <a:bodyPr/>
                    <a:lstStyle/>
                    <a:p>
                      <a:pPr algn="ctr"/>
                      <a:r>
                        <a:rPr lang="en-US" sz="2400" dirty="0">
                          <a:latin typeface="Times New Roman" panose="02020603050405020304" pitchFamily="18" charset="0"/>
                          <a:cs typeface="Times New Roman" panose="02020603050405020304" pitchFamily="18" charset="0"/>
                        </a:rPr>
                        <a:t>651-700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135</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146</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788520532"/>
                  </a:ext>
                </a:extLst>
              </a:tr>
              <a:tr h="440997">
                <a:tc>
                  <a:txBody>
                    <a:bodyPr/>
                    <a:lstStyle/>
                    <a:p>
                      <a:pPr algn="ctr"/>
                      <a:r>
                        <a:rPr lang="en-US" sz="2400" dirty="0">
                          <a:latin typeface="Times New Roman" panose="02020603050405020304" pitchFamily="18" charset="0"/>
                          <a:cs typeface="Times New Roman" panose="02020603050405020304" pitchFamily="18" charset="0"/>
                        </a:rPr>
                        <a:t>701-750</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78</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58</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706381485"/>
                  </a:ext>
                </a:extLst>
              </a:tr>
            </a:tbl>
          </a:graphicData>
        </a:graphic>
      </p:graphicFrame>
    </p:spTree>
    <p:extLst>
      <p:ext uri="{BB962C8B-B14F-4D97-AF65-F5344CB8AC3E}">
        <p14:creationId xmlns:p14="http://schemas.microsoft.com/office/powerpoint/2010/main" val="2636278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EA39885-5BB8-8A56-E149-6CEA88941C4E}"/>
              </a:ext>
            </a:extLst>
          </p:cNvPr>
          <p:cNvSpPr>
            <a:spLocks noGrp="1"/>
          </p:cNvSpPr>
          <p:nvPr>
            <p:ph type="title"/>
          </p:nvPr>
        </p:nvSpPr>
        <p:spPr/>
        <p:txBody>
          <a:bodyPr/>
          <a:lstStyle/>
          <a:p>
            <a:r>
              <a:rPr lang="kk-KZ" b="1" i="1" dirty="0">
                <a:solidFill>
                  <a:srgbClr val="002060"/>
                </a:solidFill>
                <a:latin typeface="Times New Roman" panose="02020603050405020304" pitchFamily="18" charset="0"/>
                <a:cs typeface="Times New Roman" panose="02020603050405020304" pitchFamily="18" charset="0"/>
              </a:rPr>
              <a:t>Шешуі</a:t>
            </a:r>
            <a:endParaRPr lang="ru-RU" b="1" i="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08FCB65B-510F-AB73-BA4E-15144D39466E}"/>
                  </a:ext>
                </a:extLst>
              </p:cNvPr>
              <p:cNvSpPr>
                <a:spLocks noGrp="1"/>
              </p:cNvSpPr>
              <p:nvPr>
                <p:ph idx="1"/>
              </p:nvPr>
            </p:nvSpPr>
            <p:spPr>
              <a:xfrm>
                <a:off x="508521" y="1488612"/>
                <a:ext cx="9563947" cy="4759787"/>
              </a:xfrm>
            </p:spPr>
            <p:txBody>
              <a:bodyPr>
                <a:normAutofit fontScale="92500" lnSpcReduction="10000"/>
              </a:bodyPr>
              <a:lstStyle/>
              <a:p>
                <a:pPr marL="0" indent="0">
                  <a:buNone/>
                </a:pPr>
                <a:r>
                  <a:rPr lang="kk-KZ" sz="3500" dirty="0">
                    <a:solidFill>
                      <a:srgbClr val="002060"/>
                    </a:solidFill>
                    <a:latin typeface="Times New Roman" panose="02020603050405020304" pitchFamily="18" charset="0"/>
                    <a:cs typeface="Times New Roman" panose="02020603050405020304" pitchFamily="18" charset="0"/>
                  </a:rPr>
                  <a:t>Екі банкте де барлық салымшылар </a:t>
                </a:r>
                <a:r>
                  <a:rPr lang="en-US" sz="3500" dirty="0">
                    <a:solidFill>
                      <a:srgbClr val="002060"/>
                    </a:solidFill>
                    <a:latin typeface="Times New Roman" panose="02020603050405020304" pitchFamily="18" charset="0"/>
                    <a:cs typeface="Times New Roman" panose="02020603050405020304" pitchFamily="18" charset="0"/>
                  </a:rPr>
                  <a:t> </a:t>
                </a:r>
                <a:r>
                  <a:rPr lang="kk-KZ" sz="3500" dirty="0">
                    <a:solidFill>
                      <a:srgbClr val="002060"/>
                    </a:solidFill>
                    <a:latin typeface="Times New Roman" panose="02020603050405020304" pitchFamily="18" charset="0"/>
                    <a:cs typeface="Times New Roman" panose="02020603050405020304" pitchFamily="18" charset="0"/>
                  </a:rPr>
                  <a:t>саны </a:t>
                </a:r>
                <a:r>
                  <a:rPr lang="en-US" sz="3500" dirty="0">
                    <a:solidFill>
                      <a:srgbClr val="002060"/>
                    </a:solidFill>
                    <a:latin typeface="Times New Roman" panose="02020603050405020304" pitchFamily="18" charset="0"/>
                    <a:cs typeface="Times New Roman" panose="02020603050405020304" pitchFamily="18" charset="0"/>
                  </a:rPr>
                  <a:t> n=</a:t>
                </a:r>
                <a:r>
                  <a:rPr lang="ru-RU" sz="3000" dirty="0">
                    <a:solidFill>
                      <a:srgbClr val="002060"/>
                    </a:solidFill>
                    <a:latin typeface="Times New Roman" panose="02020603050405020304" pitchFamily="18" charset="0"/>
                    <a:cs typeface="Times New Roman" panose="02020603050405020304" pitchFamily="18" charset="0"/>
                  </a:rPr>
                  <a:t>(224+108+95+110+135+78)+(353+116+87+210+146+58)=</a:t>
                </a:r>
              </a:p>
              <a:p>
                <a:pPr marL="0" indent="0">
                  <a:buNone/>
                </a:pPr>
                <a:r>
                  <a:rPr lang="ru-RU" sz="3000" dirty="0">
                    <a:solidFill>
                      <a:srgbClr val="002060"/>
                    </a:solidFill>
                    <a:latin typeface="Times New Roman" panose="02020603050405020304" pitchFamily="18" charset="0"/>
                    <a:cs typeface="Times New Roman" panose="02020603050405020304" pitchFamily="18" charset="0"/>
                  </a:rPr>
                  <a:t>750+970=1720  </a:t>
                </a:r>
                <a:r>
                  <a:rPr lang="ru-RU" sz="3500" dirty="0">
                    <a:solidFill>
                      <a:srgbClr val="002060"/>
                    </a:solidFill>
                    <a:latin typeface="Times New Roman" panose="02020603050405020304" pitchFamily="18" charset="0"/>
                    <a:cs typeface="Times New Roman" panose="02020603050405020304" pitchFamily="18" charset="0"/>
                  </a:rPr>
                  <a:t>Б</a:t>
                </a:r>
                <a:r>
                  <a:rPr lang="kk-KZ" sz="3500" dirty="0">
                    <a:solidFill>
                      <a:srgbClr val="002060"/>
                    </a:solidFill>
                    <a:latin typeface="Times New Roman" panose="02020603050405020304" pitchFamily="18" charset="0"/>
                    <a:cs typeface="Times New Roman" panose="02020603050405020304" pitchFamily="18" charset="0"/>
                  </a:rPr>
                  <a:t>ұл барлық тең мүмкіндікті нәтижелер саны.  </a:t>
                </a:r>
              </a:p>
              <a:p>
                <a:pPr marL="0" indent="0">
                  <a:buNone/>
                </a:pPr>
                <a:r>
                  <a:rPr lang="kk-KZ" sz="3500" dirty="0">
                    <a:solidFill>
                      <a:srgbClr val="002060"/>
                    </a:solidFill>
                    <a:latin typeface="Times New Roman" panose="02020603050405020304" pitchFamily="18" charset="0"/>
                    <a:cs typeface="Times New Roman" panose="02020603050405020304" pitchFamily="18" charset="0"/>
                  </a:rPr>
                  <a:t>Салымның мөлшері </a:t>
                </a:r>
                <a:r>
                  <a:rPr lang="ru-RU" sz="3500" dirty="0">
                    <a:solidFill>
                      <a:srgbClr val="002060"/>
                    </a:solidFill>
                    <a:latin typeface="Times New Roman" panose="02020603050405020304" pitchFamily="18" charset="0"/>
                    <a:cs typeface="Times New Roman" panose="02020603050405020304" pitchFamily="18" charset="0"/>
                  </a:rPr>
                  <a:t>601-ден 650 мы</a:t>
                </a:r>
                <a:r>
                  <a:rPr lang="kk-KZ" sz="3500" dirty="0">
                    <a:solidFill>
                      <a:srgbClr val="002060"/>
                    </a:solidFill>
                    <a:latin typeface="Times New Roman" panose="02020603050405020304" pitchFamily="18" charset="0"/>
                    <a:cs typeface="Times New Roman" panose="02020603050405020304" pitchFamily="18" charset="0"/>
                  </a:rPr>
                  <a:t>ң теңге дейін болғандықтан  </a:t>
                </a:r>
                <a:r>
                  <a:rPr lang="en-US" sz="3500" dirty="0">
                    <a:solidFill>
                      <a:srgbClr val="002060"/>
                    </a:solidFill>
                    <a:latin typeface="Times New Roman" panose="02020603050405020304" pitchFamily="18" charset="0"/>
                    <a:cs typeface="Times New Roman" panose="02020603050405020304" pitchFamily="18" charset="0"/>
                  </a:rPr>
                  <a:t>m=</a:t>
                </a:r>
                <a:r>
                  <a:rPr lang="ru-RU" sz="3500" dirty="0">
                    <a:solidFill>
                      <a:srgbClr val="002060"/>
                    </a:solidFill>
                    <a:latin typeface="Times New Roman" panose="02020603050405020304" pitchFamily="18" charset="0"/>
                    <a:cs typeface="Times New Roman" panose="02020603050405020304" pitchFamily="18" charset="0"/>
                  </a:rPr>
                  <a:t>110+210=320</a:t>
                </a:r>
                <a:r>
                  <a:rPr lang="kk-KZ" sz="3500" dirty="0">
                    <a:solidFill>
                      <a:srgbClr val="002060"/>
                    </a:solidFill>
                    <a:latin typeface="Times New Roman" panose="02020603050405020304" pitchFamily="18" charset="0"/>
                    <a:cs typeface="Times New Roman" panose="02020603050405020304" pitchFamily="18" charset="0"/>
                  </a:rPr>
                  <a:t> </a:t>
                </a:r>
                <a:r>
                  <a:rPr lang="ru-RU" sz="3500" dirty="0">
                    <a:solidFill>
                      <a:srgbClr val="002060"/>
                    </a:solidFill>
                    <a:latin typeface="Times New Roman" panose="02020603050405020304" pitchFamily="18" charset="0"/>
                    <a:cs typeface="Times New Roman" panose="02020603050405020304" pitchFamily="18" charset="0"/>
                  </a:rPr>
                  <a:t>б</a:t>
                </a:r>
                <a:r>
                  <a:rPr lang="kk-KZ" sz="3500" dirty="0">
                    <a:solidFill>
                      <a:srgbClr val="002060"/>
                    </a:solidFill>
                    <a:latin typeface="Times New Roman" panose="02020603050405020304" pitchFamily="18" charset="0"/>
                    <a:cs typeface="Times New Roman" panose="02020603050405020304" pitchFamily="18" charset="0"/>
                  </a:rPr>
                  <a:t>ұл қолайлы нәтижелер саны </a:t>
                </a:r>
                <a:endParaRPr lang="en-US" sz="3500" dirty="0">
                  <a:solidFill>
                    <a:srgbClr val="002060"/>
                  </a:solidFill>
                  <a:latin typeface="Times New Roman" panose="02020603050405020304" pitchFamily="18" charset="0"/>
                  <a:cs typeface="Times New Roman" panose="02020603050405020304" pitchFamily="18" charset="0"/>
                </a:endParaRPr>
              </a:p>
              <a:p>
                <a:pPr marL="0" indent="0">
                  <a:buNone/>
                </a:pPr>
                <a:r>
                  <a:rPr lang="en-US" sz="3500" b="1" dirty="0">
                    <a:solidFill>
                      <a:srgbClr val="002060"/>
                    </a:solidFill>
                    <a:latin typeface="Times New Roman" panose="02020603050405020304" pitchFamily="18" charset="0"/>
                    <a:cs typeface="Times New Roman" panose="02020603050405020304" pitchFamily="18" charset="0"/>
                  </a:rPr>
                  <a:t>P(A)</a:t>
                </a:r>
                <a:r>
                  <a:rPr lang="kk-KZ" sz="3500" b="1" dirty="0">
                    <a:solidFill>
                      <a:srgbClr val="002060"/>
                    </a:solidFill>
                    <a:latin typeface="Times New Roman" panose="02020603050405020304" pitchFamily="18" charset="0"/>
                    <a:cs typeface="Times New Roman" panose="02020603050405020304" pitchFamily="18" charset="0"/>
                  </a:rPr>
                  <a:t> </a:t>
                </a:r>
                <a:r>
                  <a:rPr lang="en-US" sz="3500" b="1" dirty="0">
                    <a:solidFill>
                      <a:srgbClr val="002060"/>
                    </a:solidFill>
                    <a:latin typeface="Times New Roman" panose="02020603050405020304" pitchFamily="18" charset="0"/>
                    <a:cs typeface="Times New Roman" panose="02020603050405020304" pitchFamily="18" charset="0"/>
                  </a:rPr>
                  <a:t>=</a:t>
                </a:r>
                <a:r>
                  <a:rPr lang="kk-KZ" sz="3500" b="1"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3500" b="1" i="1">
                            <a:solidFill>
                              <a:srgbClr val="002060"/>
                            </a:solidFill>
                            <a:latin typeface="Cambria Math" panose="02040503050406030204" pitchFamily="18" charset="0"/>
                            <a:cs typeface="Times New Roman" panose="02020603050405020304" pitchFamily="18" charset="0"/>
                          </a:rPr>
                        </m:ctrlPr>
                      </m:fPr>
                      <m:num>
                        <m:r>
                          <a:rPr lang="kk-KZ" sz="3500" b="1" i="1">
                            <a:solidFill>
                              <a:srgbClr val="002060"/>
                            </a:solidFill>
                            <a:latin typeface="Cambria Math" panose="02040503050406030204" pitchFamily="18" charset="0"/>
                            <a:cs typeface="Times New Roman" panose="02020603050405020304" pitchFamily="18" charset="0"/>
                          </a:rPr>
                          <m:t> </m:t>
                        </m:r>
                        <m:r>
                          <a:rPr lang="en-US" sz="3500" b="1" i="1">
                            <a:solidFill>
                              <a:srgbClr val="002060"/>
                            </a:solidFill>
                            <a:latin typeface="Cambria Math" panose="02040503050406030204" pitchFamily="18" charset="0"/>
                            <a:cs typeface="Times New Roman" panose="02020603050405020304" pitchFamily="18" charset="0"/>
                          </a:rPr>
                          <m:t>𝒎</m:t>
                        </m:r>
                      </m:num>
                      <m:den>
                        <m:r>
                          <a:rPr lang="kk-KZ" sz="3500" b="1" i="1">
                            <a:solidFill>
                              <a:srgbClr val="002060"/>
                            </a:solidFill>
                            <a:latin typeface="Cambria Math" panose="02040503050406030204" pitchFamily="18" charset="0"/>
                            <a:cs typeface="Times New Roman" panose="02020603050405020304" pitchFamily="18" charset="0"/>
                          </a:rPr>
                          <m:t> </m:t>
                        </m:r>
                        <m:r>
                          <a:rPr lang="en-US" sz="3500" b="1" i="1">
                            <a:solidFill>
                              <a:srgbClr val="002060"/>
                            </a:solidFill>
                            <a:latin typeface="Cambria Math" panose="02040503050406030204" pitchFamily="18" charset="0"/>
                            <a:cs typeface="Times New Roman" panose="02020603050405020304" pitchFamily="18" charset="0"/>
                          </a:rPr>
                          <m:t>𝒏</m:t>
                        </m:r>
                      </m:den>
                    </m:f>
                  </m:oMath>
                </a14:m>
                <a:r>
                  <a:rPr lang="en-US" sz="3500" dirty="0">
                    <a:solidFill>
                      <a:srgbClr val="00206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3500" i="1" dirty="0" smtClean="0">
                            <a:solidFill>
                              <a:srgbClr val="002060"/>
                            </a:solidFill>
                            <a:latin typeface="Cambria Math" panose="02040503050406030204" pitchFamily="18" charset="0"/>
                            <a:cs typeface="Times New Roman" panose="02020603050405020304" pitchFamily="18" charset="0"/>
                          </a:rPr>
                        </m:ctrlPr>
                      </m:fPr>
                      <m:num>
                        <m:r>
                          <a:rPr lang="en-US" sz="3500" b="0" i="1" dirty="0" smtClean="0">
                            <a:solidFill>
                              <a:srgbClr val="002060"/>
                            </a:solidFill>
                            <a:latin typeface="Cambria Math" panose="02040503050406030204" pitchFamily="18" charset="0"/>
                            <a:cs typeface="Times New Roman" panose="02020603050405020304" pitchFamily="18" charset="0"/>
                          </a:rPr>
                          <m:t>320</m:t>
                        </m:r>
                      </m:num>
                      <m:den>
                        <m:r>
                          <a:rPr lang="en-US" sz="3500" b="0" i="1" dirty="0" smtClean="0">
                            <a:solidFill>
                              <a:srgbClr val="002060"/>
                            </a:solidFill>
                            <a:latin typeface="Cambria Math" panose="02040503050406030204" pitchFamily="18" charset="0"/>
                            <a:cs typeface="Times New Roman" panose="02020603050405020304" pitchFamily="18" charset="0"/>
                          </a:rPr>
                          <m:t>1720</m:t>
                        </m:r>
                      </m:den>
                    </m:f>
                  </m:oMath>
                </a14:m>
                <a:r>
                  <a:rPr lang="en-US" sz="3500" dirty="0">
                    <a:solidFill>
                      <a:srgbClr val="002060"/>
                    </a:solidFill>
                    <a:latin typeface="Times New Roman" panose="02020603050405020304" pitchFamily="18" charset="0"/>
                    <a:cs typeface="Times New Roman" panose="02020603050405020304" pitchFamily="18" charset="0"/>
                  </a:rPr>
                  <a:t> =</a:t>
                </a:r>
                <a:r>
                  <a:rPr lang="ru-RU" sz="3500" dirty="0">
                    <a:solidFill>
                      <a:srgbClr val="002060"/>
                    </a:solidFill>
                    <a:latin typeface="Times New Roman" panose="02020603050405020304" pitchFamily="18" charset="0"/>
                    <a:cs typeface="Times New Roman" panose="02020603050405020304" pitchFamily="18" charset="0"/>
                  </a:rPr>
                  <a:t>0,</a:t>
                </a:r>
                <a:r>
                  <a:rPr lang="en-US" sz="3500" dirty="0">
                    <a:solidFill>
                      <a:srgbClr val="002060"/>
                    </a:solidFill>
                    <a:latin typeface="Times New Roman" panose="02020603050405020304" pitchFamily="18" charset="0"/>
                    <a:cs typeface="Times New Roman" panose="02020603050405020304" pitchFamily="18" charset="0"/>
                  </a:rPr>
                  <a:t>19</a:t>
                </a:r>
                <a:r>
                  <a:rPr lang="ru-RU" sz="3500" dirty="0">
                    <a:solidFill>
                      <a:srgbClr val="002060"/>
                    </a:solidFill>
                    <a:latin typeface="Times New Roman" panose="02020603050405020304" pitchFamily="18" charset="0"/>
                    <a:cs typeface="Times New Roman" panose="02020603050405020304" pitchFamily="18" charset="0"/>
                  </a:rPr>
                  <a:t>    </a:t>
                </a:r>
                <a:endParaRPr lang="en-US" sz="3500" dirty="0">
                  <a:solidFill>
                    <a:srgbClr val="002060"/>
                  </a:solidFill>
                  <a:latin typeface="Times New Roman" panose="02020603050405020304" pitchFamily="18" charset="0"/>
                  <a:cs typeface="Times New Roman" panose="02020603050405020304" pitchFamily="18" charset="0"/>
                </a:endParaRPr>
              </a:p>
              <a:p>
                <a:pPr marL="0" indent="0">
                  <a:buNone/>
                </a:pPr>
                <a:r>
                  <a:rPr lang="en-US" sz="3500" dirty="0">
                    <a:solidFill>
                      <a:srgbClr val="002060"/>
                    </a:solidFill>
                    <a:latin typeface="Times New Roman" panose="02020603050405020304" pitchFamily="18" charset="0"/>
                    <a:cs typeface="Times New Roman" panose="02020603050405020304" pitchFamily="18" charset="0"/>
                  </a:rPr>
                  <a:t>                                                               </a:t>
                </a:r>
                <a:r>
                  <a:rPr lang="kk-KZ" sz="3500" dirty="0">
                    <a:solidFill>
                      <a:srgbClr val="002060"/>
                    </a:solidFill>
                    <a:latin typeface="Times New Roman" panose="02020603050405020304" pitchFamily="18" charset="0"/>
                    <a:cs typeface="Times New Roman" panose="02020603050405020304" pitchFamily="18" charset="0"/>
                  </a:rPr>
                  <a:t>Жауабы:</a:t>
                </a:r>
                <a:r>
                  <a:rPr lang="en-US" sz="3500" dirty="0">
                    <a:solidFill>
                      <a:srgbClr val="002060"/>
                    </a:solidFill>
                    <a:latin typeface="Times New Roman" panose="02020603050405020304" pitchFamily="18" charset="0"/>
                    <a:cs typeface="Times New Roman" panose="02020603050405020304" pitchFamily="18" charset="0"/>
                  </a:rPr>
                  <a:t> 0</a:t>
                </a:r>
                <a:r>
                  <a:rPr lang="kk-KZ" sz="3500" dirty="0">
                    <a:solidFill>
                      <a:srgbClr val="002060"/>
                    </a:solidFill>
                    <a:latin typeface="Times New Roman" panose="02020603050405020304" pitchFamily="18" charset="0"/>
                    <a:cs typeface="Times New Roman" panose="02020603050405020304" pitchFamily="18" charset="0"/>
                  </a:rPr>
                  <a:t>,</a:t>
                </a:r>
                <a:r>
                  <a:rPr lang="en-US" sz="3500" dirty="0">
                    <a:solidFill>
                      <a:srgbClr val="002060"/>
                    </a:solidFill>
                    <a:latin typeface="Times New Roman" panose="02020603050405020304" pitchFamily="18" charset="0"/>
                    <a:cs typeface="Times New Roman" panose="02020603050405020304" pitchFamily="18" charset="0"/>
                  </a:rPr>
                  <a:t>19</a:t>
                </a:r>
                <a:endParaRPr lang="ru-RU" sz="3500" dirty="0">
                  <a:latin typeface="Times New Roman" panose="02020603050405020304" pitchFamily="18" charset="0"/>
                  <a:cs typeface="Times New Roman" panose="02020603050405020304" pitchFamily="18" charset="0"/>
                </a:endParaRPr>
              </a:p>
              <a:p>
                <a:pPr marL="0" indent="0">
                  <a:buNone/>
                </a:pPr>
                <a:endParaRPr lang="en-US" sz="32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sz="3200" dirty="0">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08FCB65B-510F-AB73-BA4E-15144D39466E}"/>
                  </a:ext>
                </a:extLst>
              </p:cNvPr>
              <p:cNvSpPr>
                <a:spLocks noGrp="1" noRot="1" noChangeAspect="1" noMove="1" noResize="1" noEditPoints="1" noAdjustHandles="1" noChangeArrowheads="1" noChangeShapeType="1" noTextEdit="1"/>
              </p:cNvSpPr>
              <p:nvPr>
                <p:ph idx="1"/>
              </p:nvPr>
            </p:nvSpPr>
            <p:spPr>
              <a:xfrm>
                <a:off x="508521" y="1488612"/>
                <a:ext cx="9563947" cy="4759787"/>
              </a:xfrm>
              <a:blipFill>
                <a:blip r:embed="rId2"/>
                <a:stretch>
                  <a:fillRect l="-1593" t="-2817" b="-3585"/>
                </a:stretch>
              </a:blipFill>
            </p:spPr>
            <p:txBody>
              <a:bodyPr/>
              <a:lstStyle/>
              <a:p>
                <a:r>
                  <a:rPr lang="ru-RU">
                    <a:noFill/>
                  </a:rPr>
                  <a:t> </a:t>
                </a:r>
              </a:p>
            </p:txBody>
          </p:sp>
        </mc:Fallback>
      </mc:AlternateContent>
    </p:spTree>
    <p:extLst>
      <p:ext uri="{BB962C8B-B14F-4D97-AF65-F5344CB8AC3E}">
        <p14:creationId xmlns:p14="http://schemas.microsoft.com/office/powerpoint/2010/main" val="2301779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51748AE-FD47-8098-1200-489095559072}"/>
              </a:ext>
            </a:extLst>
          </p:cNvPr>
          <p:cNvSpPr>
            <a:spLocks noGrp="1"/>
          </p:cNvSpPr>
          <p:nvPr>
            <p:ph type="title"/>
          </p:nvPr>
        </p:nvSpPr>
        <p:spPr/>
        <p:txBody>
          <a:bodyPr/>
          <a:lstStyle/>
          <a:p>
            <a:r>
              <a:rPr lang="kk-KZ" dirty="0">
                <a:solidFill>
                  <a:srgbClr val="002060"/>
                </a:solidFill>
                <a:latin typeface="Times New Roman" panose="02020603050405020304" pitchFamily="18" charset="0"/>
                <a:cs typeface="Times New Roman" panose="02020603050405020304" pitchFamily="18" charset="0"/>
              </a:rPr>
              <a:t>Қорытынды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8C3ACBCC-9747-6B91-F16B-2BBE7A24AA82}"/>
              </a:ext>
            </a:extLst>
          </p:cNvPr>
          <p:cNvSpPr>
            <a:spLocks noGrp="1"/>
          </p:cNvSpPr>
          <p:nvPr>
            <p:ph idx="1"/>
          </p:nvPr>
        </p:nvSpPr>
        <p:spPr/>
        <p:txBody>
          <a:bodyPr>
            <a:normAutofit/>
          </a:bodyPr>
          <a:lstStyle/>
          <a:p>
            <a:pPr marL="0" indent="0">
              <a:buNone/>
            </a:pPr>
            <a:r>
              <a:rPr lang="kk-KZ" sz="2800" dirty="0">
                <a:solidFill>
                  <a:srgbClr val="002060"/>
                </a:solidFill>
                <a:latin typeface="Times New Roman" panose="02020603050405020304" pitchFamily="18" charset="0"/>
                <a:cs typeface="Times New Roman" panose="02020603050405020304" pitchFamily="18" charset="0"/>
              </a:rPr>
              <a:t>Ықтималдықтың статистикалық анықтамасын </a:t>
            </a:r>
            <a:r>
              <a:rPr lang="kk-KZ" sz="2800" dirty="0" err="1">
                <a:solidFill>
                  <a:srgbClr val="002060"/>
                </a:solidFill>
                <a:latin typeface="Times New Roman" panose="02020603050405020304" pitchFamily="18" charset="0"/>
                <a:cs typeface="Times New Roman" panose="02020603050405020304" pitchFamily="18" charset="0"/>
              </a:rPr>
              <a:t>меңгердіңіздер</a:t>
            </a:r>
            <a:r>
              <a:rPr lang="kk-KZ" sz="2800" dirty="0">
                <a:solidFill>
                  <a:srgbClr val="002060"/>
                </a:solidFill>
                <a:latin typeface="Times New Roman" panose="02020603050405020304" pitchFamily="18" charset="0"/>
                <a:cs typeface="Times New Roman" panose="02020603050405020304" pitchFamily="18" charset="0"/>
              </a:rPr>
              <a:t> және есептер шығарып </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үйрендіңіздер.</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7D7536E3-61B5-8CD0-AEC6-461B83C709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97791" y="2160589"/>
            <a:ext cx="3521413" cy="4321735"/>
          </a:xfrm>
          <a:prstGeom prst="rect">
            <a:avLst/>
          </a:prstGeom>
        </p:spPr>
      </p:pic>
    </p:spTree>
    <p:extLst>
      <p:ext uri="{BB962C8B-B14F-4D97-AF65-F5344CB8AC3E}">
        <p14:creationId xmlns:p14="http://schemas.microsoft.com/office/powerpoint/2010/main" val="3313109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0331" y="398728"/>
            <a:ext cx="9959927" cy="2879043"/>
          </a:xfrm>
        </p:spPr>
        <p:txBody>
          <a:bodyPr>
            <a:noAutofit/>
          </a:bodyPr>
          <a:lstStyle/>
          <a:p>
            <a:pPr algn="l"/>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Тақырып</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Статистикалы</a:t>
            </a:r>
            <a:r>
              <a:rPr lang="kk-KZ" sz="4400" b="1" dirty="0">
                <a:solidFill>
                  <a:srgbClr val="002060"/>
                </a:solidFill>
                <a:latin typeface="Tahoma" panose="020B0604030504040204" pitchFamily="34" charset="0"/>
                <a:ea typeface="Tahoma" panose="020B0604030504040204" pitchFamily="34" charset="0"/>
                <a:cs typeface="Tahoma" panose="020B0604030504040204" pitchFamily="34" charset="0"/>
              </a:rPr>
              <a:t>қ ықтималдық</a:t>
            </a:r>
            <a:endPar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27148108"/>
      </p:ext>
    </p:extLst>
  </p:cSld>
  <p:clrMapOvr>
    <a:masterClrMapping/>
  </p:clrMapOvr>
  <mc:AlternateContent xmlns:mc="http://schemas.openxmlformats.org/markup-compatibility/2006" xmlns:p14="http://schemas.microsoft.com/office/powerpoint/2010/main">
    <mc:Choice Requires="p14">
      <p:transition spd="slow" p14:dur="2000" advTm="16547"/>
    </mc:Choice>
    <mc:Fallback xmlns="">
      <p:transition spd="slow" advTm="1654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B2A0973-62F6-83D4-0DF7-83E69CEBF520}"/>
              </a:ext>
            </a:extLst>
          </p:cNvPr>
          <p:cNvSpPr>
            <a:spLocks noGrp="1"/>
          </p:cNvSpPr>
          <p:nvPr>
            <p:ph type="title"/>
          </p:nvPr>
        </p:nvSpPr>
        <p:spPr/>
        <p:txBody>
          <a:bodyPr>
            <a:normAutofit/>
          </a:bodyPr>
          <a:lstStyle/>
          <a:p>
            <a:r>
              <a:rPr lang="ru-RU" dirty="0">
                <a:solidFill>
                  <a:srgbClr val="002060"/>
                </a:solidFill>
                <a:latin typeface="Times New Roman" panose="02020603050405020304" pitchFamily="18" charset="0"/>
                <a:cs typeface="Times New Roman" panose="02020603050405020304" pitchFamily="18" charset="0"/>
              </a:rPr>
              <a:t>Са</a:t>
            </a:r>
            <a:r>
              <a:rPr lang="kk-KZ" dirty="0">
                <a:solidFill>
                  <a:srgbClr val="002060"/>
                </a:solidFill>
                <a:latin typeface="Times New Roman" panose="02020603050405020304" pitchFamily="18" charset="0"/>
                <a:cs typeface="Times New Roman" panose="02020603050405020304" pitchFamily="18" charset="0"/>
              </a:rPr>
              <a:t>бақтың мақсаты: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4A581B84-5BAC-772D-5C8C-D15491AE60BC}"/>
              </a:ext>
            </a:extLst>
          </p:cNvPr>
          <p:cNvSpPr>
            <a:spLocks noGrp="1"/>
          </p:cNvSpPr>
          <p:nvPr>
            <p:ph idx="1"/>
          </p:nvPr>
        </p:nvSpPr>
        <p:spPr/>
        <p:txBody>
          <a:bodyPr/>
          <a:lstStyle/>
          <a:p>
            <a:pPr marL="0" indent="0">
              <a:lnSpc>
                <a:spcPct val="150000"/>
              </a:lnSpc>
              <a:buNone/>
            </a:pPr>
            <a:r>
              <a:rPr lang="ru-RU" sz="2800" dirty="0">
                <a:solidFill>
                  <a:srgbClr val="002060"/>
                </a:solidFill>
                <a:latin typeface="Times New Roman" panose="02020603050405020304" pitchFamily="18" charset="0"/>
                <a:cs typeface="Times New Roman" panose="02020603050405020304" pitchFamily="18" charset="0"/>
              </a:rPr>
              <a:t>9.3.2.4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kk-KZ" sz="2800" dirty="0">
                <a:solidFill>
                  <a:srgbClr val="002060"/>
                </a:solidFill>
                <a:latin typeface="Times New Roman" panose="02020603050405020304" pitchFamily="18" charset="0"/>
                <a:cs typeface="Times New Roman" panose="02020603050405020304" pitchFamily="18" charset="0"/>
              </a:rPr>
              <a:t>ң  статистикалық анықтамасын білу.</a:t>
            </a:r>
            <a:endParaRPr lang="ru-RU" sz="28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49234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F2A8336-B835-12D8-48E3-C07A6C491BCE}"/>
              </a:ext>
            </a:extLst>
          </p:cNvPr>
          <p:cNvSpPr>
            <a:spLocks noGrp="1"/>
          </p:cNvSpPr>
          <p:nvPr>
            <p:ph type="title"/>
          </p:nvPr>
        </p:nvSpPr>
        <p:spPr>
          <a:xfrm>
            <a:off x="725658" y="1012240"/>
            <a:ext cx="9206132" cy="1126050"/>
          </a:xfrm>
        </p:spPr>
        <p:txBody>
          <a:bodyPr>
            <a:noAutofit/>
          </a:bodyPr>
          <a:lstStyle/>
          <a:p>
            <a:r>
              <a:rPr lang="kk-KZ" b="1" dirty="0">
                <a:solidFill>
                  <a:srgbClr val="002060"/>
                </a:solidFill>
                <a:latin typeface="Times New Roman" panose="02020603050405020304" pitchFamily="18" charset="0"/>
                <a:cs typeface="Times New Roman" panose="02020603050405020304" pitchFamily="18" charset="0"/>
              </a:rPr>
              <a:t>Бүгін сабақта</a:t>
            </a:r>
            <a:r>
              <a:rPr lang="ru-RU" sz="3600" b="1" dirty="0">
                <a:solidFill>
                  <a:srgbClr val="002060"/>
                </a:solidFill>
                <a:latin typeface="Times New Roman" panose="02020603050405020304" pitchFamily="18" charset="0"/>
                <a:cs typeface="Times New Roman" panose="02020603050405020304" pitchFamily="18" charset="0"/>
              </a:rPr>
              <a:t>:</a:t>
            </a:r>
          </a:p>
        </p:txBody>
      </p:sp>
      <p:sp>
        <p:nvSpPr>
          <p:cNvPr id="3" name="Объект 2">
            <a:extLst>
              <a:ext uri="{FF2B5EF4-FFF2-40B4-BE49-F238E27FC236}">
                <a16:creationId xmlns:a16="http://schemas.microsoft.com/office/drawing/2014/main" xmlns="" id="{A8EFE5BF-B07F-E188-5709-87F088A71B13}"/>
              </a:ext>
            </a:extLst>
          </p:cNvPr>
          <p:cNvSpPr>
            <a:spLocks noGrp="1"/>
          </p:cNvSpPr>
          <p:nvPr>
            <p:ph idx="1"/>
          </p:nvPr>
        </p:nvSpPr>
        <p:spPr>
          <a:xfrm>
            <a:off x="478302" y="1825624"/>
            <a:ext cx="10227212" cy="3745182"/>
          </a:xfrm>
        </p:spPr>
        <p:txBody>
          <a:bodyPr>
            <a:normAutofit/>
          </a:bodyPr>
          <a:lstStyle/>
          <a:p>
            <a:pPr>
              <a:lnSpc>
                <a:spcPct val="150000"/>
              </a:lnSpc>
              <a:buFont typeface="Wingdings" panose="05000000000000000000" pitchFamily="2" charset="2"/>
              <a:buChar char="§"/>
            </a:pP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Статистикалық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ұғымын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білетін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боласыңдар</a:t>
            </a:r>
            <a:r>
              <a:rPr lang="ru-RU" sz="2800" dirty="0">
                <a:solidFill>
                  <a:srgbClr val="002060"/>
                </a:solidFill>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
            </a:pPr>
            <a:r>
              <a:rPr lang="ru-RU" sz="2800" dirty="0" err="1">
                <a:solidFill>
                  <a:srgbClr val="002060"/>
                </a:solidFill>
                <a:latin typeface="Times New Roman" panose="02020603050405020304" pitchFamily="18" charset="0"/>
                <a:cs typeface="Times New Roman" panose="02020603050405020304" pitchFamily="18" charset="0"/>
              </a:rPr>
              <a:t>Үлкен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сандар</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туралы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түсініктерің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болады</a:t>
            </a:r>
            <a:r>
              <a:rPr lang="ru-RU" sz="2800" dirty="0">
                <a:solidFill>
                  <a:srgbClr val="002060"/>
                </a:solidFill>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
            </a:pPr>
            <a:r>
              <a:rPr lang="ru-RU" sz="2800" dirty="0" err="1">
                <a:solidFill>
                  <a:srgbClr val="002060"/>
                </a:solidFill>
                <a:latin typeface="Times New Roman" panose="02020603050405020304" pitchFamily="18" charset="0"/>
                <a:cs typeface="Times New Roman" panose="02020603050405020304" pitchFamily="18" charset="0"/>
              </a:rPr>
              <a:t>Кездейсоқ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оқиғаның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салыстырмалы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жиілігін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пайдаланып</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статистикалық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табуды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үйренесіңдер</a:t>
            </a:r>
            <a:r>
              <a:rPr lang="ru-RU" sz="28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7529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65A9DA-EB16-924A-7C30-0F3FEC0D3C12}"/>
              </a:ext>
            </a:extLst>
          </p:cNvPr>
          <p:cNvSpPr>
            <a:spLocks noGrp="1"/>
          </p:cNvSpPr>
          <p:nvPr>
            <p:ph type="ctrTitle"/>
          </p:nvPr>
        </p:nvSpPr>
        <p:spPr>
          <a:xfrm>
            <a:off x="717454" y="112541"/>
            <a:ext cx="9256540" cy="4797083"/>
          </a:xfrm>
        </p:spPr>
        <p:txBody>
          <a:bodyPr/>
          <a:lstStyle/>
          <a:p>
            <a:pPr algn="l">
              <a:lnSpc>
                <a:spcPct val="150000"/>
              </a:lnSpc>
            </a:pPr>
            <a:r>
              <a:rPr lang="kk-KZ" sz="2800" dirty="0">
                <a:solidFill>
                  <a:srgbClr val="002060"/>
                </a:solidFill>
                <a:latin typeface="Times New Roman" panose="02020603050405020304" pitchFamily="18" charset="0"/>
                <a:cs typeface="Times New Roman" panose="02020603050405020304" pitchFamily="18" charset="0"/>
              </a:rPr>
              <a:t/>
            </a:r>
            <a:br>
              <a:rPr lang="kk-KZ"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Жаппай  кездейсоқ оқиғалар үшін олардың ықтималдығын табу қиынға соғады. Мұндай жағдайларда көптеген біртектес сынақтар негізінде оқиғаның салыстырмалы жиілігінің қандай екенін, яғни біртектес сынақтардағы осы оқиғаның неге тең болатынын  анықтайды. Бұл жиілікті оқиғаның </a:t>
            </a:r>
            <a:r>
              <a:rPr lang="kk-KZ" sz="2800" b="1" dirty="0">
                <a:solidFill>
                  <a:srgbClr val="002060"/>
                </a:solidFill>
                <a:latin typeface="Times New Roman" panose="02020603050405020304" pitchFamily="18" charset="0"/>
                <a:cs typeface="Times New Roman" panose="02020603050405020304" pitchFamily="18" charset="0"/>
              </a:rPr>
              <a:t>статикалық ықтималдығы </a:t>
            </a:r>
            <a:r>
              <a:rPr lang="kk-KZ" sz="2800" dirty="0">
                <a:solidFill>
                  <a:srgbClr val="002060"/>
                </a:solidFill>
                <a:latin typeface="Times New Roman" panose="02020603050405020304" pitchFamily="18" charset="0"/>
                <a:cs typeface="Times New Roman" panose="02020603050405020304" pitchFamily="18" charset="0"/>
              </a:rPr>
              <a:t>деп атайды. </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8138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2B0B57-EDB2-74EB-86FB-BACD372520FB}"/>
              </a:ext>
            </a:extLst>
          </p:cNvPr>
          <p:cNvSpPr>
            <a:spLocks noGrp="1"/>
          </p:cNvSpPr>
          <p:nvPr>
            <p:ph type="title"/>
          </p:nvPr>
        </p:nvSpPr>
        <p:spPr/>
        <p:txBody>
          <a:bodyPr>
            <a:normAutofit/>
          </a:bodyPr>
          <a:lstStyle/>
          <a:p>
            <a:r>
              <a:rPr lang="kk-KZ" sz="2800" b="1" dirty="0">
                <a:solidFill>
                  <a:srgbClr val="002060"/>
                </a:solidFill>
                <a:latin typeface="Times New Roman" panose="02020603050405020304" pitchFamily="18" charset="0"/>
                <a:cs typeface="Times New Roman" panose="02020603050405020304" pitchFamily="18" charset="0"/>
              </a:rPr>
              <a:t>Мысалы</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424F4A5F-021E-DDE7-01BB-B905BADF21D7}"/>
              </a:ext>
            </a:extLst>
          </p:cNvPr>
          <p:cNvSpPr>
            <a:spLocks noGrp="1"/>
          </p:cNvSpPr>
          <p:nvPr>
            <p:ph idx="1"/>
          </p:nvPr>
        </p:nvSpPr>
        <p:spPr>
          <a:xfrm>
            <a:off x="677333" y="1488613"/>
            <a:ext cx="8874629" cy="3880773"/>
          </a:xfrm>
        </p:spPr>
        <p:txBody>
          <a:bodyPr>
            <a:normAutofit/>
          </a:bodyPr>
          <a:lstStyle/>
          <a:p>
            <a:pPr marL="0" indent="0">
              <a:lnSpc>
                <a:spcPct val="150000"/>
              </a:lnSpc>
              <a:buNone/>
            </a:pPr>
            <a:r>
              <a:rPr lang="kk-KZ" sz="3200" dirty="0">
                <a:solidFill>
                  <a:srgbClr val="002060"/>
                </a:solidFill>
                <a:latin typeface="Times New Roman" panose="02020603050405020304" pitchFamily="18" charset="0"/>
                <a:cs typeface="Times New Roman" panose="02020603050405020304" pitchFamily="18" charset="0"/>
              </a:rPr>
              <a:t>Егер </a:t>
            </a:r>
            <a:r>
              <a:rPr lang="ru-RU" sz="3200" dirty="0">
                <a:solidFill>
                  <a:srgbClr val="002060"/>
                </a:solidFill>
                <a:latin typeface="Times New Roman" panose="02020603050405020304" pitchFamily="18" charset="0"/>
                <a:cs typeface="Times New Roman" panose="02020603050405020304" pitchFamily="18" charset="0"/>
              </a:rPr>
              <a:t>1000 </a:t>
            </a:r>
            <a:r>
              <a:rPr lang="kk-KZ" sz="3200" dirty="0">
                <a:solidFill>
                  <a:srgbClr val="002060"/>
                </a:solidFill>
                <a:latin typeface="Times New Roman" panose="02020603050405020304" pitchFamily="18" charset="0"/>
                <a:cs typeface="Times New Roman" panose="02020603050405020304" pitchFamily="18" charset="0"/>
              </a:rPr>
              <a:t>бұйымды тексеру барысында олардың </a:t>
            </a:r>
            <a:r>
              <a:rPr lang="en-US" sz="3200" dirty="0">
                <a:solidFill>
                  <a:srgbClr val="002060"/>
                </a:solidFill>
                <a:latin typeface="Times New Roman" panose="02020603050405020304" pitchFamily="18" charset="0"/>
                <a:cs typeface="Times New Roman" panose="02020603050405020304" pitchFamily="18" charset="0"/>
              </a:rPr>
              <a:t>5-</a:t>
            </a:r>
            <a:r>
              <a:rPr lang="kk-KZ" sz="3200" dirty="0">
                <a:solidFill>
                  <a:srgbClr val="002060"/>
                </a:solidFill>
                <a:latin typeface="Times New Roman" panose="02020603050405020304" pitchFamily="18" charset="0"/>
                <a:cs typeface="Times New Roman" panose="02020603050405020304" pitchFamily="18" charset="0"/>
              </a:rPr>
              <a:t>нің ақауы бар екендігі анықталса, онда мыңдаған партияда ақауы бар бұйымның пайда болу ықтималдығы </a:t>
            </a:r>
            <a:r>
              <a:rPr lang="ru-RU" sz="3200" dirty="0">
                <a:solidFill>
                  <a:srgbClr val="002060"/>
                </a:solidFill>
                <a:latin typeface="Times New Roman" panose="02020603050405020304" pitchFamily="18" charset="0"/>
                <a:cs typeface="Times New Roman" panose="02020603050405020304" pitchFamily="18" charset="0"/>
              </a:rPr>
              <a:t>0</a:t>
            </a:r>
            <a:r>
              <a:rPr lang="kk-KZ" sz="3200" dirty="0">
                <a:solidFill>
                  <a:srgbClr val="002060"/>
                </a:solidFill>
                <a:latin typeface="Times New Roman" panose="02020603050405020304" pitchFamily="18" charset="0"/>
                <a:cs typeface="Times New Roman" panose="02020603050405020304" pitchFamily="18" charset="0"/>
              </a:rPr>
              <a:t>,005- </a:t>
            </a:r>
            <a:r>
              <a:rPr lang="kk-KZ" sz="3200" dirty="0" err="1">
                <a:solidFill>
                  <a:srgbClr val="002060"/>
                </a:solidFill>
                <a:latin typeface="Times New Roman" panose="02020603050405020304" pitchFamily="18" charset="0"/>
                <a:cs typeface="Times New Roman" panose="02020603050405020304" pitchFamily="18" charset="0"/>
              </a:rPr>
              <a:t>ке</a:t>
            </a:r>
            <a:r>
              <a:rPr lang="kk-KZ" sz="3200" dirty="0">
                <a:solidFill>
                  <a:srgbClr val="002060"/>
                </a:solidFill>
                <a:latin typeface="Times New Roman" panose="02020603050405020304" pitchFamily="18" charset="0"/>
                <a:cs typeface="Times New Roman" panose="02020603050405020304" pitchFamily="18" charset="0"/>
              </a:rPr>
              <a:t> немесе </a:t>
            </a:r>
            <a:r>
              <a:rPr lang="en-US" sz="3200" dirty="0">
                <a:solidFill>
                  <a:srgbClr val="002060"/>
                </a:solidFill>
                <a:latin typeface="Times New Roman" panose="02020603050405020304" pitchFamily="18" charset="0"/>
                <a:cs typeface="Times New Roman" panose="02020603050405020304" pitchFamily="18" charset="0"/>
              </a:rPr>
              <a:t>0</a:t>
            </a:r>
            <a:r>
              <a:rPr lang="kk-KZ" sz="3200" dirty="0">
                <a:solidFill>
                  <a:srgbClr val="002060"/>
                </a:solidFill>
                <a:latin typeface="Times New Roman" panose="02020603050405020304" pitchFamily="18" charset="0"/>
                <a:cs typeface="Times New Roman" panose="02020603050405020304" pitchFamily="18" charset="0"/>
              </a:rPr>
              <a:t>,</a:t>
            </a:r>
            <a:r>
              <a:rPr lang="en-US" sz="3200" dirty="0">
                <a:solidFill>
                  <a:srgbClr val="002060"/>
                </a:solidFill>
                <a:latin typeface="Times New Roman" panose="02020603050405020304" pitchFamily="18" charset="0"/>
                <a:cs typeface="Times New Roman" panose="02020603050405020304" pitchFamily="18" charset="0"/>
              </a:rPr>
              <a:t>5%</a:t>
            </a:r>
            <a:r>
              <a:rPr lang="ru-RU" sz="3200" dirty="0">
                <a:solidFill>
                  <a:srgbClr val="002060"/>
                </a:solidFill>
                <a:latin typeface="Times New Roman" panose="02020603050405020304" pitchFamily="18" charset="0"/>
                <a:cs typeface="Times New Roman" panose="02020603050405020304" pitchFamily="18" charset="0"/>
              </a:rPr>
              <a:t>-</a:t>
            </a:r>
            <a:r>
              <a:rPr lang="kk-KZ" sz="3200" dirty="0">
                <a:solidFill>
                  <a:srgbClr val="002060"/>
                </a:solidFill>
                <a:latin typeface="Times New Roman" panose="02020603050405020304" pitchFamily="18" charset="0"/>
                <a:cs typeface="Times New Roman" panose="02020603050405020304" pitchFamily="18" charset="0"/>
              </a:rPr>
              <a:t>ға тең деп есептеледі.</a:t>
            </a:r>
            <a:endParaRPr lang="ru-RU"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291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34B95CDF-4FCA-82F2-937B-65F824081958}"/>
                  </a:ext>
                </a:extLst>
              </p:cNvPr>
              <p:cNvSpPr>
                <a:spLocks noGrp="1"/>
              </p:cNvSpPr>
              <p:nvPr>
                <p:ph idx="1"/>
              </p:nvPr>
            </p:nvSpPr>
            <p:spPr>
              <a:xfrm>
                <a:off x="775808" y="126220"/>
                <a:ext cx="8596668" cy="3880773"/>
              </a:xfrm>
            </p:spPr>
            <p:txBody>
              <a:bodyPr/>
              <a:lstStyle/>
              <a:p>
                <a:pPr marL="0" indent="0">
                  <a:buNone/>
                </a:pPr>
                <a:r>
                  <a:rPr lang="kk-KZ" sz="2800" dirty="0">
                    <a:latin typeface="Times New Roman" panose="02020603050405020304" pitchFamily="18" charset="0"/>
                    <a:cs typeface="Times New Roman" panose="02020603050405020304" pitchFamily="18" charset="0"/>
                  </a:rPr>
                  <a:t>Тиынды лақтырғанда елтаңба жағы түсуінің салыстырмалы жиілігін тәжірибе арқылы да анықтауға болады. </a:t>
                </a:r>
              </a:p>
              <a:p>
                <a:pPr marL="0" indent="0">
                  <a:buNone/>
                </a:pPr>
                <a:r>
                  <a:rPr lang="kk-KZ" sz="2800" dirty="0">
                    <a:latin typeface="Times New Roman" panose="02020603050405020304" pitchFamily="18" charset="0"/>
                    <a:cs typeface="Times New Roman" panose="02020603050405020304" pitchFamily="18" charset="0"/>
                  </a:rPr>
                  <a:t>Мысалы, жүргізілген сынақтың кестеде көрсетілген нәтижелері бойынша көптеген тиын лақтыру сериясының жиілігі  </a:t>
                </a:r>
                <a14:m>
                  <m:oMath xmlns:m="http://schemas.openxmlformats.org/officeDocument/2006/math">
                    <m:r>
                      <a:rPr lang="kk-KZ" sz="2800" i="1" smtClean="0">
                        <a:latin typeface="Cambria Math" panose="02040503050406030204" pitchFamily="18" charset="0"/>
                        <a:ea typeface="Cambria Math" panose="02040503050406030204" pitchFamily="18" charset="0"/>
                      </a:rPr>
                      <m:t>≈</m:t>
                    </m:r>
                    <m:r>
                      <a:rPr lang="ru-RU" sz="2800" b="0" i="1" smtClean="0">
                        <a:latin typeface="Cambria Math" panose="02040503050406030204" pitchFamily="18" charset="0"/>
                        <a:ea typeface="Cambria Math" panose="02040503050406030204" pitchFamily="18" charset="0"/>
                      </a:rPr>
                      <m:t>0</m:t>
                    </m:r>
                    <m:r>
                      <a:rPr lang="kk-KZ" sz="2800" b="0" i="1" smtClean="0">
                        <a:latin typeface="Cambria Math" panose="02040503050406030204" pitchFamily="18" charset="0"/>
                        <a:ea typeface="Cambria Math" panose="02040503050406030204" pitchFamily="18" charset="0"/>
                      </a:rPr>
                      <m:t>,</m:t>
                    </m:r>
                    <m:r>
                      <a:rPr lang="ru-RU" sz="2800" b="0" i="1" smtClean="0">
                        <a:latin typeface="Cambria Math" panose="02040503050406030204" pitchFamily="18" charset="0"/>
                        <a:ea typeface="Cambria Math" panose="02040503050406030204" pitchFamily="18" charset="0"/>
                      </a:rPr>
                      <m:t>5−</m:t>
                    </m:r>
                    <m:r>
                      <a:rPr lang="en-US" sz="2800" b="0" i="1" smtClean="0">
                        <a:latin typeface="Cambria Math" panose="02040503050406030204" pitchFamily="18" charset="0"/>
                        <a:ea typeface="Cambria Math" panose="02040503050406030204" pitchFamily="18" charset="0"/>
                      </a:rPr>
                      <m:t> </m:t>
                    </m:r>
                  </m:oMath>
                </a14:m>
                <a:r>
                  <a:rPr lang="ru-RU" sz="2800" dirty="0" err="1">
                    <a:latin typeface="Times New Roman" panose="02020603050405020304" pitchFamily="18" charset="0"/>
                    <a:cs typeface="Times New Roman" panose="02020603050405020304" pitchFamily="18" charset="0"/>
                  </a:rPr>
                  <a:t>ке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тең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деген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қорытынды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жасауға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болады</a:t>
                </a:r>
                <a:r>
                  <a:rPr lang="ru-RU" dirty="0"/>
                  <a:t>. </a:t>
                </a:r>
              </a:p>
              <a:p>
                <a:pPr marL="0" indent="0">
                  <a:buNone/>
                </a:pPr>
                <a:endParaRPr lang="ru-RU" dirty="0"/>
              </a:p>
            </p:txBody>
          </p:sp>
        </mc:Choice>
        <mc:Fallback xmlns="">
          <p:sp>
            <p:nvSpPr>
              <p:cNvPr id="3" name="Объект 2">
                <a:extLst>
                  <a:ext uri="{FF2B5EF4-FFF2-40B4-BE49-F238E27FC236}">
                    <a16:creationId xmlns:a16="http://schemas.microsoft.com/office/drawing/2014/main" id="{34B95CDF-4FCA-82F2-937B-65F824081958}"/>
                  </a:ext>
                </a:extLst>
              </p:cNvPr>
              <p:cNvSpPr>
                <a:spLocks noGrp="1" noRot="1" noChangeAspect="1" noMove="1" noResize="1" noEditPoints="1" noAdjustHandles="1" noChangeArrowheads="1" noChangeShapeType="1" noTextEdit="1"/>
              </p:cNvSpPr>
              <p:nvPr>
                <p:ph idx="1"/>
              </p:nvPr>
            </p:nvSpPr>
            <p:spPr>
              <a:xfrm>
                <a:off x="775808" y="126220"/>
                <a:ext cx="8596668" cy="3880773"/>
              </a:xfrm>
              <a:blipFill>
                <a:blip r:embed="rId2"/>
                <a:stretch>
                  <a:fillRect l="-1418" t="-1730" r="-1915"/>
                </a:stretch>
              </a:blipFill>
            </p:spPr>
            <p:txBody>
              <a:bodyPr/>
              <a:lstStyle/>
              <a:p>
                <a:r>
                  <a:rPr lang="ru-RU">
                    <a:noFill/>
                  </a:rPr>
                  <a:t> </a:t>
                </a:r>
              </a:p>
            </p:txBody>
          </p:sp>
        </mc:Fallback>
      </mc:AlternateContent>
      <p:graphicFrame>
        <p:nvGraphicFramePr>
          <p:cNvPr id="6" name="Таблица 5">
            <a:extLst>
              <a:ext uri="{FF2B5EF4-FFF2-40B4-BE49-F238E27FC236}">
                <a16:creationId xmlns:a16="http://schemas.microsoft.com/office/drawing/2014/main" xmlns="" id="{E2EADA95-432A-797B-CD44-F42F1D8A3523}"/>
              </a:ext>
            </a:extLst>
          </p:cNvPr>
          <p:cNvGraphicFramePr>
            <a:graphicFrameLocks noGrp="1"/>
          </p:cNvGraphicFramePr>
          <p:nvPr>
            <p:extLst>
              <p:ext uri="{D42A27DB-BD31-4B8C-83A1-F6EECF244321}">
                <p14:modId xmlns:p14="http://schemas.microsoft.com/office/powerpoint/2010/main" val="1650483802"/>
              </p:ext>
            </p:extLst>
          </p:nvPr>
        </p:nvGraphicFramePr>
        <p:xfrm>
          <a:off x="775808" y="3327398"/>
          <a:ext cx="9372336" cy="2926080"/>
        </p:xfrm>
        <a:graphic>
          <a:graphicData uri="http://schemas.openxmlformats.org/drawingml/2006/table">
            <a:tbl>
              <a:tblPr firstRow="1" bandRow="1">
                <a:tableStyleId>{5C22544A-7EE6-4342-B048-85BDC9FD1C3A}</a:tableStyleId>
              </a:tblPr>
              <a:tblGrid>
                <a:gridCol w="3124112">
                  <a:extLst>
                    <a:ext uri="{9D8B030D-6E8A-4147-A177-3AD203B41FA5}">
                      <a16:colId xmlns:a16="http://schemas.microsoft.com/office/drawing/2014/main" xmlns="" val="3649546548"/>
                    </a:ext>
                  </a:extLst>
                </a:gridCol>
                <a:gridCol w="3124112">
                  <a:extLst>
                    <a:ext uri="{9D8B030D-6E8A-4147-A177-3AD203B41FA5}">
                      <a16:colId xmlns:a16="http://schemas.microsoft.com/office/drawing/2014/main" xmlns="" val="182988351"/>
                    </a:ext>
                  </a:extLst>
                </a:gridCol>
                <a:gridCol w="3124112">
                  <a:extLst>
                    <a:ext uri="{9D8B030D-6E8A-4147-A177-3AD203B41FA5}">
                      <a16:colId xmlns:a16="http://schemas.microsoft.com/office/drawing/2014/main" xmlns="" val="97783901"/>
                    </a:ext>
                  </a:extLst>
                </a:gridCol>
              </a:tblGrid>
              <a:tr h="708869">
                <a:tc>
                  <a:txBody>
                    <a:bodyPr/>
                    <a:lstStyle/>
                    <a:p>
                      <a:r>
                        <a:rPr lang="kk-KZ" sz="2400" dirty="0">
                          <a:solidFill>
                            <a:srgbClr val="002060"/>
                          </a:solidFill>
                          <a:latin typeface="Times New Roman" panose="02020603050405020304" pitchFamily="18" charset="0"/>
                          <a:cs typeface="Times New Roman" panose="02020603050405020304" pitchFamily="18" charset="0"/>
                        </a:rPr>
                        <a:t>Тиын лақтыру саны</a:t>
                      </a:r>
                      <a:endParaRPr lang="ru-RU" sz="2400" dirty="0">
                        <a:solidFill>
                          <a:srgbClr val="002060"/>
                        </a:solidFill>
                        <a:latin typeface="Times New Roman" panose="02020603050405020304" pitchFamily="18" charset="0"/>
                        <a:cs typeface="Times New Roman" panose="02020603050405020304" pitchFamily="18" charset="0"/>
                      </a:endParaRPr>
                    </a:p>
                  </a:txBody>
                  <a:tcPr/>
                </a:tc>
                <a:tc>
                  <a:txBody>
                    <a:bodyPr/>
                    <a:lstStyle/>
                    <a:p>
                      <a:r>
                        <a:rPr lang="ru-RU" sz="2400" dirty="0" err="1">
                          <a:solidFill>
                            <a:srgbClr val="002060"/>
                          </a:solidFill>
                          <a:latin typeface="Times New Roman" panose="02020603050405020304" pitchFamily="18" charset="0"/>
                          <a:cs typeface="Times New Roman" panose="02020603050405020304" pitchFamily="18" charset="0"/>
                        </a:rPr>
                        <a:t>Елтаңба</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жағының</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түсу</a:t>
                      </a:r>
                      <a:r>
                        <a:rPr lang="ru-RU" sz="2400" dirty="0">
                          <a:solidFill>
                            <a:srgbClr val="002060"/>
                          </a:solidFill>
                          <a:latin typeface="Times New Roman" panose="02020603050405020304" pitchFamily="18" charset="0"/>
                          <a:cs typeface="Times New Roman" panose="02020603050405020304" pitchFamily="18" charset="0"/>
                        </a:rPr>
                        <a:t> саны</a:t>
                      </a:r>
                    </a:p>
                  </a:txBody>
                  <a:tcPr/>
                </a:tc>
                <a:tc>
                  <a:txBody>
                    <a:bodyPr/>
                    <a:lstStyle/>
                    <a:p>
                      <a:r>
                        <a:rPr lang="kk-KZ" sz="2400" dirty="0">
                          <a:solidFill>
                            <a:srgbClr val="002060"/>
                          </a:solidFill>
                          <a:latin typeface="Times New Roman" panose="02020603050405020304" pitchFamily="18" charset="0"/>
                          <a:cs typeface="Times New Roman" panose="02020603050405020304" pitchFamily="18" charset="0"/>
                        </a:rPr>
                        <a:t>Елтаңба жағы түсуінің салыстырмалы жиілігі</a:t>
                      </a:r>
                      <a:endParaRPr lang="ru-RU" sz="2400" dirty="0">
                        <a:solidFill>
                          <a:srgbClr val="00206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84052185"/>
                  </a:ext>
                </a:extLst>
              </a:tr>
              <a:tr h="410694">
                <a:tc>
                  <a:txBody>
                    <a:bodyPr/>
                    <a:lstStyle/>
                    <a:p>
                      <a:pPr algn="ctr"/>
                      <a:r>
                        <a:rPr lang="ru-RU" sz="2400" dirty="0">
                          <a:latin typeface="Times New Roman" panose="02020603050405020304" pitchFamily="18" charset="0"/>
                          <a:cs typeface="Times New Roman" panose="02020603050405020304" pitchFamily="18" charset="0"/>
                        </a:rPr>
                        <a:t>100</a:t>
                      </a:r>
                    </a:p>
                  </a:txBody>
                  <a:tcPr/>
                </a:tc>
                <a:tc>
                  <a:txBody>
                    <a:bodyPr/>
                    <a:lstStyle/>
                    <a:p>
                      <a:pPr algn="ctr"/>
                      <a:r>
                        <a:rPr lang="ru-RU" sz="2400" dirty="0">
                          <a:latin typeface="Times New Roman" panose="02020603050405020304" pitchFamily="18" charset="0"/>
                          <a:cs typeface="Times New Roman" panose="02020603050405020304" pitchFamily="18" charset="0"/>
                        </a:rPr>
                        <a:t>49</a:t>
                      </a:r>
                    </a:p>
                  </a:txBody>
                  <a:tcPr/>
                </a:tc>
                <a:tc>
                  <a:txBody>
                    <a:bodyPr/>
                    <a:lstStyle/>
                    <a:p>
                      <a:pPr algn="ctr"/>
                      <a:r>
                        <a:rPr lang="ru-RU" sz="24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49</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74893936"/>
                  </a:ext>
                </a:extLst>
              </a:tr>
              <a:tr h="410694">
                <a:tc>
                  <a:txBody>
                    <a:bodyPr/>
                    <a:lstStyle/>
                    <a:p>
                      <a:pPr algn="ctr"/>
                      <a:r>
                        <a:rPr lang="ru-RU" sz="2400" dirty="0">
                          <a:latin typeface="Times New Roman" panose="02020603050405020304" pitchFamily="18" charset="0"/>
                          <a:cs typeface="Times New Roman" panose="02020603050405020304" pitchFamily="18" charset="0"/>
                        </a:rPr>
                        <a:t>200</a:t>
                      </a:r>
                    </a:p>
                  </a:txBody>
                  <a:tcPr/>
                </a:tc>
                <a:tc>
                  <a:txBody>
                    <a:bodyPr/>
                    <a:lstStyle/>
                    <a:p>
                      <a:pPr algn="ctr"/>
                      <a:r>
                        <a:rPr lang="ru-RU" sz="2400" dirty="0">
                          <a:latin typeface="Times New Roman" panose="02020603050405020304" pitchFamily="18" charset="0"/>
                          <a:cs typeface="Times New Roman" panose="02020603050405020304" pitchFamily="18" charset="0"/>
                        </a:rPr>
                        <a:t>101</a:t>
                      </a:r>
                    </a:p>
                  </a:txBody>
                  <a:tcPr/>
                </a:tc>
                <a:tc>
                  <a:txBody>
                    <a:bodyPr/>
                    <a:lstStyle/>
                    <a:p>
                      <a:pPr algn="ctr"/>
                      <a:r>
                        <a:rPr lang="en-US" sz="2400" dirty="0">
                          <a:latin typeface="Times New Roman" panose="02020603050405020304" pitchFamily="18" charset="0"/>
                          <a:cs typeface="Times New Roman" panose="02020603050405020304" pitchFamily="18" charset="0"/>
                        </a:rPr>
                        <a:t>0</a:t>
                      </a:r>
                      <a:r>
                        <a:rPr lang="kk-K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505</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579398096"/>
                  </a:ext>
                </a:extLst>
              </a:tr>
              <a:tr h="410694">
                <a:tc>
                  <a:txBody>
                    <a:bodyPr/>
                    <a:lstStyle/>
                    <a:p>
                      <a:pPr algn="ctr"/>
                      <a:r>
                        <a:rPr lang="ru-RU" sz="2400" dirty="0">
                          <a:latin typeface="Times New Roman" panose="02020603050405020304" pitchFamily="18" charset="0"/>
                          <a:cs typeface="Times New Roman" panose="02020603050405020304" pitchFamily="18" charset="0"/>
                        </a:rPr>
                        <a:t>250</a:t>
                      </a:r>
                    </a:p>
                  </a:txBody>
                  <a:tcPr/>
                </a:tc>
                <a:tc>
                  <a:txBody>
                    <a:bodyPr/>
                    <a:lstStyle/>
                    <a:p>
                      <a:pPr algn="ctr"/>
                      <a:r>
                        <a:rPr lang="ru-RU" sz="2400" dirty="0">
                          <a:latin typeface="Times New Roman" panose="02020603050405020304" pitchFamily="18" charset="0"/>
                          <a:cs typeface="Times New Roman" panose="02020603050405020304" pitchFamily="18" charset="0"/>
                        </a:rPr>
                        <a:t>127</a:t>
                      </a:r>
                    </a:p>
                  </a:txBody>
                  <a:tcPr/>
                </a:tc>
                <a:tc>
                  <a:txBody>
                    <a:bodyPr/>
                    <a:lstStyle/>
                    <a:p>
                      <a:pPr algn="ctr"/>
                      <a:r>
                        <a:rPr lang="en-US" sz="2400" dirty="0">
                          <a:latin typeface="Times New Roman" panose="02020603050405020304" pitchFamily="18" charset="0"/>
                          <a:cs typeface="Times New Roman" panose="02020603050405020304" pitchFamily="18" charset="0"/>
                        </a:rPr>
                        <a:t>0</a:t>
                      </a:r>
                      <a:r>
                        <a:rPr lang="kk-K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508</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611843947"/>
                  </a:ext>
                </a:extLst>
              </a:tr>
            </a:tbl>
          </a:graphicData>
        </a:graphic>
      </p:graphicFrame>
    </p:spTree>
    <p:extLst>
      <p:ext uri="{BB962C8B-B14F-4D97-AF65-F5344CB8AC3E}">
        <p14:creationId xmlns:p14="http://schemas.microsoft.com/office/powerpoint/2010/main" val="3517999808"/>
      </p:ext>
    </p:extLst>
  </p:cSld>
  <p:clrMapOvr>
    <a:masterClrMapping/>
  </p:clrMapOvr>
  <mc:AlternateContent xmlns:mc="http://schemas.openxmlformats.org/markup-compatibility/2006" xmlns:p14="http://schemas.microsoft.com/office/powerpoint/2010/main">
    <mc:Choice Requires="p14">
      <p:transition spd="slow" p14:dur="2000" advTm="200457"/>
    </mc:Choice>
    <mc:Fallback xmlns="">
      <p:transition spd="slow" advTm="2004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7FB27DF1-316C-758B-8499-B1BBCD78069F}"/>
                  </a:ext>
                </a:extLst>
              </p:cNvPr>
              <p:cNvSpPr>
                <a:spLocks noGrp="1"/>
              </p:cNvSpPr>
              <p:nvPr>
                <p:ph idx="1"/>
              </p:nvPr>
            </p:nvSpPr>
            <p:spPr>
              <a:xfrm>
                <a:off x="325642" y="654747"/>
                <a:ext cx="9732758" cy="5548506"/>
              </a:xfrm>
            </p:spPr>
            <p:txBody>
              <a:bodyPr>
                <a:normAutofit fontScale="92500"/>
              </a:bodyPr>
              <a:lstStyle/>
              <a:p>
                <a:pPr marL="0" indent="0">
                  <a:lnSpc>
                    <a:spcPct val="150000"/>
                  </a:lnSpc>
                  <a:buNone/>
                </a:pPr>
                <a:r>
                  <a:rPr lang="kk-KZ" sz="2800" dirty="0">
                    <a:latin typeface="Times New Roman" panose="02020603050405020304" pitchFamily="18" charset="0"/>
                    <a:cs typeface="Times New Roman" panose="02020603050405020304" pitchFamily="18" charset="0"/>
                  </a:rPr>
                  <a:t>Біртекті сынақтар көбірек неғұрлым  көбірек жүргізілсе, оқиғаның болу жиілігі осы оқиғаның ықтималдығына соғұрлым жақындай түседі. Бұл қасиет </a:t>
                </a:r>
                <a:r>
                  <a:rPr lang="en-US"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үлкен сандар заңы</a:t>
                </a:r>
                <a:r>
                  <a:rPr lang="en-US"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 атымен тарихқа енді. </a:t>
                </a:r>
              </a:p>
              <a:p>
                <a:pPr marL="0" indent="0">
                  <a:lnSpc>
                    <a:spcPct val="150000"/>
                  </a:lnSpc>
                  <a:buNone/>
                </a:pPr>
                <a:r>
                  <a:rPr lang="kk-KZ" sz="2800" dirty="0">
                    <a:latin typeface="Times New Roman" panose="02020603050405020304" pitchFamily="18" charset="0"/>
                    <a:cs typeface="Times New Roman" panose="02020603050405020304" pitchFamily="18" charset="0"/>
                  </a:rPr>
                  <a:t>Дәлірек айтқанда, оны математик </a:t>
                </a:r>
                <a:r>
                  <a:rPr lang="kk-KZ" sz="2800" dirty="0" err="1">
                    <a:latin typeface="Times New Roman" panose="02020603050405020304" pitchFamily="18" charset="0"/>
                    <a:cs typeface="Times New Roman" panose="02020603050405020304" pitchFamily="18" charset="0"/>
                  </a:rPr>
                  <a:t>Я.Бернулли</a:t>
                </a:r>
                <a:r>
                  <a:rPr lang="kk-KZ"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егер көптеген тәуелсіз</a:t>
                </a:r>
                <a:r>
                  <a:rPr lang="en-US" sz="2800" dirty="0">
                    <a:latin typeface="Times New Roman" panose="02020603050405020304" pitchFamily="18" charset="0"/>
                    <a:cs typeface="Times New Roman" panose="02020603050405020304" pitchFamily="18" charset="0"/>
                  </a:rPr>
                  <a:t> n</a:t>
                </a:r>
                <a:r>
                  <a:rPr lang="kk-KZ" sz="2800" dirty="0">
                    <a:latin typeface="Times New Roman" panose="02020603050405020304" pitchFamily="18" charset="0"/>
                    <a:cs typeface="Times New Roman" panose="02020603050405020304" pitchFamily="18" charset="0"/>
                  </a:rPr>
                  <a:t> сынақтар сериясында оқиғаның ықтималдығы  Р</a:t>
                </a:r>
                <a:r>
                  <a:rPr lang="ru-RU" sz="2800" dirty="0">
                    <a:latin typeface="Times New Roman" panose="02020603050405020304" pitchFamily="18" charset="0"/>
                    <a:cs typeface="Times New Roman" panose="02020603050405020304" pitchFamily="18" charset="0"/>
                  </a:rPr>
                  <a:t>(А)-</a:t>
                </a:r>
                <a:r>
                  <a:rPr lang="kk-KZ" sz="2800" dirty="0">
                    <a:latin typeface="Times New Roman" panose="02020603050405020304" pitchFamily="18" charset="0"/>
                    <a:cs typeface="Times New Roman" panose="02020603050405020304" pitchFamily="18" charset="0"/>
                  </a:rPr>
                  <a:t>ға тең болса, онда А оқиғасының салыстырмалы жиілігі  </a:t>
                </a:r>
                <a14:m>
                  <m:oMath xmlns:m="http://schemas.openxmlformats.org/officeDocument/2006/math">
                    <m:f>
                      <m:fPr>
                        <m:ctrlPr>
                          <a:rPr lang="kk-KZ" sz="2800" i="1" smtClean="0">
                            <a:latin typeface="Cambria Math" panose="02040503050406030204" pitchFamily="18" charset="0"/>
                          </a:rPr>
                        </m:ctrlPr>
                      </m:fPr>
                      <m:num>
                        <m:r>
                          <a:rPr lang="en-US" sz="2800" b="0" i="1" smtClean="0">
                            <a:latin typeface="Cambria Math" panose="02040503050406030204" pitchFamily="18" charset="0"/>
                          </a:rPr>
                          <m:t>𝑚</m:t>
                        </m:r>
                      </m:num>
                      <m:den>
                        <m:r>
                          <a:rPr lang="en-US" sz="2800" b="0" i="1" smtClean="0">
                            <a:latin typeface="Cambria Math" panose="02040503050406030204" pitchFamily="18" charset="0"/>
                          </a:rPr>
                          <m:t>𝑛</m:t>
                        </m:r>
                      </m:den>
                    </m:f>
                    <m:r>
                      <a:rPr lang="en-US" sz="2800" b="0" i="1" smtClean="0">
                        <a:latin typeface="Cambria Math" panose="02040503050406030204" pitchFamily="18" charset="0"/>
                      </a:rPr>
                      <m:t> </m:t>
                    </m:r>
                    <m:r>
                      <a:rPr lang="kk-KZ" sz="2800" b="0" i="1" smtClean="0">
                        <a:latin typeface="Cambria Math" panose="02040503050406030204" pitchFamily="18" charset="0"/>
                      </a:rPr>
                      <m:t> шамамен</m:t>
                    </m:r>
                    <m:r>
                      <m:rPr>
                        <m:nor/>
                      </m:rPr>
                      <a:rPr lang="kk-KZ" sz="2800" b="0" i="0" smtClean="0">
                        <a:latin typeface="Cambria Math" panose="02040503050406030204" pitchFamily="18" charset="0"/>
                      </a:rPr>
                      <m:t> </m:t>
                    </m:r>
                    <m:r>
                      <m:rPr>
                        <m:nor/>
                      </m:rPr>
                      <a:rPr lang="kk-KZ" sz="2800" dirty="0">
                        <a:latin typeface="Times New Roman" panose="02020603050405020304" pitchFamily="18" charset="0"/>
                        <a:cs typeface="Times New Roman" panose="02020603050405020304" pitchFamily="18" charset="0"/>
                      </a:rPr>
                      <m:t>Р</m:t>
                    </m:r>
                    <m:r>
                      <m:rPr>
                        <m:nor/>
                      </m:rPr>
                      <a:rPr lang="ru-RU" sz="2800" dirty="0">
                        <a:latin typeface="Times New Roman" panose="02020603050405020304" pitchFamily="18" charset="0"/>
                        <a:cs typeface="Times New Roman" panose="02020603050405020304" pitchFamily="18" charset="0"/>
                      </a:rPr>
                      <m:t>(А)</m:t>
                    </m:r>
                  </m:oMath>
                </a14:m>
                <a:r>
                  <a:rPr lang="ru-RU"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ға тең болады, яғни Р</a:t>
                </a:r>
                <a:r>
                  <a:rPr lang="ru-RU" sz="2800" dirty="0">
                    <a:latin typeface="Times New Roman" panose="02020603050405020304" pitchFamily="18" charset="0"/>
                    <a:cs typeface="Times New Roman" panose="02020603050405020304" pitchFamily="18" charset="0"/>
                  </a:rPr>
                  <a:t>(А) </a:t>
                </a:r>
                <a14:m>
                  <m:oMath xmlns:m="http://schemas.openxmlformats.org/officeDocument/2006/math">
                    <m:r>
                      <a:rPr lang="ru-RU" sz="2800" i="1" smtClean="0">
                        <a:latin typeface="Cambria Math" panose="02040503050406030204" pitchFamily="18" charset="0"/>
                        <a:ea typeface="Cambria Math" panose="02040503050406030204" pitchFamily="18" charset="0"/>
                      </a:rPr>
                      <m:t>≈</m:t>
                    </m:r>
                    <m:f>
                      <m:fPr>
                        <m:ctrlPr>
                          <a:rPr lang="ru-RU" sz="2800" i="1" smtClean="0">
                            <a:latin typeface="Cambria Math" panose="02040503050406030204" pitchFamily="18" charset="0"/>
                            <a:ea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𝑚</m:t>
                        </m:r>
                      </m:num>
                      <m:den>
                        <m:r>
                          <a:rPr lang="en-US" sz="2800" b="0" i="1" smtClean="0">
                            <a:latin typeface="Cambria Math" panose="02040503050406030204" pitchFamily="18" charset="0"/>
                            <a:ea typeface="Cambria Math" panose="02040503050406030204" pitchFamily="18" charset="0"/>
                          </a:rPr>
                          <m:t>𝑛</m:t>
                        </m:r>
                      </m:den>
                    </m:f>
                  </m:oMath>
                </a14:m>
                <a:r>
                  <a:rPr lang="en-US" sz="2800" dirty="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 мұндағы </a:t>
                </a:r>
              </a:p>
              <a:p>
                <a:pPr marL="0" indent="0">
                  <a:lnSpc>
                    <a:spcPct val="150000"/>
                  </a:lnSpc>
                  <a:buNone/>
                </a:pPr>
                <a:r>
                  <a:rPr lang="en-US" sz="2800" dirty="0">
                    <a:latin typeface="Times New Roman" panose="02020603050405020304" pitchFamily="18" charset="0"/>
                    <a:cs typeface="Times New Roman" panose="02020603050405020304" pitchFamily="18" charset="0"/>
                  </a:rPr>
                  <a:t>n</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latin typeface="Times New Roman" panose="02020603050405020304" pitchFamily="18" charset="0"/>
                    <a:cs typeface="Times New Roman" panose="02020603050405020304" pitchFamily="18" charset="0"/>
                  </a:rPr>
                  <a:t> ” </a:t>
                </a:r>
                <a:r>
                  <a:rPr lang="kk-KZ" sz="2800" dirty="0">
                    <a:latin typeface="Times New Roman" panose="02020603050405020304" pitchFamily="18" charset="0"/>
                    <a:cs typeface="Times New Roman" panose="02020603050405020304" pitchFamily="18" charset="0"/>
                  </a:rPr>
                  <a:t>деп тұжырымдаған.</a:t>
                </a:r>
                <a:endParaRPr lang="ru-RU" sz="2800" dirty="0">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7FB27DF1-316C-758B-8499-B1BBCD78069F}"/>
                  </a:ext>
                </a:extLst>
              </p:cNvPr>
              <p:cNvSpPr>
                <a:spLocks noGrp="1" noRot="1" noChangeAspect="1" noMove="1" noResize="1" noEditPoints="1" noAdjustHandles="1" noChangeArrowheads="1" noChangeShapeType="1" noTextEdit="1"/>
              </p:cNvSpPr>
              <p:nvPr>
                <p:ph idx="1"/>
              </p:nvPr>
            </p:nvSpPr>
            <p:spPr>
              <a:xfrm>
                <a:off x="325642" y="654747"/>
                <a:ext cx="9732758" cy="5548506"/>
              </a:xfrm>
              <a:blipFill>
                <a:blip r:embed="rId2"/>
                <a:stretch>
                  <a:fillRect l="-1127" r="-564"/>
                </a:stretch>
              </a:blipFill>
            </p:spPr>
            <p:txBody>
              <a:bodyPr/>
              <a:lstStyle/>
              <a:p>
                <a:r>
                  <a:rPr lang="ru-RU">
                    <a:noFill/>
                  </a:rPr>
                  <a:t> </a:t>
                </a:r>
              </a:p>
            </p:txBody>
          </p:sp>
        </mc:Fallback>
      </mc:AlternateContent>
    </p:spTree>
    <p:extLst>
      <p:ext uri="{BB962C8B-B14F-4D97-AF65-F5344CB8AC3E}">
        <p14:creationId xmlns:p14="http://schemas.microsoft.com/office/powerpoint/2010/main" val="308506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6418A65-75AC-6F62-20B8-E414B527366D}"/>
              </a:ext>
            </a:extLst>
          </p:cNvPr>
          <p:cNvSpPr>
            <a:spLocks noGrp="1"/>
          </p:cNvSpPr>
          <p:nvPr>
            <p:ph type="title"/>
          </p:nvPr>
        </p:nvSpPr>
        <p:spPr/>
        <p:txBody>
          <a:bodyPr/>
          <a:lstStyle/>
          <a:p>
            <a:r>
              <a:rPr lang="ru-RU" b="1" i="1" dirty="0">
                <a:solidFill>
                  <a:srgbClr val="002060"/>
                </a:solidFill>
                <a:latin typeface="Times New Roman" panose="02020603050405020304" pitchFamily="18" charset="0"/>
                <a:cs typeface="Times New Roman" panose="02020603050405020304" pitchFamily="18" charset="0"/>
              </a:rPr>
              <a:t>№ 1 </a:t>
            </a:r>
            <a:r>
              <a:rPr lang="ru-RU" b="1" i="1" dirty="0" err="1">
                <a:solidFill>
                  <a:srgbClr val="002060"/>
                </a:solidFill>
                <a:latin typeface="Times New Roman" panose="02020603050405020304" pitchFamily="18" charset="0"/>
                <a:cs typeface="Times New Roman" panose="02020603050405020304" pitchFamily="18" charset="0"/>
              </a:rPr>
              <a:t>есеп</a:t>
            </a:r>
            <a:r>
              <a:rPr lang="kk-KZ" dirty="0">
                <a:solidFill>
                  <a:srgbClr val="002060"/>
                </a:solidFill>
                <a:latin typeface="Times New Roman" panose="02020603050405020304" pitchFamily="18" charset="0"/>
                <a:cs typeface="Times New Roman" panose="02020603050405020304" pitchFamily="18" charset="0"/>
              </a:rPr>
              <a:t/>
            </a:r>
            <a:br>
              <a:rPr lang="kk-KZ"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FD9970A7-A1EB-725B-ACD8-03C848666EDA}"/>
              </a:ext>
            </a:extLst>
          </p:cNvPr>
          <p:cNvSpPr>
            <a:spLocks noGrp="1"/>
          </p:cNvSpPr>
          <p:nvPr>
            <p:ph idx="1"/>
          </p:nvPr>
        </p:nvSpPr>
        <p:spPr>
          <a:xfrm>
            <a:off x="677334" y="1248575"/>
            <a:ext cx="8596668" cy="4120812"/>
          </a:xfrm>
        </p:spPr>
        <p:txBody>
          <a:bodyPr/>
          <a:lstStyle/>
          <a:p>
            <a:pPr marL="0" indent="0">
              <a:buNone/>
            </a:pPr>
            <a:r>
              <a:rPr lang="ru-RU" sz="2800" dirty="0">
                <a:solidFill>
                  <a:srgbClr val="002060"/>
                </a:solidFill>
                <a:latin typeface="Times New Roman" panose="02020603050405020304" pitchFamily="18" charset="0"/>
                <a:cs typeface="Times New Roman" panose="02020603050405020304" pitchFamily="18" charset="0"/>
              </a:rPr>
              <a:t>Ателье</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ерлер бас киімінің әртүрлі өлшемдерінің кестеде көрсетілгендей санын дайындады. Кездейсоқ алынған баскиімнің </a:t>
            </a:r>
            <a:r>
              <a:rPr lang="ru-RU" sz="2800" dirty="0">
                <a:solidFill>
                  <a:srgbClr val="002060"/>
                </a:solidFill>
                <a:latin typeface="Times New Roman" panose="02020603050405020304" pitchFamily="18" charset="0"/>
                <a:cs typeface="Times New Roman" panose="02020603050405020304" pitchFamily="18" charset="0"/>
              </a:rPr>
              <a:t>56-</a:t>
            </a:r>
            <a:r>
              <a:rPr lang="kk-KZ" sz="2800" dirty="0" err="1">
                <a:solidFill>
                  <a:srgbClr val="002060"/>
                </a:solidFill>
                <a:latin typeface="Times New Roman" panose="02020603050405020304" pitchFamily="18" charset="0"/>
                <a:cs typeface="Times New Roman" panose="02020603050405020304" pitchFamily="18" charset="0"/>
              </a:rPr>
              <a:t>шы</a:t>
            </a:r>
            <a:r>
              <a:rPr lang="kk-KZ" sz="2800" dirty="0">
                <a:solidFill>
                  <a:srgbClr val="002060"/>
                </a:solidFill>
                <a:latin typeface="Times New Roman" panose="02020603050405020304" pitchFamily="18" charset="0"/>
                <a:cs typeface="Times New Roman" panose="02020603050405020304" pitchFamily="18" charset="0"/>
              </a:rPr>
              <a:t> өлшемді болуының ықтималдығы қандай?</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xmlns="" id="{E80A2CAA-2A26-6799-CBC4-CE78A4498A3B}"/>
              </a:ext>
            </a:extLst>
          </p:cNvPr>
          <p:cNvGraphicFramePr>
            <a:graphicFrameLocks noGrp="1"/>
          </p:cNvGraphicFramePr>
          <p:nvPr>
            <p:extLst>
              <p:ext uri="{D42A27DB-BD31-4B8C-83A1-F6EECF244321}">
                <p14:modId xmlns:p14="http://schemas.microsoft.com/office/powerpoint/2010/main" val="4249228570"/>
              </p:ext>
            </p:extLst>
          </p:nvPr>
        </p:nvGraphicFramePr>
        <p:xfrm>
          <a:off x="677334" y="3786421"/>
          <a:ext cx="8002434" cy="1756250"/>
        </p:xfrm>
        <a:graphic>
          <a:graphicData uri="http://schemas.openxmlformats.org/drawingml/2006/table">
            <a:tbl>
              <a:tblPr firstRow="1" bandRow="1">
                <a:tableStyleId>{5C22544A-7EE6-4342-B048-85BDC9FD1C3A}</a:tableStyleId>
              </a:tblPr>
              <a:tblGrid>
                <a:gridCol w="1671971">
                  <a:extLst>
                    <a:ext uri="{9D8B030D-6E8A-4147-A177-3AD203B41FA5}">
                      <a16:colId xmlns:a16="http://schemas.microsoft.com/office/drawing/2014/main" xmlns="" val="1287364163"/>
                    </a:ext>
                  </a:extLst>
                </a:gridCol>
                <a:gridCol w="1223889">
                  <a:extLst>
                    <a:ext uri="{9D8B030D-6E8A-4147-A177-3AD203B41FA5}">
                      <a16:colId xmlns:a16="http://schemas.microsoft.com/office/drawing/2014/main" xmlns="" val="1403961412"/>
                    </a:ext>
                  </a:extLst>
                </a:gridCol>
                <a:gridCol w="1252024">
                  <a:extLst>
                    <a:ext uri="{9D8B030D-6E8A-4147-A177-3AD203B41FA5}">
                      <a16:colId xmlns:a16="http://schemas.microsoft.com/office/drawing/2014/main" xmlns="" val="1900585416"/>
                    </a:ext>
                  </a:extLst>
                </a:gridCol>
                <a:gridCol w="1187072">
                  <a:extLst>
                    <a:ext uri="{9D8B030D-6E8A-4147-A177-3AD203B41FA5}">
                      <a16:colId xmlns:a16="http://schemas.microsoft.com/office/drawing/2014/main" xmlns="" val="2778432102"/>
                    </a:ext>
                  </a:extLst>
                </a:gridCol>
                <a:gridCol w="1333739">
                  <a:extLst>
                    <a:ext uri="{9D8B030D-6E8A-4147-A177-3AD203B41FA5}">
                      <a16:colId xmlns:a16="http://schemas.microsoft.com/office/drawing/2014/main" xmlns="" val="3656101622"/>
                    </a:ext>
                  </a:extLst>
                </a:gridCol>
                <a:gridCol w="1333739">
                  <a:extLst>
                    <a:ext uri="{9D8B030D-6E8A-4147-A177-3AD203B41FA5}">
                      <a16:colId xmlns:a16="http://schemas.microsoft.com/office/drawing/2014/main" xmlns="" val="2081901016"/>
                    </a:ext>
                  </a:extLst>
                </a:gridCol>
              </a:tblGrid>
              <a:tr h="878125">
                <a:tc>
                  <a:txBody>
                    <a:bodyPr/>
                    <a:lstStyle/>
                    <a:p>
                      <a:r>
                        <a:rPr lang="kk-KZ" sz="2800" dirty="0">
                          <a:latin typeface="Times New Roman" panose="02020603050405020304" pitchFamily="18" charset="0"/>
                          <a:cs typeface="Times New Roman" panose="02020603050405020304" pitchFamily="18" charset="0"/>
                        </a:rPr>
                        <a:t>Өлшемі</a:t>
                      </a:r>
                      <a:endParaRPr lang="ru-RU" sz="2800" dirty="0">
                        <a:latin typeface="Times New Roman" panose="02020603050405020304" pitchFamily="18" charset="0"/>
                        <a:cs typeface="Times New Roman" panose="02020603050405020304" pitchFamily="18" charset="0"/>
                      </a:endParaRPr>
                    </a:p>
                  </a:txBody>
                  <a:tcPr/>
                </a:tc>
                <a:tc>
                  <a:txBody>
                    <a:bodyPr/>
                    <a:lstStyle/>
                    <a:p>
                      <a:r>
                        <a:rPr lang="ru-RU" sz="2800" dirty="0">
                          <a:latin typeface="Times New Roman" panose="02020603050405020304" pitchFamily="18" charset="0"/>
                          <a:cs typeface="Times New Roman" panose="02020603050405020304" pitchFamily="18" charset="0"/>
                        </a:rPr>
                        <a:t>54</a:t>
                      </a:r>
                    </a:p>
                  </a:txBody>
                  <a:tcPr/>
                </a:tc>
                <a:tc>
                  <a:txBody>
                    <a:bodyPr/>
                    <a:lstStyle/>
                    <a:p>
                      <a:r>
                        <a:rPr lang="ru-RU" sz="2800" dirty="0">
                          <a:latin typeface="Times New Roman" panose="02020603050405020304" pitchFamily="18" charset="0"/>
                          <a:cs typeface="Times New Roman" panose="02020603050405020304" pitchFamily="18" charset="0"/>
                        </a:rPr>
                        <a:t>55</a:t>
                      </a:r>
                    </a:p>
                  </a:txBody>
                  <a:tcPr/>
                </a:tc>
                <a:tc>
                  <a:txBody>
                    <a:bodyPr/>
                    <a:lstStyle/>
                    <a:p>
                      <a:r>
                        <a:rPr lang="ru-RU" sz="2800" dirty="0">
                          <a:latin typeface="Times New Roman" panose="02020603050405020304" pitchFamily="18" charset="0"/>
                          <a:cs typeface="Times New Roman" panose="02020603050405020304" pitchFamily="18" charset="0"/>
                        </a:rPr>
                        <a:t>56</a:t>
                      </a:r>
                    </a:p>
                  </a:txBody>
                  <a:tcPr/>
                </a:tc>
                <a:tc>
                  <a:txBody>
                    <a:bodyPr/>
                    <a:lstStyle/>
                    <a:p>
                      <a:r>
                        <a:rPr lang="ru-RU" sz="2800" dirty="0">
                          <a:latin typeface="Times New Roman" panose="02020603050405020304" pitchFamily="18" charset="0"/>
                          <a:cs typeface="Times New Roman" panose="02020603050405020304" pitchFamily="18" charset="0"/>
                        </a:rPr>
                        <a:t>57</a:t>
                      </a:r>
                    </a:p>
                  </a:txBody>
                  <a:tcPr/>
                </a:tc>
                <a:tc>
                  <a:txBody>
                    <a:bodyPr/>
                    <a:lstStyle/>
                    <a:p>
                      <a:r>
                        <a:rPr lang="ru-RU" sz="2800" dirty="0">
                          <a:latin typeface="Times New Roman" panose="02020603050405020304" pitchFamily="18" charset="0"/>
                          <a:cs typeface="Times New Roman" panose="02020603050405020304" pitchFamily="18" charset="0"/>
                        </a:rPr>
                        <a:t>58</a:t>
                      </a:r>
                    </a:p>
                  </a:txBody>
                  <a:tcPr/>
                </a:tc>
                <a:extLst>
                  <a:ext uri="{0D108BD9-81ED-4DB2-BD59-A6C34878D82A}">
                    <a16:rowId xmlns:a16="http://schemas.microsoft.com/office/drawing/2014/main" xmlns="" val="2780852921"/>
                  </a:ext>
                </a:extLst>
              </a:tr>
              <a:tr h="878125">
                <a:tc>
                  <a:txBody>
                    <a:bodyPr/>
                    <a:lstStyle/>
                    <a:p>
                      <a:r>
                        <a:rPr lang="kk-KZ" sz="2800" dirty="0">
                          <a:latin typeface="Times New Roman" panose="02020603050405020304" pitchFamily="18" charset="0"/>
                          <a:cs typeface="Times New Roman" panose="02020603050405020304" pitchFamily="18" charset="0"/>
                        </a:rPr>
                        <a:t>Жиілігі</a:t>
                      </a:r>
                      <a:endParaRPr lang="ru-RU" sz="2800" dirty="0">
                        <a:latin typeface="Times New Roman" panose="02020603050405020304" pitchFamily="18" charset="0"/>
                        <a:cs typeface="Times New Roman" panose="02020603050405020304" pitchFamily="18" charset="0"/>
                      </a:endParaRPr>
                    </a:p>
                  </a:txBody>
                  <a:tcPr/>
                </a:tc>
                <a:tc>
                  <a:txBody>
                    <a:bodyPr/>
                    <a:lstStyle/>
                    <a:p>
                      <a:r>
                        <a:rPr lang="ru-RU" sz="2800" dirty="0">
                          <a:latin typeface="Times New Roman" panose="02020603050405020304" pitchFamily="18" charset="0"/>
                          <a:cs typeface="Times New Roman" panose="02020603050405020304" pitchFamily="18" charset="0"/>
                        </a:rPr>
                        <a:t>50</a:t>
                      </a:r>
                    </a:p>
                  </a:txBody>
                  <a:tcPr/>
                </a:tc>
                <a:tc>
                  <a:txBody>
                    <a:bodyPr/>
                    <a:lstStyle/>
                    <a:p>
                      <a:r>
                        <a:rPr lang="ru-RU" sz="2800" dirty="0">
                          <a:latin typeface="Times New Roman" panose="02020603050405020304" pitchFamily="18" charset="0"/>
                          <a:cs typeface="Times New Roman" panose="02020603050405020304" pitchFamily="18" charset="0"/>
                        </a:rPr>
                        <a:t>120</a:t>
                      </a:r>
                    </a:p>
                  </a:txBody>
                  <a:tcPr/>
                </a:tc>
                <a:tc>
                  <a:txBody>
                    <a:bodyPr/>
                    <a:lstStyle/>
                    <a:p>
                      <a:r>
                        <a:rPr lang="ru-RU" sz="2800" dirty="0">
                          <a:latin typeface="Times New Roman" panose="02020603050405020304" pitchFamily="18" charset="0"/>
                          <a:cs typeface="Times New Roman" panose="02020603050405020304" pitchFamily="18" charset="0"/>
                        </a:rPr>
                        <a:t>140</a:t>
                      </a:r>
                    </a:p>
                  </a:txBody>
                  <a:tcPr/>
                </a:tc>
                <a:tc>
                  <a:txBody>
                    <a:bodyPr/>
                    <a:lstStyle/>
                    <a:p>
                      <a:r>
                        <a:rPr lang="ru-RU" sz="2800" dirty="0">
                          <a:latin typeface="Times New Roman" panose="02020603050405020304" pitchFamily="18" charset="0"/>
                          <a:cs typeface="Times New Roman" panose="02020603050405020304" pitchFamily="18" charset="0"/>
                        </a:rPr>
                        <a:t>100</a:t>
                      </a:r>
                    </a:p>
                  </a:txBody>
                  <a:tcPr/>
                </a:tc>
                <a:tc>
                  <a:txBody>
                    <a:bodyPr/>
                    <a:lstStyle/>
                    <a:p>
                      <a:r>
                        <a:rPr lang="ru-RU" sz="2800" dirty="0">
                          <a:latin typeface="Times New Roman" panose="02020603050405020304" pitchFamily="18" charset="0"/>
                          <a:cs typeface="Times New Roman" panose="02020603050405020304" pitchFamily="18" charset="0"/>
                        </a:rPr>
                        <a:t>90</a:t>
                      </a:r>
                    </a:p>
                  </a:txBody>
                  <a:tcPr/>
                </a:tc>
                <a:extLst>
                  <a:ext uri="{0D108BD9-81ED-4DB2-BD59-A6C34878D82A}">
                    <a16:rowId xmlns:a16="http://schemas.microsoft.com/office/drawing/2014/main" xmlns="" val="305271563"/>
                  </a:ext>
                </a:extLst>
              </a:tr>
            </a:tbl>
          </a:graphicData>
        </a:graphic>
      </p:graphicFrame>
    </p:spTree>
    <p:extLst>
      <p:ext uri="{BB962C8B-B14F-4D97-AF65-F5344CB8AC3E}">
        <p14:creationId xmlns:p14="http://schemas.microsoft.com/office/powerpoint/2010/main" val="298241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355</TotalTime>
  <Words>487</Words>
  <Application>Microsoft Office PowerPoint</Application>
  <PresentationFormat>Широкоэкранный</PresentationFormat>
  <Paragraphs>107</Paragraphs>
  <Slides>15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15</vt:i4>
      </vt:variant>
    </vt:vector>
  </HeadingPairs>
  <TitlesOfParts>
    <vt:vector size="23" baseType="lpstr">
      <vt:lpstr>Arial</vt:lpstr>
      <vt:lpstr>Cambria Math</vt:lpstr>
      <vt:lpstr>Tahoma</vt:lpstr>
      <vt:lpstr>Times New Roman</vt:lpstr>
      <vt:lpstr>Trebuchet MS</vt:lpstr>
      <vt:lpstr>Wingdings</vt:lpstr>
      <vt:lpstr>Wingdings 3</vt:lpstr>
      <vt:lpstr>Аспект</vt:lpstr>
      <vt:lpstr>Презентация PowerPoint</vt:lpstr>
      <vt:lpstr> Тақырып:      Статистикалық ықтималдық</vt:lpstr>
      <vt:lpstr>Сабақтың мақсаты:</vt:lpstr>
      <vt:lpstr>Бүгін сабақта:</vt:lpstr>
      <vt:lpstr> Жаппай  кездейсоқ оқиғалар үшін олардың ықтималдығын табу қиынға соғады. Мұндай жағдайларда көптеген біртектес сынақтар негізінде оқиғаның салыстырмалы жиілігінің қандай екенін, яғни біртектес сынақтардағы осы оқиғаның неге тең болатынын  анықтайды. Бұл жиілікті оқиғаның статикалық ықтималдығы деп атайды. </vt:lpstr>
      <vt:lpstr>Мысалы</vt:lpstr>
      <vt:lpstr>Презентация PowerPoint</vt:lpstr>
      <vt:lpstr>Презентация PowerPoint</vt:lpstr>
      <vt:lpstr>№ 1 есеп </vt:lpstr>
      <vt:lpstr>Шешуі:</vt:lpstr>
      <vt:lpstr> есеп №2</vt:lpstr>
      <vt:lpstr>Шешуі</vt:lpstr>
      <vt:lpstr>есеп№3</vt:lpstr>
      <vt:lpstr>Шешуі</vt:lpstr>
      <vt:lpstr>Қорытынды</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student</dc:creator>
  <cp:lastModifiedBy>Huawei</cp:lastModifiedBy>
  <cp:revision>12</cp:revision>
  <dcterms:created xsi:type="dcterms:W3CDTF">2024-02-09T10:17:45Z</dcterms:created>
  <dcterms:modified xsi:type="dcterms:W3CDTF">2024-09-18T13:54:47Z</dcterms:modified>
</cp:coreProperties>
</file>