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sldIdLst>
    <p:sldId id="278" r:id="rId2"/>
    <p:sldId id="259" r:id="rId3"/>
    <p:sldId id="295" r:id="rId4"/>
    <p:sldId id="307" r:id="rId5"/>
    <p:sldId id="308" r:id="rId6"/>
    <p:sldId id="309" r:id="rId7"/>
    <p:sldId id="314" r:id="rId8"/>
    <p:sldId id="315" r:id="rId9"/>
    <p:sldId id="312" r:id="rId10"/>
    <p:sldId id="313" r:id="rId11"/>
    <p:sldId id="310" r:id="rId12"/>
    <p:sldId id="311" r:id="rId13"/>
    <p:sldId id="28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77625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6.emf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11" Type="http://schemas.openxmlformats.org/officeDocument/2006/relationships/image" Target="../media/image5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3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12.emf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emf"/><Relationship Id="rId11" Type="http://schemas.openxmlformats.org/officeDocument/2006/relationships/image" Target="../media/image11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1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emf"/><Relationship Id="rId5" Type="http://schemas.openxmlformats.org/officeDocument/2006/relationships/image" Target="../media/image15.wmf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2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09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5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1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3" y="2538188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3" y="344934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3" y="436050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8516828"/>
              </p:ext>
            </p:extLst>
          </p:nvPr>
        </p:nvGraphicFramePr>
        <p:xfrm>
          <a:off x="1125854" y="1764792"/>
          <a:ext cx="9581769" cy="4207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Формула" r:id="rId3" imgW="3581400" imgH="1587500" progId="Equation.3">
                  <p:embed/>
                </p:oleObj>
              </mc:Choice>
              <mc:Fallback>
                <p:oleObj name="Формула" r:id="rId3" imgW="3581400" imgH="15875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854" y="1764792"/>
                        <a:ext cx="9581769" cy="42074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22262" y="1135391"/>
            <a:ext cx="16610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Шешуі</a:t>
            </a:r>
            <a:r>
              <a:rPr lang="kk-KZ" sz="28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7599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9280" y="945378"/>
            <a:ext cx="10972800" cy="798279"/>
          </a:xfrm>
        </p:spPr>
        <p:txBody>
          <a:bodyPr>
            <a:noAutofit/>
          </a:bodyPr>
          <a:lstStyle/>
          <a:p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Өрнектерді қосынды немесе айырым түрінде жазыңдар: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960" y="1551037"/>
            <a:ext cx="11811040" cy="4714909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>
              <a:buNone/>
            </a:pP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а) 2 sin 27°cos 9°;                          д) cos(</a:t>
            </a:r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+ 1)cos(</a:t>
            </a:r>
            <a:r>
              <a:rPr lang="kk-KZ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- 1);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б) -2sin 25°sin15°;                         е) 2 sin(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)cos(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2 sinα cos3α;                  </a:t>
            </a: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sin(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)sin(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>
              <a:buNone/>
            </a:pP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г) 2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cos2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                              з)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+ 3)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- 3).	</a:t>
            </a:r>
          </a:p>
          <a:p>
            <a:pPr>
              <a:buNone/>
            </a:pP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 smtClean="0"/>
          </a:p>
          <a:p>
            <a:pPr>
              <a:buNone/>
            </a:pPr>
            <a:endParaRPr lang="ru-RU" dirty="0" smtClean="0">
              <a:solidFill>
                <a:schemeClr val="accent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39883" y="4221088"/>
            <a:ext cx="5815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!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2221" y="403871"/>
            <a:ext cx="28554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3- тапсырма:</a:t>
            </a:r>
            <a:r>
              <a:rPr lang="kk-KZ" sz="32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272565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877824"/>
          </a:xfrm>
        </p:spPr>
        <p:txBody>
          <a:bodyPr/>
          <a:lstStyle/>
          <a:p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Жауаптары: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5" name="Picture 3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24"/>
          <a:stretch/>
        </p:blipFill>
        <p:spPr bwMode="auto">
          <a:xfrm>
            <a:off x="803111" y="1188720"/>
            <a:ext cx="10901209" cy="5430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6699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1447357" y="1293132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1954613"/>
            <a:ext cx="3521413" cy="4321735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276690" y="2551176"/>
            <a:ext cx="8585200" cy="19476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Бүгінгі сабақта тригонометриялық функциялардың көбейтіндісін </a:t>
            </a:r>
          </a:p>
          <a:p>
            <a:pPr algn="ctr"/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қосынды немесе айырымға түрлендіру </a:t>
            </a:r>
          </a:p>
          <a:p>
            <a:pPr algn="ctr"/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формулаларын меңгердік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1866" y="1058334"/>
            <a:ext cx="8585200" cy="973666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Сабақтың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тақырыбы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: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7067" y="2225544"/>
            <a:ext cx="8898466" cy="932523"/>
          </a:xfrm>
        </p:spPr>
        <p:txBody>
          <a:bodyPr>
            <a:normAutofit/>
          </a:bodyPr>
          <a:lstStyle/>
          <a:p>
            <a:pPr algn="ctr"/>
            <a:r>
              <a:rPr lang="kk-KZ" sz="40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Тригонометрия формулалары</a:t>
            </a:r>
            <a:endParaRPr lang="ru-RU" sz="4000" b="1" dirty="0" smtClean="0">
              <a:solidFill>
                <a:srgbClr val="C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0587" y="1861477"/>
            <a:ext cx="3521413" cy="4321735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41866" y="4394200"/>
            <a:ext cx="8585200" cy="9736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Бүгінгі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сабақта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:</a:t>
            </a:r>
            <a:endParaRPr lang="ru-RU" sz="20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Тригонометриялық функциялардың көбейтіндісін </a:t>
            </a:r>
          </a:p>
          <a:p>
            <a:pPr algn="ctr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қосынды немесе айырымға түрлендіру </a:t>
            </a:r>
          </a:p>
          <a:p>
            <a:pPr algn="ctr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формулаларын меңгереміз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695325"/>
            <a:ext cx="9496754" cy="1471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7158249"/>
              </p:ext>
            </p:extLst>
          </p:nvPr>
        </p:nvGraphicFramePr>
        <p:xfrm>
          <a:off x="4198045" y="2166903"/>
          <a:ext cx="3386666" cy="100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0" name="Формула" r:id="rId4" imgW="2260600" imgH="673100" progId="Equation.3">
                  <p:embed/>
                </p:oleObj>
              </mc:Choice>
              <mc:Fallback>
                <p:oleObj name="Формула" r:id="rId4" imgW="2260600" imgH="673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8045" y="2166903"/>
                        <a:ext cx="3386666" cy="1002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799" y="3427941"/>
            <a:ext cx="8463822" cy="69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8652631"/>
              </p:ext>
            </p:extLst>
          </p:nvPr>
        </p:nvGraphicFramePr>
        <p:xfrm>
          <a:off x="3824158" y="3894668"/>
          <a:ext cx="3753510" cy="614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1" name="Формула" r:id="rId7" imgW="2425700" imgH="393700" progId="Equation.3">
                  <p:embed/>
                </p:oleObj>
              </mc:Choice>
              <mc:Fallback>
                <p:oleObj name="Формула" r:id="rId7" imgW="2425700" imgH="3937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4158" y="3894668"/>
                        <a:ext cx="3753510" cy="6149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533" y="4723341"/>
            <a:ext cx="8517467" cy="737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1148474"/>
              </p:ext>
            </p:extLst>
          </p:nvPr>
        </p:nvGraphicFramePr>
        <p:xfrm>
          <a:off x="3869267" y="5588000"/>
          <a:ext cx="372099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2" name="Формула" r:id="rId10" imgW="2425700" imgH="393700" progId="Equation.3">
                  <p:embed/>
                </p:oleObj>
              </mc:Choice>
              <mc:Fallback>
                <p:oleObj name="Формула" r:id="rId10" imgW="2425700" imgH="3937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9267" y="5588000"/>
                        <a:ext cx="3720998" cy="609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8781549" y="3994026"/>
            <a:ext cx="453970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/>
                <a:ea typeface="Calibri"/>
                <a:cs typeface="Times New Roman"/>
              </a:rPr>
              <a:t>[1]</a:t>
            </a: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882619" y="5722285"/>
            <a:ext cx="453970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[2]</a:t>
            </a:r>
            <a:endParaRPr lang="ru-RU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7959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999" y="423334"/>
            <a:ext cx="9702434" cy="120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7946951"/>
              </p:ext>
            </p:extLst>
          </p:nvPr>
        </p:nvGraphicFramePr>
        <p:xfrm>
          <a:off x="4470400" y="1498600"/>
          <a:ext cx="3403600" cy="10044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9" name="Формула" r:id="rId4" imgW="2273300" imgH="673100" progId="Equation.3">
                  <p:embed/>
                </p:oleObj>
              </mc:Choice>
              <mc:Fallback>
                <p:oleObj name="Формула" r:id="rId4" imgW="2273300" imgH="673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0400" y="1498600"/>
                        <a:ext cx="3403600" cy="10044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667" y="2784474"/>
            <a:ext cx="8729133" cy="788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7490213"/>
              </p:ext>
            </p:extLst>
          </p:nvPr>
        </p:nvGraphicFramePr>
        <p:xfrm>
          <a:off x="4095721" y="3429000"/>
          <a:ext cx="4304990" cy="6855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0" name="Формула" r:id="rId7" imgW="2489200" imgH="393700" progId="Equation.3">
                  <p:embed/>
                </p:oleObj>
              </mc:Choice>
              <mc:Fallback>
                <p:oleObj name="Формула" r:id="rId7" imgW="2489200" imgH="3937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21" y="3429000"/>
                        <a:ext cx="4304990" cy="6855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667" y="4308474"/>
            <a:ext cx="8729133" cy="9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1717003"/>
              </p:ext>
            </p:extLst>
          </p:nvPr>
        </p:nvGraphicFramePr>
        <p:xfrm>
          <a:off x="4216400" y="5376333"/>
          <a:ext cx="4114904" cy="669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name="Формула" r:id="rId10" imgW="2438400" imgH="393700" progId="Equation.3">
                  <p:embed/>
                </p:oleObj>
              </mc:Choice>
              <mc:Fallback>
                <p:oleObj name="Формула" r:id="rId10" imgW="2438400" imgH="3937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6400" y="5376333"/>
                        <a:ext cx="4114904" cy="6697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9331882" y="3579948"/>
            <a:ext cx="453970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/>
                <a:ea typeface="Calibri"/>
                <a:cs typeface="Times New Roman"/>
              </a:rPr>
              <a:t>[3]</a:t>
            </a: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467348" y="5509559"/>
            <a:ext cx="453970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/>
                <a:ea typeface="Calibri"/>
                <a:cs typeface="Times New Roman"/>
              </a:rPr>
              <a:t>[4]</a:t>
            </a: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68242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839" y="1778574"/>
            <a:ext cx="13995379" cy="893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722262" y="1135391"/>
            <a:ext cx="16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Мысал</a:t>
            </a:r>
            <a:r>
              <a:rPr lang="kk-KZ" sz="28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endParaRPr lang="ru-RU" sz="2800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722262" y="2634964"/>
            <a:ext cx="5820504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Шешуі: (3) формуланы қолданамыз: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092611"/>
              </p:ext>
            </p:extLst>
          </p:nvPr>
        </p:nvGraphicFramePr>
        <p:xfrm>
          <a:off x="722262" y="3606390"/>
          <a:ext cx="10780686" cy="856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Формула" r:id="rId4" imgW="5321300" imgH="431800" progId="Equation.3">
                  <p:embed/>
                </p:oleObj>
              </mc:Choice>
              <mc:Fallback>
                <p:oleObj name="Формула" r:id="rId4" imgW="5321300" imgH="431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262" y="3606390"/>
                        <a:ext cx="10780686" cy="8566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892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7259" y="4808042"/>
            <a:ext cx="9269414" cy="849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9827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2262" y="1135391"/>
            <a:ext cx="16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Мысал</a:t>
            </a:r>
            <a:r>
              <a:rPr lang="kk-KZ" sz="28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endParaRPr lang="ru-RU" sz="2800" dirty="0"/>
          </a:p>
        </p:txBody>
      </p:sp>
      <p:pic>
        <p:nvPicPr>
          <p:cNvPr id="3" name="Picture 1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5936" y="1776899"/>
            <a:ext cx="8808064" cy="677543"/>
          </a:xfrm>
          <a:prstGeom prst="rect">
            <a:avLst/>
          </a:prstGeom>
          <a:noFill/>
        </p:spPr>
      </p:pic>
      <p:pic>
        <p:nvPicPr>
          <p:cNvPr id="4" name="Picture 1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79554" y="2424909"/>
            <a:ext cx="6274977" cy="915498"/>
          </a:xfrm>
          <a:prstGeom prst="rect">
            <a:avLst/>
          </a:prstGeom>
          <a:noFill/>
        </p:spPr>
      </p:pic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60637" y="4295128"/>
            <a:ext cx="7724233" cy="714380"/>
          </a:xfrm>
          <a:prstGeom prst="rect">
            <a:avLst/>
          </a:prstGeom>
          <a:noFill/>
        </p:spPr>
      </p:pic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4665" y="5149347"/>
            <a:ext cx="9144000" cy="82813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722263" y="4295128"/>
            <a:ext cx="552108" cy="97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630555" algn="l"/>
              </a:tabLst>
            </a:pPr>
            <a:r>
              <a:rPr lang="kk-KZ" sz="3200" dirty="0" smtClean="0">
                <a:latin typeface="Times New Roman"/>
                <a:ea typeface="Calibri"/>
                <a:cs typeface="Times New Roman"/>
              </a:rPr>
              <a:t>б) </a:t>
            </a:r>
            <a:r>
              <a:rPr lang="en-US" dirty="0">
                <a:latin typeface="Times New Roman"/>
                <a:ea typeface="Calibri"/>
                <a:cs typeface="Times New Roman"/>
              </a:rPr>
              <a:t>	</a:t>
            </a: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10169" y="1696543"/>
            <a:ext cx="5504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 smtClean="0">
                <a:latin typeface="Times New Roman"/>
                <a:ea typeface="Calibri"/>
                <a:cs typeface="Times New Roman"/>
              </a:rPr>
              <a:t>а)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057895" y="3297351"/>
            <a:ext cx="1609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Жауабы</a:t>
            </a:r>
            <a:r>
              <a:rPr lang="kk-KZ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276616" y="5979255"/>
            <a:ext cx="1609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Жауабы</a:t>
            </a:r>
            <a:r>
              <a:rPr lang="kk-KZ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endParaRPr lang="ru-RU" sz="2400" dirty="0"/>
          </a:p>
        </p:txBody>
      </p:sp>
      <p:pic>
        <p:nvPicPr>
          <p:cNvPr id="11" name="Picture 15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3609"/>
          <a:stretch/>
        </p:blipFill>
        <p:spPr bwMode="auto">
          <a:xfrm>
            <a:off x="10457762" y="3225034"/>
            <a:ext cx="907170" cy="807470"/>
          </a:xfrm>
          <a:prstGeom prst="rect">
            <a:avLst/>
          </a:prstGeom>
          <a:noFill/>
        </p:spPr>
      </p:pic>
      <p:pic>
        <p:nvPicPr>
          <p:cNvPr id="12" name="Picture 13"/>
          <p:cNvPicPr>
            <a:picLocks noChangeAspect="1" noChangeArrowheads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7842"/>
          <a:stretch/>
        </p:blipFill>
        <p:spPr bwMode="auto">
          <a:xfrm>
            <a:off x="10667503" y="5916558"/>
            <a:ext cx="996019" cy="7419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7995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2262" y="1135391"/>
            <a:ext cx="25247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1- тапсырма:</a:t>
            </a:r>
            <a:r>
              <a:rPr lang="kk-KZ" sz="28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ru-RU" sz="2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557612"/>
              </p:ext>
            </p:extLst>
          </p:nvPr>
        </p:nvGraphicFramePr>
        <p:xfrm>
          <a:off x="2178731" y="2400184"/>
          <a:ext cx="4377517" cy="942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name="Формула" r:id="rId3" imgW="2019300" imgH="431800" progId="Equation.3">
                  <p:embed/>
                </p:oleObj>
              </mc:Choice>
              <mc:Fallback>
                <p:oleObj name="Формула" r:id="rId3" imgW="20193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8731" y="2400184"/>
                        <a:ext cx="4377517" cy="9429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34960" y="2640830"/>
            <a:ext cx="11694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Есепте: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460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2262" y="1135391"/>
            <a:ext cx="16610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Шешуі</a:t>
            </a:r>
            <a:r>
              <a:rPr lang="kk-KZ" sz="28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endParaRPr lang="ru-RU" sz="2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5168094"/>
              </p:ext>
            </p:extLst>
          </p:nvPr>
        </p:nvGraphicFramePr>
        <p:xfrm>
          <a:off x="1205305" y="2258568"/>
          <a:ext cx="9869663" cy="1645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9" name="Формула" r:id="rId3" imgW="5346700" imgH="889000" progId="Equation.3">
                  <p:embed/>
                </p:oleObj>
              </mc:Choice>
              <mc:Fallback>
                <p:oleObj name="Формула" r:id="rId3" imgW="5346700" imgH="889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5305" y="2258568"/>
                        <a:ext cx="9869663" cy="16459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201806" y="4707374"/>
            <a:ext cx="12134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Жауабы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:</a:t>
            </a:r>
            <a:endParaRPr lang="ru-RU" sz="20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507461"/>
              </p:ext>
            </p:extLst>
          </p:nvPr>
        </p:nvGraphicFramePr>
        <p:xfrm>
          <a:off x="8394192" y="4543620"/>
          <a:ext cx="267586" cy="696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name="Формула" r:id="rId5" imgW="152334" imgH="393529" progId="Equation.3">
                  <p:embed/>
                </p:oleObj>
              </mc:Choice>
              <mc:Fallback>
                <p:oleObj name="Формула" r:id="rId5" imgW="152334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4192" y="4543620"/>
                        <a:ext cx="267586" cy="6968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8604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1865376"/>
            <a:ext cx="6295616" cy="63093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Тепе-теңдікті дәлелде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9901808"/>
              </p:ext>
            </p:extLst>
          </p:nvPr>
        </p:nvGraphicFramePr>
        <p:xfrm>
          <a:off x="2046542" y="2876931"/>
          <a:ext cx="682942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Формула" r:id="rId3" imgW="2667000" imgH="393700" progId="Equation.3">
                  <p:embed/>
                </p:oleObj>
              </mc:Choice>
              <mc:Fallback>
                <p:oleObj name="Формула" r:id="rId3" imgW="2667000" imgH="393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542" y="2876931"/>
                        <a:ext cx="6829425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22262" y="1135391"/>
            <a:ext cx="24538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C0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2- тапсырма</a:t>
            </a:r>
            <a:r>
              <a:rPr lang="kk-KZ" sz="28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04947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1394</TotalTime>
  <Words>170</Words>
  <Application>Microsoft Office PowerPoint</Application>
  <PresentationFormat>Широкоэкранный</PresentationFormat>
  <Paragraphs>47</Paragraphs>
  <Slides>13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Candara</vt:lpstr>
      <vt:lpstr>Symbol</vt:lpstr>
      <vt:lpstr>Tahoma</vt:lpstr>
      <vt:lpstr>Times New Roman</vt:lpstr>
      <vt:lpstr>Волна</vt:lpstr>
      <vt:lpstr>Формула</vt:lpstr>
      <vt:lpstr>Презентация PowerPoint</vt:lpstr>
      <vt:lpstr>Сабақтың тақырыбы: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Өрнектерді қосынды немесе айырым түрінде жазыңдар:</vt:lpstr>
      <vt:lpstr>Жауаптары: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101</cp:revision>
  <cp:lastPrinted>2024-02-10T15:35:44Z</cp:lastPrinted>
  <dcterms:created xsi:type="dcterms:W3CDTF">2022-09-04T21:41:09Z</dcterms:created>
  <dcterms:modified xsi:type="dcterms:W3CDTF">2024-09-18T13:49:18Z</dcterms:modified>
</cp:coreProperties>
</file>