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61" r:id="rId5"/>
    <p:sldId id="268" r:id="rId6"/>
    <p:sldId id="262" r:id="rId7"/>
    <p:sldId id="263" r:id="rId8"/>
    <p:sldId id="270" r:id="rId9"/>
    <p:sldId id="271" r:id="rId10"/>
    <p:sldId id="264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0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70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42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732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2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58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2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8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9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9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4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8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6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8DAF-5FC7-443A-B920-7E9156E905AC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A2A28C-E847-4DF4-A2F3-69065CFF1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7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62721"/>
            <a:ext cx="10440086" cy="1047464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Популяцияның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өсуінің экспоненциалды және сигмоидты қисығы.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1" y="1522389"/>
            <a:ext cx="8915399" cy="1126283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9.3.1.1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- популяция өсімінің экспоненциалдық  және сигмоидтік үлгілерінің қисық сызықтарының графиктерін талдау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1" y="2860876"/>
            <a:ext cx="91985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Популяцияның өсуінің экспоненциалды және сигмоидты қисығын  салыстырады.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 санының өсуінің және сигмоидті графиктерін құрады, зерттейді.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832" y="696036"/>
            <a:ext cx="8911687" cy="2879678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бекіту: </a:t>
            </a:r>
            <a:b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Тест:</a:t>
            </a:r>
            <a:b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1.Популяция терминін 1903 жылы кім енгізді?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А.К.Линней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Л.Пастер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В.Иогансен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2.Популяция санын көрсететін қисық сызықтың неше типі бар?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Бір аумақта қанша дара орналасатынын    көрсетеді?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А.Популяцияның өсім қарқыны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Популяцияның тығыздығы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Өлім-жітім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ҚАЗАҚСТАН РЕСПУБЛИКАСЫ БІЛІМ ЖӘНЕ ҒЫЛЫМ МИНИСТРЛІГІ Ш.ЕСЕНОВ ..."/>
          <p:cNvSpPr>
            <a:spLocks noChangeAspect="1" noChangeArrowheads="1"/>
          </p:cNvSpPr>
          <p:nvPr/>
        </p:nvSpPr>
        <p:spPr bwMode="auto">
          <a:xfrm>
            <a:off x="4864052" y="26123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37982" y="469999"/>
            <a:ext cx="9294125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Жауабы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А.К.Линней –жүйелеу/систематиканың қалаған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Л.Пастер-ағзаларда ауру тудыратын, тағамдарды бүлдіретін ұсақ ағзалар бар екенін тәжірбие жүзінде дәлелдеген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В.Иогансен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–популяция терминін 1903 ғылымға енгізген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2.Жауабы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Популяция санын көрсететін қисық сызықтың 2 типі бар: Олар экспоненцилды және сигмоидты деп бөлінеді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3.Жауабы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Популяция тығыздығы- 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 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аумақта қанша дара орналасатынын    көрсетеді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7939" y="1153143"/>
            <a:ext cx="807492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Берілген тұжырымдамаларға иә немесе жоқ деп белгілеңіз.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1.Популяцияда жүретін үдерістерді демэкология зерттейді.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2.Қандай да бір уақыт ішіндегі популяциядағы дара санының өзгеру динамикасы –популяция тығыздығы деп аталады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Популяция санына әсер ететін факторлар: ауа-райы, жыртқыштар, аурулар, жыныс және жас топтарының қатынасы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Экспоненциалды өсу антропгендік факторға жатады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75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2"/>
          <a:stretch/>
        </p:blipFill>
        <p:spPr>
          <a:xfrm>
            <a:off x="1883390" y="1228298"/>
            <a:ext cx="8939284" cy="40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5398" y="332656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 санының өзгеруіне әсер ететін факторлар: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 тығыздығы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Туу жылдамдығы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Өлім жітімі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Жастық құрамы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Миграция (эммиграция, иммиграция)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Жыныстық құрамы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 факторлар (абиотикалық, биотикалық, антропогендік)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165" y="377588"/>
            <a:ext cx="7141642" cy="3117040"/>
          </a:xfrm>
        </p:spPr>
        <p:txBody>
          <a:bodyPr>
            <a:normAutofit fontScale="90000"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 жағдайының ең маңызды көрсеткіштері: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-саны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-өсімі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-өсу қарқыны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-тығыздығы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4" y="3236715"/>
            <a:ext cx="7368755" cy="34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38" y="702790"/>
            <a:ext cx="4793051" cy="3377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589" y="2076024"/>
            <a:ext cx="5429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32" y="377588"/>
            <a:ext cx="8915399" cy="1314734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 санының қисық сызығы дегеніміз-қандай да бір уақыт ішіндегі популяциядағы  дара санының өзгеру динамикасы.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3" b="14303"/>
          <a:stretch/>
        </p:blipFill>
        <p:spPr>
          <a:xfrm>
            <a:off x="6810232" y="3080982"/>
            <a:ext cx="4872251" cy="2350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29" y="1583140"/>
            <a:ext cx="4357263" cy="51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42298" y="114272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/>
              <a:t>Популяция санын көрсететін қисық сызықтың  2  типі </a:t>
            </a:r>
            <a:endParaRPr lang="ru-RU" sz="32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60772" y="2210937"/>
            <a:ext cx="865568" cy="51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066963" y="2260341"/>
            <a:ext cx="980363" cy="41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629592" y="2812713"/>
            <a:ext cx="3275508" cy="982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Экспоненциалды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080612" y="2727140"/>
            <a:ext cx="3219734" cy="12034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Сигмоидты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0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282" y="110368"/>
            <a:ext cx="10515600" cy="32622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Популяция </a:t>
            </a:r>
            <a:r>
              <a:rPr lang="ru-RU" sz="4000" b="1" dirty="0" err="1">
                <a:solidFill>
                  <a:srgbClr val="FF0000"/>
                </a:solidFill>
              </a:rPr>
              <a:t>өсуінің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графигі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67618" y="734083"/>
            <a:ext cx="6684264" cy="592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/>
              <a:t>Экспоненциалды өсу </a:t>
            </a:r>
            <a:r>
              <a:rPr lang="kk-KZ" sz="1600" dirty="0"/>
              <a:t>о</a:t>
            </a:r>
            <a:r>
              <a:rPr lang="ru-RU" sz="1600" dirty="0" err="1"/>
              <a:t>собьтар</a:t>
            </a:r>
            <a:r>
              <a:rPr lang="ru-RU" sz="1600" dirty="0"/>
              <a:t> </a:t>
            </a:r>
            <a:r>
              <a:rPr lang="ru-RU" sz="1600" dirty="0" err="1"/>
              <a:t>санының</a:t>
            </a:r>
            <a:r>
              <a:rPr lang="ru-RU" sz="1600" dirty="0"/>
              <a:t> </a:t>
            </a:r>
            <a:r>
              <a:rPr lang="ru-RU" sz="1600" dirty="0" err="1"/>
              <a:t>тығыздығына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 </a:t>
            </a:r>
            <a:r>
              <a:rPr lang="ru-RU" sz="1600" b="1" dirty="0" err="1"/>
              <a:t>биотикалық</a:t>
            </a:r>
            <a:r>
              <a:rPr lang="ru-RU" sz="1600" b="1" dirty="0"/>
              <a:t> </a:t>
            </a:r>
            <a:r>
              <a:rPr lang="ru-RU" sz="1600" b="1" dirty="0" err="1"/>
              <a:t>факторларға</a:t>
            </a:r>
            <a:r>
              <a:rPr lang="ru-RU" sz="1600" b="1" dirty="0"/>
              <a:t> </a:t>
            </a:r>
            <a:r>
              <a:rPr lang="ru-RU" sz="1600" b="1" dirty="0" err="1"/>
              <a:t>тәуелді</a:t>
            </a:r>
            <a:r>
              <a:rPr lang="ru-RU" sz="1600" b="1" dirty="0"/>
              <a:t>.</a:t>
            </a:r>
            <a:r>
              <a:rPr lang="ru-RU" sz="1600" dirty="0"/>
              <a:t>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жағдайда</a:t>
            </a:r>
            <a:r>
              <a:rPr lang="ru-RU" sz="1600" dirty="0"/>
              <a:t> </a:t>
            </a:r>
            <a:r>
              <a:rPr lang="ru-RU" sz="1600" dirty="0" err="1"/>
              <a:t>особьтар</a:t>
            </a:r>
            <a:r>
              <a:rPr lang="ru-RU" sz="1600" dirty="0"/>
              <a:t> </a:t>
            </a:r>
            <a:r>
              <a:rPr lang="ru-RU" sz="1600" dirty="0" err="1"/>
              <a:t>санының</a:t>
            </a:r>
            <a:r>
              <a:rPr lang="ru-RU" sz="1600" dirty="0"/>
              <a:t> </a:t>
            </a:r>
            <a:r>
              <a:rPr lang="ru-RU" sz="1600" dirty="0" err="1"/>
              <a:t>өсу</a:t>
            </a:r>
            <a:r>
              <a:rPr lang="ru-RU" sz="1600" dirty="0"/>
              <a:t> </a:t>
            </a:r>
            <a:r>
              <a:rPr lang="ru-RU" sz="1600" dirty="0" err="1"/>
              <a:t>түрі</a:t>
            </a:r>
            <a:r>
              <a:rPr lang="ru-RU" sz="1600" dirty="0"/>
              <a:t> </a:t>
            </a:r>
          </a:p>
          <a:p>
            <a:r>
              <a:rPr lang="en-US" sz="1600" b="1" dirty="0"/>
              <a:t>J-</a:t>
            </a:r>
            <a:r>
              <a:rPr lang="ru-RU" sz="1600" b="1" dirty="0"/>
              <a:t> </a:t>
            </a:r>
            <a:r>
              <a:rPr lang="ru-RU" sz="1600" b="1" dirty="0" err="1"/>
              <a:t>тәрізді</a:t>
            </a:r>
            <a:r>
              <a:rPr lang="ru-RU" sz="1600" b="1" dirty="0"/>
              <a:t> </a:t>
            </a:r>
            <a:r>
              <a:rPr lang="ru-RU" sz="1600" b="1" dirty="0" err="1"/>
              <a:t>қисықпен</a:t>
            </a:r>
            <a:r>
              <a:rPr lang="ru-RU" sz="1600" b="1" dirty="0"/>
              <a:t> </a:t>
            </a:r>
            <a:r>
              <a:rPr lang="ru-RU" sz="1600" dirty="0" err="1"/>
              <a:t>жүреді</a:t>
            </a:r>
            <a:r>
              <a:rPr lang="ru-RU" sz="1600" dirty="0"/>
              <a:t>: </a:t>
            </a:r>
            <a:r>
              <a:rPr lang="ru-RU" sz="1600" dirty="0" err="1"/>
              <a:t>Мұндай</a:t>
            </a:r>
            <a:r>
              <a:rPr lang="ru-RU" sz="1600" dirty="0"/>
              <a:t> </a:t>
            </a:r>
            <a:r>
              <a:rPr lang="ru-RU" sz="1600" dirty="0" err="1"/>
              <a:t>өсу</a:t>
            </a:r>
            <a:r>
              <a:rPr lang="ru-RU" sz="1600" dirty="0"/>
              <a:t> </a:t>
            </a:r>
            <a:r>
              <a:rPr lang="ru-RU" sz="1600" dirty="0" err="1"/>
              <a:t>түрі</a:t>
            </a:r>
            <a:r>
              <a:rPr lang="ru-RU" sz="1600" dirty="0"/>
              <a:t>  </a:t>
            </a:r>
            <a:r>
              <a:rPr lang="ru-RU" sz="1600" b="1" dirty="0" err="1"/>
              <a:t>экспоненциалдық</a:t>
            </a:r>
            <a:r>
              <a:rPr lang="ru-RU" sz="1600" b="1" dirty="0"/>
              <a:t> </a:t>
            </a:r>
            <a:r>
              <a:rPr lang="ru-RU" sz="1600" b="1" dirty="0" err="1"/>
              <a:t>деп</a:t>
            </a:r>
            <a:r>
              <a:rPr lang="ru-RU" sz="1600" b="1" dirty="0"/>
              <a:t> </a:t>
            </a:r>
            <a:r>
              <a:rPr lang="ru-RU" sz="1600" b="1" dirty="0" err="1"/>
              <a:t>аталады</a:t>
            </a:r>
            <a:r>
              <a:rPr lang="ru-RU" sz="1600" b="1" dirty="0"/>
              <a:t>.</a:t>
            </a:r>
            <a:r>
              <a:rPr lang="ru-RU" sz="1600" dirty="0"/>
              <a:t>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адамдар</a:t>
            </a:r>
            <a:r>
              <a:rPr lang="ru-RU" sz="1600" dirty="0"/>
              <a:t> </a:t>
            </a:r>
            <a:r>
              <a:rPr lang="ru-RU" sz="1600" dirty="0" err="1"/>
              <a:t>популяциясына</a:t>
            </a:r>
            <a:r>
              <a:rPr lang="ru-RU" sz="1600" dirty="0"/>
              <a:t> </a:t>
            </a:r>
            <a:r>
              <a:rPr lang="ru-RU" sz="1600" dirty="0" err="1"/>
              <a:t>тән</a:t>
            </a:r>
            <a:r>
              <a:rPr lang="ru-RU" sz="1600" dirty="0"/>
              <a:t>. </a:t>
            </a:r>
            <a:r>
              <a:rPr lang="ru-RU" sz="1600" dirty="0" err="1"/>
              <a:t>Ол</a:t>
            </a:r>
            <a:r>
              <a:rPr lang="ru-RU" sz="1600" dirty="0"/>
              <a:t> </a:t>
            </a:r>
            <a:r>
              <a:rPr lang="ru-RU" sz="1600" dirty="0" err="1"/>
              <a:t>ең</a:t>
            </a:r>
            <a:r>
              <a:rPr lang="ru-RU" sz="1600" dirty="0"/>
              <a:t> </a:t>
            </a:r>
            <a:r>
              <a:rPr lang="ru-RU" sz="1600" dirty="0" err="1"/>
              <a:t>біріншіден</a:t>
            </a:r>
            <a:r>
              <a:rPr lang="ru-RU" sz="1600" dirty="0"/>
              <a:t> , </a:t>
            </a:r>
            <a:r>
              <a:rPr lang="ru-RU" sz="1600" dirty="0" err="1"/>
              <a:t>балалардың</a:t>
            </a:r>
            <a:r>
              <a:rPr lang="ru-RU" sz="1600" dirty="0"/>
              <a:t> </a:t>
            </a:r>
            <a:r>
              <a:rPr lang="ru-RU" sz="1600" dirty="0" err="1"/>
              <a:t>өлімінің</a:t>
            </a:r>
            <a:r>
              <a:rPr lang="ru-RU" sz="1600" dirty="0"/>
              <a:t> </a:t>
            </a:r>
            <a:r>
              <a:rPr lang="ru-RU" sz="1600" dirty="0" err="1"/>
              <a:t>төмендеуіне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Популяциядағы</a:t>
            </a:r>
            <a:r>
              <a:rPr lang="ru-RU" sz="1600" dirty="0"/>
              <a:t> </a:t>
            </a:r>
            <a:r>
              <a:rPr lang="ru-RU" sz="1600" dirty="0" err="1"/>
              <a:t>особьтардың</a:t>
            </a:r>
            <a:r>
              <a:rPr lang="ru-RU" sz="1600" dirty="0"/>
              <a:t> </a:t>
            </a:r>
            <a:r>
              <a:rPr lang="ru-RU" sz="1600" dirty="0" err="1"/>
              <a:t>өсу</a:t>
            </a:r>
            <a:r>
              <a:rPr lang="ru-RU" sz="1600" dirty="0"/>
              <a:t> </a:t>
            </a:r>
            <a:r>
              <a:rPr lang="ru-RU" sz="1600" dirty="0" err="1"/>
              <a:t>санын</a:t>
            </a:r>
            <a:r>
              <a:rPr lang="ru-RU" sz="1600" dirty="0"/>
              <a:t> </a:t>
            </a:r>
            <a:r>
              <a:rPr lang="ru-RU" sz="1600" dirty="0" err="1"/>
              <a:t>биотикалық</a:t>
            </a:r>
            <a:r>
              <a:rPr lang="ru-RU" sz="1600" dirty="0"/>
              <a:t>  </a:t>
            </a:r>
            <a:r>
              <a:rPr lang="ru-RU" sz="1600" dirty="0" err="1"/>
              <a:t>факторлар</a:t>
            </a:r>
            <a:r>
              <a:rPr lang="ru-RU" sz="1600" dirty="0"/>
              <a:t> </a:t>
            </a:r>
            <a:r>
              <a:rPr lang="ru-RU" sz="1600" dirty="0" err="1"/>
              <a:t>реттеп</a:t>
            </a:r>
            <a:r>
              <a:rPr lang="ru-RU" sz="1600" dirty="0"/>
              <a:t> </a:t>
            </a:r>
            <a:r>
              <a:rPr lang="ru-RU" sz="1600" dirty="0" err="1"/>
              <a:t>отарады</a:t>
            </a:r>
            <a:r>
              <a:rPr lang="ru-RU" sz="1600" dirty="0"/>
              <a:t>. Оны </a:t>
            </a:r>
            <a:r>
              <a:rPr lang="ru-RU" sz="1600" dirty="0" err="1"/>
              <a:t>популяцияның</a:t>
            </a:r>
            <a:r>
              <a:rPr lang="ru-RU" sz="1600" dirty="0"/>
              <a:t> </a:t>
            </a:r>
            <a:r>
              <a:rPr lang="ru-RU" sz="1600" dirty="0" err="1"/>
              <a:t>реттеуші</a:t>
            </a:r>
            <a:r>
              <a:rPr lang="ru-RU" sz="1600" dirty="0"/>
              <a:t> факторы </a:t>
            </a:r>
            <a:r>
              <a:rPr lang="ru-RU" sz="1600" dirty="0" err="1"/>
              <a:t>деп</a:t>
            </a:r>
            <a:r>
              <a:rPr lang="ru-RU" sz="1600" dirty="0"/>
              <a:t> </a:t>
            </a:r>
            <a:r>
              <a:rPr lang="ru-RU" sz="1600" dirty="0" err="1"/>
              <a:t>аталады</a:t>
            </a:r>
            <a:r>
              <a:rPr lang="ru-RU" sz="1600" dirty="0"/>
              <a:t>.</a:t>
            </a:r>
          </a:p>
          <a:p>
            <a:r>
              <a:rPr lang="kk-KZ" sz="1600" dirty="0"/>
              <a:t>Экспоненциалды өсу популяция санының өсуінің бірдей уақыт аралығында даралар санының екі еселеніп, өлім болмайтын қарапайым моделі, онда популяция саны күрт өсіп, апатты жағдайға әкеліп соғуы мүмкін. </a:t>
            </a:r>
          </a:p>
          <a:p>
            <a:r>
              <a:rPr lang="kk-KZ" sz="1600" b="1" dirty="0"/>
              <a:t>Табиғи жағдайларда </a:t>
            </a:r>
            <a:r>
              <a:rPr lang="kk-KZ" sz="1600" dirty="0"/>
              <a:t>экспоненциалды өсу даралар үшін ресурстар мол,бәсекелестердің және шектеуші факторлар(қорек, көбеюге мүмкіндік беретін орын) болмаған жағдайда байқалады. </a:t>
            </a:r>
          </a:p>
          <a:p>
            <a:r>
              <a:rPr lang="kk-KZ" sz="1600" b="1" dirty="0"/>
              <a:t>Зертханалық жағдайларда  </a:t>
            </a:r>
            <a:r>
              <a:rPr lang="kk-KZ" sz="1600" i="1" dirty="0"/>
              <a:t>экспоненциалды өсу</a:t>
            </a:r>
            <a:r>
              <a:rPr lang="kk-KZ" sz="1600" dirty="0"/>
              <a:t> микроорганизмдердің популяциясының   (дафния ) өсуінің алғашқы  фазасында байқалады.</a:t>
            </a:r>
          </a:p>
          <a:p>
            <a:r>
              <a:rPr lang="kk-KZ" sz="1600" b="1" dirty="0"/>
              <a:t>Мысалы</a:t>
            </a:r>
            <a:r>
              <a:rPr lang="kk-KZ" sz="1600" dirty="0"/>
              <a:t>:  Микроорганизмдердің биогенді заттармен ластанған су қоймаларында өсуі. </a:t>
            </a:r>
            <a:endParaRPr lang="ru-RU" sz="1600" dirty="0"/>
          </a:p>
          <a:p>
            <a:r>
              <a:rPr lang="kk-KZ" sz="1600" dirty="0"/>
              <a:t>Экспоненциалды өсу популяцияның жаңа орынға ауысқан кезінде  қоректің молдығы мен  жаулары жоқ болған жағдайда байқалуы мүмкін, Австралияға әкелінген қояндардың санының артып кетуі.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4" r="47804"/>
          <a:stretch/>
        </p:blipFill>
        <p:spPr bwMode="auto">
          <a:xfrm>
            <a:off x="924687" y="832006"/>
            <a:ext cx="2755420" cy="277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0382" y="3244334"/>
            <a:ext cx="1059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/>
              <a:t>Уақыт</a:t>
            </a:r>
            <a:endParaRPr lang="ru-RU" sz="1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118" y="3452482"/>
            <a:ext cx="3055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J- </a:t>
            </a:r>
            <a:r>
              <a:rPr lang="ru-RU" sz="1400" b="1" dirty="0" err="1"/>
              <a:t>тәрізді</a:t>
            </a:r>
            <a:r>
              <a:rPr lang="ru-RU" sz="1400" b="1" dirty="0"/>
              <a:t> </a:t>
            </a:r>
            <a:r>
              <a:rPr lang="ru-RU" sz="1400" b="1" dirty="0" err="1"/>
              <a:t>қисық</a:t>
            </a:r>
            <a:r>
              <a:rPr lang="ru-RU" sz="1400" b="1" dirty="0"/>
              <a:t>(</a:t>
            </a:r>
            <a:r>
              <a:rPr lang="ru-RU" sz="1400" b="1" dirty="0" err="1"/>
              <a:t>экспоненциалдық</a:t>
            </a:r>
            <a:r>
              <a:rPr lang="ru-RU" sz="1400" b="1" dirty="0"/>
              <a:t>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85595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F36AED-0569-45F7-B370-2FECC6B46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" t="52784" r="3970"/>
          <a:stretch/>
        </p:blipFill>
        <p:spPr>
          <a:xfrm>
            <a:off x="184557" y="4029002"/>
            <a:ext cx="4698734" cy="27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272" y="149827"/>
            <a:ext cx="10972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</a:rPr>
              <a:t>Популяция санының сигмоидты өсуі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5497" y="1250830"/>
            <a:ext cx="7533078" cy="5275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kk-KZ" sz="2400" dirty="0"/>
              <a:t>Популяция санының өсуі  ресурстармен шектеліп, ортаның сыйымдылығына жеткенде популяция саны біршама  орташа деңгейде болады және </a:t>
            </a:r>
            <a:r>
              <a:rPr lang="kk-KZ" sz="2400" b="1" dirty="0"/>
              <a:t>популяция сигмоидты  өсу ережесіне бағынады. </a:t>
            </a:r>
            <a:endParaRPr lang="ru-RU" sz="2400" b="1" dirty="0"/>
          </a:p>
          <a:p>
            <a:pPr marL="0" indent="0">
              <a:buNone/>
            </a:pPr>
            <a:r>
              <a:rPr lang="kk-KZ" sz="2400" i="1" dirty="0">
                <a:solidFill>
                  <a:prstClr val="black"/>
                </a:solidFill>
              </a:rPr>
              <a:t>Логистикалық өсу кезінде популяциядағы даралар саны логистикалық қисық деп аталатын сызық түзеді.</a:t>
            </a:r>
            <a:r>
              <a:rPr lang="kk-KZ" sz="2400" dirty="0">
                <a:solidFill>
                  <a:prstClr val="black"/>
                </a:solidFill>
              </a:rPr>
              <a:t> (модельді  П-Ф.Ферхюльст сипаттады, 1804-1849) </a:t>
            </a:r>
          </a:p>
          <a:p>
            <a:pPr marL="0" indent="0">
              <a:buNone/>
            </a:pPr>
            <a:r>
              <a:rPr lang="ru-RU" sz="2400" dirty="0"/>
              <a:t>Популяция </a:t>
            </a:r>
            <a:r>
              <a:rPr lang="ru-RU" sz="2400" dirty="0" err="1"/>
              <a:t>табиғи</a:t>
            </a:r>
            <a:r>
              <a:rPr lang="ru-RU" sz="2400" dirty="0"/>
              <a:t> </a:t>
            </a:r>
            <a:r>
              <a:rPr lang="ru-RU" sz="2400" dirty="0" err="1"/>
              <a:t>жағдайларда</a:t>
            </a:r>
            <a:r>
              <a:rPr lang="ru-RU" sz="2400" dirty="0"/>
              <a:t> </a:t>
            </a:r>
            <a:r>
              <a:rPr lang="ru-RU" sz="2400" dirty="0" err="1"/>
              <a:t>экспоненциалды</a:t>
            </a:r>
            <a:r>
              <a:rPr lang="ru-RU" sz="2400" dirty="0"/>
              <a:t> </a:t>
            </a:r>
            <a:r>
              <a:rPr lang="ru-RU" sz="2400" dirty="0" err="1"/>
              <a:t>өсе</a:t>
            </a:r>
            <a:r>
              <a:rPr lang="ru-RU" sz="2400" dirty="0"/>
              <a:t> </a:t>
            </a:r>
            <a:r>
              <a:rPr lang="ru-RU" sz="2400" dirty="0" err="1"/>
              <a:t>алмайды</a:t>
            </a:r>
            <a:r>
              <a:rPr lang="ru-RU" sz="2400" dirty="0"/>
              <a:t>. </a:t>
            </a:r>
            <a:r>
              <a:rPr lang="ru-RU" sz="2400" dirty="0" err="1"/>
              <a:t>Олай</a:t>
            </a:r>
            <a:r>
              <a:rPr lang="ru-RU" sz="2400" dirty="0"/>
              <a:t> бола </a:t>
            </a:r>
            <a:r>
              <a:rPr lang="ru-RU" sz="2400" dirty="0" err="1"/>
              <a:t>қалған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азғантай</a:t>
            </a:r>
            <a:r>
              <a:rPr lang="ru-RU" sz="2400" dirty="0"/>
              <a:t> </a:t>
            </a:r>
            <a:r>
              <a:rPr lang="ru-RU" sz="2400" dirty="0" err="1"/>
              <a:t>уақыт</a:t>
            </a:r>
            <a:r>
              <a:rPr lang="ru-RU" sz="2400" dirty="0"/>
              <a:t> </a:t>
            </a:r>
            <a:r>
              <a:rPr lang="ru-RU" sz="2400" dirty="0" err="1"/>
              <a:t>аралығында</a:t>
            </a:r>
            <a:r>
              <a:rPr lang="ru-RU" sz="2400" dirty="0"/>
              <a:t> </a:t>
            </a:r>
            <a:r>
              <a:rPr lang="ru-RU" sz="2400" dirty="0" err="1"/>
              <a:t>даралар</a:t>
            </a:r>
            <a:r>
              <a:rPr lang="ru-RU" sz="2400" dirty="0"/>
              <a:t> саны </a:t>
            </a:r>
            <a:r>
              <a:rPr lang="ru-RU" sz="2400" dirty="0" err="1"/>
              <a:t>азаяды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r>
              <a:rPr lang="ru-RU" sz="2400" dirty="0" err="1"/>
              <a:t>Бұл</a:t>
            </a:r>
            <a:r>
              <a:rPr lang="ru-RU" sz="2400" dirty="0"/>
              <a:t> тек </a:t>
            </a:r>
            <a:r>
              <a:rPr lang="ru-RU" sz="2400" dirty="0" err="1"/>
              <a:t>табиғи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емес</a:t>
            </a:r>
            <a:r>
              <a:rPr lang="ru-RU" sz="2400" dirty="0"/>
              <a:t>, </a:t>
            </a:r>
            <a:r>
              <a:rPr lang="ru-RU" sz="2400" dirty="0" err="1"/>
              <a:t>зертханалық</a:t>
            </a:r>
            <a:r>
              <a:rPr lang="ru-RU" sz="2400" dirty="0"/>
              <a:t> </a:t>
            </a:r>
            <a:r>
              <a:rPr lang="ru-RU" sz="2400" dirty="0" err="1"/>
              <a:t>жағдайларда</a:t>
            </a:r>
            <a:r>
              <a:rPr lang="ru-RU" sz="2400" dirty="0"/>
              <a:t> да популяция </a:t>
            </a:r>
            <a:r>
              <a:rPr lang="ru-RU" sz="2400" dirty="0" err="1"/>
              <a:t>санының</a:t>
            </a:r>
            <a:r>
              <a:rPr lang="ru-RU" sz="2400" dirty="0"/>
              <a:t> </a:t>
            </a:r>
            <a:r>
              <a:rPr lang="ru-RU" sz="2400" dirty="0" err="1"/>
              <a:t>өсуі</a:t>
            </a:r>
            <a:r>
              <a:rPr lang="ru-RU" sz="2400" dirty="0"/>
              <a:t>  </a:t>
            </a:r>
            <a:r>
              <a:rPr lang="ru-RU" sz="2400" dirty="0" err="1"/>
              <a:t>қоршаған</a:t>
            </a:r>
            <a:r>
              <a:rPr lang="ru-RU" sz="2400" dirty="0"/>
              <a:t> орта </a:t>
            </a:r>
            <a:r>
              <a:rPr lang="ru-RU" sz="2400" dirty="0" err="1"/>
              <a:t>жағдайларына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шектеледі</a:t>
            </a:r>
            <a:r>
              <a:rPr lang="ru-RU" sz="2400" dirty="0"/>
              <a:t>. Популяции </a:t>
            </a:r>
            <a:r>
              <a:rPr lang="ru-RU" sz="2400" dirty="0" err="1"/>
              <a:t>санның</a:t>
            </a:r>
            <a:r>
              <a:rPr lang="ru-RU" sz="2400" dirty="0"/>
              <a:t> </a:t>
            </a:r>
            <a:r>
              <a:rPr lang="ru-RU" sz="2400" dirty="0" err="1"/>
              <a:t>өсуі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тығыздығының</a:t>
            </a:r>
            <a:r>
              <a:rPr lang="ru-RU" sz="2400" dirty="0"/>
              <a:t> </a:t>
            </a:r>
            <a:r>
              <a:rPr lang="ru-RU" sz="2400" dirty="0" err="1"/>
              <a:t>артуына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баяулайды</a:t>
            </a:r>
            <a:r>
              <a:rPr lang="ru-RU" sz="2400" dirty="0"/>
              <a:t>(</a:t>
            </a:r>
            <a:r>
              <a:rPr lang="ru-RU" sz="2400" dirty="0" err="1"/>
              <a:t>яғни</a:t>
            </a:r>
            <a:r>
              <a:rPr lang="ru-RU" sz="2400" dirty="0"/>
              <a:t> </a:t>
            </a:r>
            <a:r>
              <a:rPr lang="ru-RU" sz="2400" dirty="0" err="1"/>
              <a:t>даралар</a:t>
            </a:r>
            <a:r>
              <a:rPr lang="ru-RU" sz="2400" dirty="0"/>
              <a:t> </a:t>
            </a:r>
            <a:r>
              <a:rPr lang="ru-RU" sz="2400" dirty="0" err="1"/>
              <a:t>өсуі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көбеюі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жағдайлар</a:t>
            </a:r>
            <a:r>
              <a:rPr lang="ru-RU" sz="2400" dirty="0"/>
              <a:t> </a:t>
            </a:r>
            <a:r>
              <a:rPr lang="ru-RU" sz="2400" dirty="0" err="1"/>
              <a:t>қолайлы</a:t>
            </a:r>
            <a:r>
              <a:rPr lang="ru-RU" sz="2400" dirty="0"/>
              <a:t> </a:t>
            </a:r>
            <a:r>
              <a:rPr lang="ru-RU" sz="2400" dirty="0" err="1"/>
              <a:t>болмай</a:t>
            </a:r>
            <a:r>
              <a:rPr lang="ru-RU" sz="2400" dirty="0"/>
              <a:t> </a:t>
            </a:r>
            <a:r>
              <a:rPr lang="ru-RU" sz="2400" dirty="0" err="1"/>
              <a:t>қалады</a:t>
            </a:r>
            <a:r>
              <a:rPr lang="ru-RU" sz="2400" dirty="0"/>
              <a:t>. </a:t>
            </a:r>
            <a:r>
              <a:rPr lang="ru-RU" sz="2400" dirty="0" err="1"/>
              <a:t>Жануарларға</a:t>
            </a:r>
            <a:r>
              <a:rPr lang="ru-RU" sz="2400" dirty="0"/>
              <a:t> популяция </a:t>
            </a:r>
            <a:r>
              <a:rPr lang="ru-RU" sz="2400" dirty="0" err="1"/>
              <a:t>санының</a:t>
            </a:r>
            <a:r>
              <a:rPr lang="ru-RU" sz="2400" dirty="0"/>
              <a:t> </a:t>
            </a:r>
            <a:r>
              <a:rPr lang="ru-RU" sz="2400" dirty="0" err="1"/>
              <a:t>артқан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азық</a:t>
            </a:r>
            <a:r>
              <a:rPr lang="ru-RU" sz="2400" dirty="0"/>
              <a:t> </a:t>
            </a:r>
            <a:r>
              <a:rPr lang="ru-RU" sz="2400" dirty="0" err="1"/>
              <a:t>жетіспейді</a:t>
            </a:r>
            <a:r>
              <a:rPr lang="ru-RU" sz="2400" dirty="0"/>
              <a:t>). </a:t>
            </a:r>
          </a:p>
          <a:p>
            <a:pPr marL="0" indent="0">
              <a:buNone/>
            </a:pPr>
            <a:r>
              <a:rPr lang="kk-KZ" sz="2400" i="1" dirty="0"/>
              <a:t>Логистикалық  өсу</a:t>
            </a:r>
            <a:r>
              <a:rPr lang="kk-KZ" sz="2400" dirty="0"/>
              <a:t> микроорганизмдердің популяциясының   (ашытқы саңырауқұлағы ) өсуінің алғашқы  фазасында байқалады.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err="1"/>
              <a:t>Мс</a:t>
            </a:r>
            <a:r>
              <a:rPr lang="ru-RU" sz="2400" dirty="0"/>
              <a:t>: </a:t>
            </a:r>
            <a:r>
              <a:rPr lang="ru-RU" sz="2400" dirty="0" err="1"/>
              <a:t>Өсімдіктер</a:t>
            </a:r>
            <a:r>
              <a:rPr lang="ru-RU" sz="2400" dirty="0"/>
              <a:t> </a:t>
            </a:r>
            <a:r>
              <a:rPr lang="ru-RU" sz="2400" dirty="0" err="1"/>
              <a:t>бір-біріне</a:t>
            </a:r>
            <a:r>
              <a:rPr lang="ru-RU" sz="2400" dirty="0"/>
              <a:t> </a:t>
            </a:r>
            <a:r>
              <a:rPr lang="ru-RU" sz="2400" dirty="0" err="1"/>
              <a:t>көлеңке</a:t>
            </a:r>
            <a:r>
              <a:rPr lang="ru-RU" sz="2400" dirty="0"/>
              <a:t> </a:t>
            </a:r>
            <a:r>
              <a:rPr lang="ru-RU" sz="2400" dirty="0" err="1"/>
              <a:t>түсіргендіктен</a:t>
            </a:r>
            <a:r>
              <a:rPr lang="ru-RU" sz="2400" dirty="0"/>
              <a:t> </a:t>
            </a:r>
            <a:r>
              <a:rPr lang="ru-RU" sz="2400" dirty="0" err="1"/>
              <a:t>күн</a:t>
            </a:r>
            <a:r>
              <a:rPr lang="ru-RU" sz="2400" dirty="0"/>
              <a:t> </a:t>
            </a:r>
            <a:r>
              <a:rPr lang="ru-RU" sz="2400" dirty="0" err="1"/>
              <a:t>сәулесінің</a:t>
            </a:r>
            <a:r>
              <a:rPr lang="ru-RU" sz="2400" dirty="0"/>
              <a:t> </a:t>
            </a:r>
            <a:r>
              <a:rPr lang="ru-RU" sz="2400" dirty="0" err="1"/>
              <a:t>тапшылығын</a:t>
            </a:r>
            <a:r>
              <a:rPr lang="ru-RU" sz="2400" dirty="0"/>
              <a:t> </a:t>
            </a:r>
            <a:r>
              <a:rPr lang="ru-RU" sz="2400" dirty="0" err="1"/>
              <a:t>сезінеді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r>
              <a:rPr lang="ru-RU" sz="2400" dirty="0" err="1"/>
              <a:t>Қоршаған</a:t>
            </a:r>
            <a:r>
              <a:rPr lang="ru-RU" sz="2400" dirty="0"/>
              <a:t> орта </a:t>
            </a:r>
            <a:r>
              <a:rPr lang="ru-RU" sz="2400" dirty="0" err="1"/>
              <a:t>жағдайларының</a:t>
            </a:r>
            <a:r>
              <a:rPr lang="ru-RU" sz="2400" dirty="0"/>
              <a:t> </a:t>
            </a:r>
            <a:r>
              <a:rPr lang="ru-RU" sz="2400" dirty="0" err="1"/>
              <a:t>нашарлауына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өсу</a:t>
            </a:r>
            <a:r>
              <a:rPr lang="ru-RU" sz="2400" dirty="0"/>
              <a:t> </a:t>
            </a:r>
            <a:r>
              <a:rPr lang="ru-RU" sz="2400" dirty="0" err="1"/>
              <a:t>жылдамдығы</a:t>
            </a:r>
            <a:r>
              <a:rPr lang="ru-RU" sz="2400" dirty="0"/>
              <a:t> </a:t>
            </a:r>
            <a:r>
              <a:rPr lang="ru-RU" sz="2400" dirty="0" err="1"/>
              <a:t>төмендейді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тығыздыққа</a:t>
            </a:r>
            <a:r>
              <a:rPr lang="ru-RU" sz="2400" dirty="0"/>
              <a:t> </a:t>
            </a:r>
            <a:r>
              <a:rPr lang="ru-RU" sz="2400" dirty="0" err="1"/>
              <a:t>жеткенде</a:t>
            </a:r>
            <a:r>
              <a:rPr lang="ru-RU" sz="2400" dirty="0"/>
              <a:t> популяция </a:t>
            </a:r>
            <a:r>
              <a:rPr lang="ru-RU" sz="2400" dirty="0" err="1"/>
              <a:t>санының</a:t>
            </a:r>
            <a:r>
              <a:rPr lang="ru-RU" sz="2400" dirty="0"/>
              <a:t> </a:t>
            </a:r>
            <a:r>
              <a:rPr lang="ru-RU" sz="2400" dirty="0" err="1"/>
              <a:t>өсуі</a:t>
            </a:r>
            <a:r>
              <a:rPr lang="ru-RU" sz="2400" dirty="0"/>
              <a:t> </a:t>
            </a:r>
            <a:r>
              <a:rPr lang="ru-RU" sz="2400" dirty="0" err="1"/>
              <a:t>тоқтайды</a:t>
            </a:r>
            <a:r>
              <a:rPr lang="ru-RU" sz="2400" dirty="0"/>
              <a:t>.   </a:t>
            </a:r>
            <a:r>
              <a:rPr lang="ru-RU" sz="2400" dirty="0" err="1"/>
              <a:t>Популяцияның</a:t>
            </a:r>
            <a:r>
              <a:rPr lang="ru-RU" sz="2400" dirty="0"/>
              <a:t> </a:t>
            </a:r>
            <a:r>
              <a:rPr lang="ru-RU" sz="2400" dirty="0" err="1"/>
              <a:t>шекті</a:t>
            </a:r>
            <a:r>
              <a:rPr lang="ru-RU" sz="2400" dirty="0"/>
              <a:t> </a:t>
            </a:r>
            <a:r>
              <a:rPr lang="ru-RU" sz="2400" dirty="0" err="1"/>
              <a:t>тығыздығын</a:t>
            </a:r>
            <a:r>
              <a:rPr lang="ru-RU" sz="2400" dirty="0"/>
              <a:t> </a:t>
            </a:r>
            <a:r>
              <a:rPr lang="ru-RU" sz="2400" dirty="0" err="1"/>
              <a:t>ортаның</a:t>
            </a:r>
            <a:r>
              <a:rPr lang="ru-RU" sz="2400" dirty="0"/>
              <a:t> </a:t>
            </a:r>
            <a:r>
              <a:rPr lang="ru-RU" sz="2400" dirty="0" err="1"/>
              <a:t>сыйымдылығы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атайды</a:t>
            </a:r>
            <a:r>
              <a:rPr lang="ru-RU" sz="2400" dirty="0"/>
              <a:t>.	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7E1339-AFBC-4C65-9E1D-B100AC359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2" r="1983" b="8080"/>
          <a:stretch/>
        </p:blipFill>
        <p:spPr>
          <a:xfrm>
            <a:off x="352226" y="680637"/>
            <a:ext cx="3872075" cy="28888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A6CCE0-05DC-4902-A033-71E32239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76" y="3941835"/>
            <a:ext cx="902286" cy="49381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7FAEF55-A6AE-4FE1-A05C-EDFB6A1322E0}"/>
              </a:ext>
            </a:extLst>
          </p:cNvPr>
          <p:cNvSpPr/>
          <p:nvPr/>
        </p:nvSpPr>
        <p:spPr>
          <a:xfrm>
            <a:off x="609600" y="4310069"/>
            <a:ext cx="335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 – </a:t>
            </a:r>
            <a:r>
              <a:rPr lang="kk-KZ" b="1" dirty="0"/>
              <a:t>тәрізді(</a:t>
            </a:r>
            <a:r>
              <a:rPr lang="ru-RU" b="1" dirty="0" err="1"/>
              <a:t>сигмоидты</a:t>
            </a:r>
            <a:r>
              <a:rPr lang="ru-RU" b="1" dirty="0"/>
              <a:t>  </a:t>
            </a:r>
            <a:r>
              <a:rPr lang="ru-RU" b="1" dirty="0" err="1"/>
              <a:t>қисық</a:t>
            </a:r>
            <a:r>
              <a:rPr lang="ru-RU" b="1" dirty="0"/>
              <a:t> 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02FDE7F-D325-4944-85FF-1AAAE1D43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94" y="4803888"/>
            <a:ext cx="3084843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1408</TotalTime>
  <Words>525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Сабақтың тақырыбы: Популяцияның өсуінің экспоненциалды және сигмоидты қисығы.</vt:lpstr>
      <vt:lpstr>Презентация PowerPoint</vt:lpstr>
      <vt:lpstr>Презентация PowerPoint</vt:lpstr>
      <vt:lpstr>Популяция жағдайының ең маңызды көрсеткіштері: -саны -өсімі -өсу қарқыны -тығыздығы </vt:lpstr>
      <vt:lpstr>Презентация PowerPoint</vt:lpstr>
      <vt:lpstr>Популяция санының қисық сызығы дегеніміз-қандай да бір уақыт ішіндегі популяциядағы  дара санының өзгеру динамикасы.</vt:lpstr>
      <vt:lpstr>Популяция санын көрсететін қисық сызықтың  2  типі </vt:lpstr>
      <vt:lpstr>Популяция өсуінің графигі. </vt:lpstr>
      <vt:lpstr>Популяция санының сигмоидты өсуі </vt:lpstr>
      <vt:lpstr>Сабақты бекіту:  Тест: 1.Популяция терминін 1903 жылы кім енгізді? А.К.Линней Б. Л.Пастер С. В.Иогансен    2.Популяция санын көрсететін қисық сызықтың неше типі бар? А.2 Б. 3 С. 4  3. Бір аумақта қанша дара орналасатынын    көрсетеді? А.Популяцияның өсім қарқыны Б. Популяцияның тығыздығы С. Өлім-жітім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Нұр-Сұлтан қаласы Міржақып Дулатұлы атындағы №68 мектеп-гимназиясы</dc:title>
  <dc:creator>йцук</dc:creator>
  <cp:lastModifiedBy>йцук</cp:lastModifiedBy>
  <cp:revision>25</cp:revision>
  <dcterms:created xsi:type="dcterms:W3CDTF">2020-07-06T04:57:52Z</dcterms:created>
  <dcterms:modified xsi:type="dcterms:W3CDTF">2020-09-07T04:10:38Z</dcterms:modified>
</cp:coreProperties>
</file>