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8" r:id="rId4"/>
    <p:sldId id="259" r:id="rId5"/>
    <p:sldId id="270" r:id="rId6"/>
    <p:sldId id="263" r:id="rId7"/>
    <p:sldId id="272" r:id="rId8"/>
    <p:sldId id="275" r:id="rId9"/>
    <p:sldId id="276" r:id="rId10"/>
    <p:sldId id="277" r:id="rId11"/>
    <p:sldId id="266" r:id="rId12"/>
    <p:sldId id="269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E32A-E92C-4C08-8D5D-15FB2829C6DA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3716E-6C41-496F-BEF9-A8AC234748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59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6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54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06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63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5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08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64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46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13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5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60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D9D15-A306-4179-8937-0BB15D188E89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05AFC-1876-4C86-9937-0DA6F8E9E8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91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1628800"/>
            <a:ext cx="174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18114"/>
            <a:ext cx="8548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ЭКОЖҮЙЕДЕГІ ЭНЕРГИЯ ТАСЫМАЛАНЫҢ ТИІМДІЛІГІ. ЭНЕРГИЯ АҒЫНЫ ЖӘНЕ ҚОРЕКТІК ТІЗБЕКТЕР.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ЭКОЛОГИЯЛЫҚ ПИРАМИДА ТҮРЛЕРІ.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755576" y="6147522"/>
            <a:ext cx="758649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78;p1"/>
          <p:cNvCxnSpPr>
            <a:cxnSpLocks noChangeShapeType="1"/>
          </p:cNvCxnSpPr>
          <p:nvPr/>
        </p:nvCxnSpPr>
        <p:spPr bwMode="auto">
          <a:xfrm>
            <a:off x="755576" y="6310842"/>
            <a:ext cx="7603528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388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4" t="26191" r="24925" b="25397"/>
          <a:stretch/>
        </p:blipFill>
        <p:spPr bwMode="auto">
          <a:xfrm>
            <a:off x="18458" y="1090847"/>
            <a:ext cx="7011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82386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Энергия пирамидасы- (Дж/м</a:t>
            </a:r>
            <a:r>
              <a:rPr lang="kk-KZ" sz="28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жыл)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қоректік деңгейдегі энергия ағынының немесе "өнімділігінің" шамасын көрсетеді. Жүйеге қорекпен келетін энергияның барлық көзі ескерілген жағдайда, энергия пирамидасы жоғары қарай үшкірленеді.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284" y="223697"/>
            <a:ext cx="33123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cs typeface="Arabic Typesetting" pitchFamily="66" charset="-78"/>
              </a:rPr>
              <a:t>    Энергия пирамидасы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88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5"/>
          <a:stretch/>
        </p:blipFill>
        <p:spPr bwMode="auto">
          <a:xfrm>
            <a:off x="6012160" y="1484784"/>
            <a:ext cx="2880320" cy="231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573016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dirty="0" smtClean="0"/>
              <a:t>  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Шымшықтардың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(екінші реттік консумент) 1кг массасында 4000 ккал энергиясы бар делік, ал ормандағы фотосинтездің ПӘК-і (КПД)  2% ды құрайды. Үстінен 2*10</a:t>
            </a:r>
            <a:r>
              <a:rPr lang="kk-KZ" sz="2800" baseline="30000" dirty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ккал күн энергиясы түскен бірлестіктің салмағы орташа 20гр.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құстардың 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қанша саны 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тамақтана алады.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56166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Тапсырма №1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«Энергия ағымының тиімділігін есепте»</a:t>
            </a:r>
          </a:p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Аталған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бірлестікте қанша шымшық қоректенуі мүмкін екенін анықтайды.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5"/>
          <a:stretch/>
        </p:blipFill>
        <p:spPr bwMode="auto">
          <a:xfrm>
            <a:off x="6300192" y="4365104"/>
            <a:ext cx="2789152" cy="224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960" y="419726"/>
            <a:ext cx="727280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Жауабы: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Фотосинтез үрдісі нәтижесінде  ормандағы өсімдіктер пайдаланған күн сәулесінің энергия мөлшерін табу;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пропорция құрамыз: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2*10</a:t>
            </a:r>
            <a:r>
              <a:rPr lang="kk-KZ" baseline="300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ккал – 100%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Х     – 2%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Х = (2*10</a:t>
            </a:r>
            <a:r>
              <a:rPr lang="kk-KZ" baseline="300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*2)/100 = 4*10</a:t>
            </a:r>
            <a:r>
              <a:rPr lang="kk-KZ" baseline="30000" dirty="0">
                <a:latin typeface="Times New Roman" pitchFamily="18" charset="0"/>
                <a:cs typeface="Times New Roman" pitchFamily="18" charset="0"/>
              </a:rPr>
              <a:t>5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Екінші реттік консументтер қорекпен бірге қабылдайтын энергия мөлшерін   анықтаймыз.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Ол үшін Линдеман ережесін ескереміз 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4*10</a:t>
            </a:r>
            <a:r>
              <a:rPr lang="kk-KZ" baseline="30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ккал * 0,01 = 4*10</a:t>
            </a:r>
            <a:r>
              <a:rPr lang="kk-KZ" baseline="30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ккал (4000 ккал)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Массасы 20 гр бір шымшық  денесіндегі энергия мөлшерін тауып аламыз: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4000 ккал – 1кг (1000г)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Х     – 20 г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Х = (4000*20)/1000 = 80 ккал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Енді  орман бірлестігінде қанша шымшық саны қоректенуі  мүмкін болатынын табамыз.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1 шымшық  – 80 ккал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Х     – 4000 ккал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Х = 4000/80 = 50 шымшық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Жауабы: Аталған бірлестікте 50 шымшық қоректенуі мүмкін.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6477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Тапсырма №2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Суреттегі экологиялық пирамидаларға қараңыз: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612" y="38610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Сандық, биомасса және энергия пирамидасын анықтаңыз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Олардың әрқайсысының бір-бірінен айырмашылығы мен ұқсастығын салыстырыңыз.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____________________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____________________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____________________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64904"/>
            <a:ext cx="244827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3000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988840"/>
            <a:ext cx="1738092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412776"/>
            <a:ext cx="129614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564904"/>
            <a:ext cx="244827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Дж/м</a:t>
            </a:r>
            <a:r>
              <a:rPr lang="kk-KZ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1988840"/>
            <a:ext cx="173809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Дж/м</a:t>
            </a:r>
            <a:r>
              <a:rPr lang="kk-KZ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1412776"/>
            <a:ext cx="1296144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Дж/м</a:t>
            </a:r>
            <a:r>
              <a:rPr lang="kk-KZ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2564904"/>
            <a:ext cx="244827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40000 г/м</a:t>
            </a:r>
            <a:r>
              <a:rPr lang="kk-KZ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27290" y="1988840"/>
            <a:ext cx="1738092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2000 г/м</a:t>
            </a:r>
            <a:r>
              <a:rPr lang="kk-KZ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1412776"/>
            <a:ext cx="129614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30 г/м</a:t>
            </a:r>
            <a:r>
              <a:rPr lang="kk-KZ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140968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3140968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2002" y="3212976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05064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Әрбір деңгейдегі жеке ағзалардың санын көрсетеді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Қоректік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деңгейдегі энергия ағынының немесе "өнімділігінің" шамасын көрсетеді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қоректік деңгейдегі тірі заттардың жалпы құрғақ салмағын сипаттайды.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32936" r="19124" b="43373"/>
          <a:stretch/>
        </p:blipFill>
        <p:spPr bwMode="auto">
          <a:xfrm>
            <a:off x="395536" y="1052736"/>
            <a:ext cx="8496944" cy="259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31409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Энергия пирамидасы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14096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Сандар пирамидасы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3203684"/>
            <a:ext cx="247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Биомасса пирамидасы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95372"/>
            <a:ext cx="1576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Жауабы: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0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1" y="107706"/>
            <a:ext cx="9144000" cy="672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933244" y="999892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45233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9.3.1.2 - энергия ағымының тиімділігін есептеу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9.3.1.3 - энергия, биомасса және сандар пирамидаларын салыстыру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3244" y="3186925"/>
            <a:ext cx="400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критериі: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773" y="4080908"/>
            <a:ext cx="83525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Экожүйедегі энергия ағымының тиімділігін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есептейді;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Энергия, биомасса және сандар пирамидаларын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салыстырады;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282" y="380793"/>
            <a:ext cx="8667181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Экологиялық пирамида(а) және қоректік тізбек(Ә)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7"/>
          <a:stretch/>
        </p:blipFill>
        <p:spPr bwMode="auto">
          <a:xfrm>
            <a:off x="323528" y="1340768"/>
            <a:ext cx="498803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89" y="2420240"/>
            <a:ext cx="4416865" cy="402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17546" y="5589240"/>
            <a:ext cx="1296144" cy="5760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Продуценттер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0371" y="4670470"/>
            <a:ext cx="1043492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Бірінші ретті консумент</a:t>
            </a:r>
          </a:p>
          <a:p>
            <a:pPr algn="ctr"/>
            <a:r>
              <a:rPr lang="kk-KZ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714327"/>
            <a:ext cx="773520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Екінші ретті консу</a:t>
            </a:r>
          </a:p>
          <a:p>
            <a:pPr algn="ctr"/>
            <a:r>
              <a:rPr lang="kk-K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мент</a:t>
            </a:r>
          </a:p>
          <a:p>
            <a:pPr algn="ctr"/>
            <a:r>
              <a:rPr lang="kk-K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8124" y="2276872"/>
            <a:ext cx="11176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Редуценттер(ыдыратушылар)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9476" y="1412776"/>
            <a:ext cx="111761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7" y="4108052"/>
            <a:ext cx="1368151" cy="761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908" l="0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5" y="1503967"/>
            <a:ext cx="927016" cy="6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772817"/>
            <a:ext cx="136815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Күн энергиясы</a:t>
            </a:r>
            <a:endParaRPr lang="kk-KZ" sz="1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643" y="64005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4636" y="63708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Ә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0"/>
            <a:ext cx="9144000" cy="682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34280"/>
            <a:ext cx="3024336" cy="690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52119" y="87039"/>
            <a:ext cx="331236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Энергия ағыны 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075741"/>
            <a:ext cx="2592287" cy="273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Фотосинтез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5013176"/>
            <a:ext cx="2952328" cy="273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Митохондрия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5805264"/>
            <a:ext cx="3168352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6100742"/>
            <a:ext cx="2592287" cy="273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0" b="94750" l="3625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965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 rot="2069455">
            <a:off x="1758532" y="1446657"/>
            <a:ext cx="1080120" cy="436708"/>
          </a:xfrm>
          <a:prstGeom prst="rightArrow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2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50805"/>
            <a:ext cx="3096344" cy="281744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Продуценттер</a:t>
            </a:r>
          </a:p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(Өсімдіктер)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955" y="2150805"/>
            <a:ext cx="1571899" cy="281744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700" b="1" dirty="0" smtClean="0">
                <a:latin typeface="Times New Roman" pitchFamily="18" charset="0"/>
                <a:cs typeface="Times New Roman" pitchFamily="18" charset="0"/>
              </a:rPr>
              <a:t>Бірінші ретті консументтер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150805"/>
            <a:ext cx="1368152" cy="281744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Екінші ретті консументтер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2150805"/>
            <a:ext cx="1368152" cy="281744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Редуценттер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7" y="5141070"/>
            <a:ext cx="3774207" cy="1600298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dirty="0" smtClean="0"/>
          </a:p>
          <a:p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ТБӨ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= ЖБӨ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– Р</a:t>
            </a:r>
          </a:p>
          <a:p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ТБӨ - </a:t>
            </a:r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таза бастапқы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өнімділік;</a:t>
            </a:r>
          </a:p>
          <a:p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ЖБӨ –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жалпы </a:t>
            </a:r>
            <a:r>
              <a:rPr lang="kk-KZ" sz="1900" dirty="0">
                <a:latin typeface="Times New Roman" pitchFamily="18" charset="0"/>
                <a:cs typeface="Times New Roman" pitchFamily="18" charset="0"/>
              </a:rPr>
              <a:t>бастапқы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өнімділік;</a:t>
            </a:r>
          </a:p>
          <a:p>
            <a:r>
              <a:rPr lang="kk-KZ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 тірі ағза рационы;</a:t>
            </a:r>
          </a:p>
          <a:p>
            <a:endParaRPr lang="kk-KZ" dirty="0" smtClean="0"/>
          </a:p>
          <a:p>
            <a:r>
              <a:rPr lang="kk-KZ" dirty="0" smtClean="0"/>
              <a:t>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4" b="85340" l="1000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98" y="3068960"/>
            <a:ext cx="2381797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6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75" y="3983914"/>
            <a:ext cx="1290080" cy="98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9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58805"/>
            <a:ext cx="1512168" cy="120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908" l="0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98077"/>
            <a:ext cx="1048544" cy="77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5967" y="2354141"/>
            <a:ext cx="2295874" cy="66799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1000 000ккал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57774" y="2451479"/>
            <a:ext cx="1290079" cy="66799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100ккал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24363" y="2420888"/>
            <a:ext cx="1255949" cy="66799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10ккал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21146" y="2479544"/>
            <a:ext cx="1255949" cy="66799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1ккал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347863" y="2636482"/>
            <a:ext cx="828091" cy="31246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7281903" y="2678139"/>
            <a:ext cx="484850" cy="2708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5654677" y="2665352"/>
            <a:ext cx="484850" cy="2708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44379" y="5141070"/>
            <a:ext cx="4420109" cy="1600298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dirty="0" smtClean="0"/>
          </a:p>
          <a:p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Р=П R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 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консумент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рационы;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П- организмнің өсуіне жұмсалған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энергия;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R-тыныс алуға және басқа да процестерге жұмсалған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энергия;</a:t>
            </a:r>
          </a:p>
          <a:p>
            <a:r>
              <a:rPr lang="kk-KZ" sz="1400" dirty="0">
                <a:latin typeface="Times New Roman" pitchFamily="18" charset="0"/>
                <a:cs typeface="Times New Roman" pitchFamily="18" charset="0"/>
              </a:rPr>
              <a:t>Н -экскремент түрінде бөліп шығарылған қоректің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энергиясы;</a:t>
            </a:r>
            <a:endPara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r>
              <a:rPr lang="kk-KZ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61908" y="635250"/>
            <a:ext cx="4459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6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Энергия ағыны </a:t>
            </a:r>
            <a:endParaRPr lang="ru-RU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7" b="35104"/>
          <a:stretch/>
        </p:blipFill>
        <p:spPr bwMode="auto">
          <a:xfrm>
            <a:off x="395536" y="174399"/>
            <a:ext cx="8105747" cy="295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50" b="94750" l="3625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75" y="1052736"/>
            <a:ext cx="2057965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6078" y="1718764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Күн энергиясы</a:t>
            </a:r>
          </a:p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100 ккал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150619" y="116632"/>
            <a:ext cx="1152128" cy="100811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Жылу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788024" y="130602"/>
            <a:ext cx="1152128" cy="100811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Жылу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6372200" y="127720"/>
            <a:ext cx="1152128" cy="100811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Жылу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832446"/>
            <a:ext cx="106134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Өсімдік 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ккал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832446"/>
            <a:ext cx="106134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Сиыр 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ккал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1852898"/>
            <a:ext cx="106134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 ккал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35" y="3130741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Энергияның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ауысу тиімділігін мынадай формула бойынша есептеуге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болады: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Яғни 240 кг жемшөп ( жасыл шөп ) жеп , тұяқтылар популяциясы 30 кг салмақ қосса , бұл қоректік деңгейдегі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энергияның ауысу тиімділігі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мынадай болады:</a:t>
            </a: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Бұл формулада шөптің құнарлылығы мен 30 кг салмақ қосқан шөпқоректі жануарлардың денесін түзетін нәруыздар , майлар мен көмір сулардың мөлшері ескерілмейді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3" t="34636" r="35969" b="56200"/>
          <a:stretch/>
        </p:blipFill>
        <p:spPr bwMode="auto">
          <a:xfrm>
            <a:off x="516474" y="3618673"/>
            <a:ext cx="4487574" cy="89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7" t="46925" r="46167" b="43109"/>
          <a:stretch/>
        </p:blipFill>
        <p:spPr bwMode="auto">
          <a:xfrm>
            <a:off x="683568" y="5148244"/>
            <a:ext cx="2120349" cy="72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3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2" t="25000" r="28024" b="28174"/>
          <a:stretch/>
        </p:blipFill>
        <p:spPr bwMode="auto">
          <a:xfrm>
            <a:off x="2195736" y="332656"/>
            <a:ext cx="693750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Экологиялық пирамиданың негізгі үш түрі </a:t>
            </a:r>
            <a:r>
              <a:rPr lang="kk-K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болады: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Сандар пирамидасы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Биомасса пирамидасы;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Энергия пирамидасы;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18771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3" t="23414" r="17848" b="19245"/>
          <a:stretch/>
        </p:blipFill>
        <p:spPr bwMode="auto">
          <a:xfrm>
            <a:off x="1918728" y="116632"/>
            <a:ext cx="720410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9467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пирамидасы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даралар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саны) - әртүрлі қоректік деңгейдегі организмдердің санын көрсетеді. Орманның жайылымдық қоректік тізбегінің басы продуценттер- ағаш болса, ал 1 реттік консументтер - бунақденелілер болғанда, 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реттік консументтер 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деңгейінің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санынан 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продуценттер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деңгейі 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особьтар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санынан 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. Бұл жағдайда 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сандар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пирамидасы- 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төңкерілген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күйде </a:t>
            </a:r>
            <a:endParaRPr lang="kk-K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29081" r="4920" b="23300"/>
          <a:stretch/>
        </p:blipFill>
        <p:spPr bwMode="auto">
          <a:xfrm>
            <a:off x="467544" y="2852936"/>
            <a:ext cx="7997371" cy="326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4612"/>
            <a:ext cx="82809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Биомасса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пирамидасы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-(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kk-KZ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) әрбір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қоректік деңгейдегі тірі заттардың жалпы құрғақ салмағын сипаттайды.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Экожүйеде өте ұсақ продуценттер мен ірі консументтердің жалпы салмағынан кез келген уақытта продуценттердің жалпы салмағы жоғары, яғни биомасса пирамидасы да төнкерілген болуы мүмкін.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573016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509120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85184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61248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336032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256067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373216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583</Words>
  <Application>Microsoft Office PowerPoint</Application>
  <PresentationFormat>Экран (4:3)</PresentationFormat>
  <Paragraphs>137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Arabic Typesetting</vt:lpstr>
      <vt:lpstr>Arial</vt:lpstr>
      <vt:lpstr>Calibri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Huawei</cp:lastModifiedBy>
  <cp:revision>72</cp:revision>
  <dcterms:created xsi:type="dcterms:W3CDTF">2020-07-09T19:04:37Z</dcterms:created>
  <dcterms:modified xsi:type="dcterms:W3CDTF">2024-11-02T05:55:57Z</dcterms:modified>
</cp:coreProperties>
</file>