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8" r:id="rId3"/>
    <p:sldId id="265" r:id="rId4"/>
    <p:sldId id="257" r:id="rId5"/>
    <p:sldId id="260" r:id="rId6"/>
    <p:sldId id="263" r:id="rId7"/>
    <p:sldId id="261" r:id="rId8"/>
    <p:sldId id="262" r:id="rId9"/>
    <p:sldId id="270" r:id="rId10"/>
    <p:sldId id="272" r:id="rId11"/>
    <p:sldId id="274" r:id="rId12"/>
    <p:sldId id="281" r:id="rId13"/>
    <p:sldId id="283" r:id="rId14"/>
    <p:sldId id="286" r:id="rId15"/>
    <p:sldId id="284" r:id="rId16"/>
    <p:sldId id="287"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kk-KZ" sz="1400" dirty="0" smtClean="0">
                <a:latin typeface="Times New Roman" pitchFamily="18" charset="0"/>
                <a:cs typeface="Times New Roman" pitchFamily="18" charset="0"/>
              </a:rPr>
              <a:t>Өскемен</a:t>
            </a:r>
            <a:r>
              <a:rPr lang="kk-KZ" sz="1400" baseline="0" dirty="0" smtClean="0">
                <a:latin typeface="Times New Roman" pitchFamily="18" charset="0"/>
                <a:cs typeface="Times New Roman" pitchFamily="18" charset="0"/>
              </a:rPr>
              <a:t> қаласындағы саңырауқұлақтардың ауыр металдармен ластану деңгейі</a:t>
            </a:r>
            <a:endParaRPr lang="ru-RU" sz="1400" dirty="0">
              <a:latin typeface="Times New Roman" pitchFamily="18" charset="0"/>
              <a:cs typeface="Times New Roman" pitchFamily="18" charset="0"/>
            </a:endParaRPr>
          </a:p>
        </c:rich>
      </c:tx>
      <c:layout/>
      <c:overlay val="0"/>
    </c:title>
    <c:autoTitleDeleted val="0"/>
    <c:plotArea>
      <c:layout/>
      <c:barChart>
        <c:barDir val="col"/>
        <c:grouping val="clustered"/>
        <c:varyColors val="0"/>
        <c:ser>
          <c:idx val="0"/>
          <c:order val="0"/>
          <c:tx>
            <c:strRef>
              <c:f>Лист1!$B$1</c:f>
              <c:strCache>
                <c:ptCount val="1"/>
                <c:pt idx="0">
                  <c:v>ШРК</c:v>
                </c:pt>
              </c:strCache>
            </c:strRef>
          </c:tx>
          <c:invertIfNegative val="0"/>
          <c:cat>
            <c:strRef>
              <c:f>Лист1!$A$2:$A$5</c:f>
              <c:strCache>
                <c:ptCount val="4"/>
                <c:pt idx="0">
                  <c:v>Мырыш</c:v>
                </c:pt>
                <c:pt idx="1">
                  <c:v>Мыс</c:v>
                </c:pt>
                <c:pt idx="2">
                  <c:v>Қорғасын</c:v>
                </c:pt>
                <c:pt idx="3">
                  <c:v>Кадмий</c:v>
                </c:pt>
              </c:strCache>
            </c:strRef>
          </c:cat>
          <c:val>
            <c:numRef>
              <c:f>Лист1!$B$2:$B$5</c:f>
              <c:numCache>
                <c:formatCode>General</c:formatCode>
                <c:ptCount val="4"/>
                <c:pt idx="0">
                  <c:v>5.4</c:v>
                </c:pt>
                <c:pt idx="1">
                  <c:v>7.5</c:v>
                </c:pt>
                <c:pt idx="2">
                  <c:v>1</c:v>
                </c:pt>
                <c:pt idx="3">
                  <c:v>1</c:v>
                </c:pt>
              </c:numCache>
            </c:numRef>
          </c:val>
        </c:ser>
        <c:ser>
          <c:idx val="1"/>
          <c:order val="1"/>
          <c:tx>
            <c:strRef>
              <c:f>Лист1!$C$1</c:f>
              <c:strCache>
                <c:ptCount val="1"/>
                <c:pt idx="0">
                  <c:v>Зерттеу нәтижесі</c:v>
                </c:pt>
              </c:strCache>
            </c:strRef>
          </c:tx>
          <c:invertIfNegative val="0"/>
          <c:cat>
            <c:strRef>
              <c:f>Лист1!$A$2:$A$5</c:f>
              <c:strCache>
                <c:ptCount val="4"/>
                <c:pt idx="0">
                  <c:v>Мырыш</c:v>
                </c:pt>
                <c:pt idx="1">
                  <c:v>Мыс</c:v>
                </c:pt>
                <c:pt idx="2">
                  <c:v>Қорғасын</c:v>
                </c:pt>
                <c:pt idx="3">
                  <c:v>Кадмий</c:v>
                </c:pt>
              </c:strCache>
            </c:strRef>
          </c:cat>
          <c:val>
            <c:numRef>
              <c:f>Лист1!$C$2:$C$5</c:f>
              <c:numCache>
                <c:formatCode>General</c:formatCode>
                <c:ptCount val="4"/>
                <c:pt idx="0">
                  <c:v>9.1</c:v>
                </c:pt>
                <c:pt idx="1">
                  <c:v>4.5</c:v>
                </c:pt>
                <c:pt idx="2">
                  <c:v>14</c:v>
                </c:pt>
                <c:pt idx="3">
                  <c:v>66</c:v>
                </c:pt>
              </c:numCache>
            </c:numRef>
          </c:val>
        </c:ser>
        <c:dLbls>
          <c:showLegendKey val="0"/>
          <c:showVal val="0"/>
          <c:showCatName val="0"/>
          <c:showSerName val="0"/>
          <c:showPercent val="0"/>
          <c:showBubbleSize val="0"/>
        </c:dLbls>
        <c:gapWidth val="75"/>
        <c:overlap val="-25"/>
        <c:axId val="388942152"/>
        <c:axId val="388939408"/>
      </c:barChart>
      <c:catAx>
        <c:axId val="388942152"/>
        <c:scaling>
          <c:orientation val="minMax"/>
        </c:scaling>
        <c:delete val="0"/>
        <c:axPos val="b"/>
        <c:numFmt formatCode="General" sourceLinked="1"/>
        <c:majorTickMark val="none"/>
        <c:minorTickMark val="none"/>
        <c:tickLblPos val="nextTo"/>
        <c:txPr>
          <a:bodyPr/>
          <a:lstStyle/>
          <a:p>
            <a:pPr>
              <a:defRPr>
                <a:latin typeface="Times New Roman" pitchFamily="18" charset="0"/>
                <a:cs typeface="Times New Roman" pitchFamily="18" charset="0"/>
              </a:defRPr>
            </a:pPr>
            <a:endParaRPr lang="ru-RU"/>
          </a:p>
        </c:txPr>
        <c:crossAx val="388939408"/>
        <c:crosses val="autoZero"/>
        <c:auto val="1"/>
        <c:lblAlgn val="ctr"/>
        <c:lblOffset val="100"/>
        <c:noMultiLvlLbl val="0"/>
      </c:catAx>
      <c:valAx>
        <c:axId val="388939408"/>
        <c:scaling>
          <c:orientation val="minMax"/>
        </c:scaling>
        <c:delete val="0"/>
        <c:axPos val="l"/>
        <c:majorGridlines/>
        <c:numFmt formatCode="General" sourceLinked="1"/>
        <c:majorTickMark val="none"/>
        <c:minorTickMark val="none"/>
        <c:tickLblPos val="nextTo"/>
        <c:spPr>
          <a:ln w="9525">
            <a:noFill/>
          </a:ln>
        </c:spPr>
        <c:txPr>
          <a:bodyPr/>
          <a:lstStyle/>
          <a:p>
            <a:pPr>
              <a:defRPr sz="1500">
                <a:latin typeface="Times New Roman" pitchFamily="18" charset="0"/>
                <a:cs typeface="Times New Roman" pitchFamily="18" charset="0"/>
              </a:defRPr>
            </a:pPr>
            <a:endParaRPr lang="ru-RU"/>
          </a:p>
        </c:txPr>
        <c:crossAx val="388942152"/>
        <c:crosses val="autoZero"/>
        <c:crossBetween val="between"/>
      </c:valAx>
    </c:plotArea>
    <c:legend>
      <c:legendPos val="b"/>
      <c:layout/>
      <c:overlay val="0"/>
      <c:txPr>
        <a:bodyPr/>
        <a:lstStyle/>
        <a:p>
          <a:pPr>
            <a:defRPr>
              <a:latin typeface="Times New Roman" pitchFamily="18" charset="0"/>
              <a:cs typeface="Times New Roman"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3732466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2745730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4198832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3062291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362113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240741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288079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4292847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1573003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40304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B8D1B94-72D3-4603-BB1C-08E0BA8F0FA5}" type="datetimeFigureOut">
              <a:rPr lang="ru-RU" smtClean="0"/>
              <a:t>02.11.2024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190111A-E212-4BBF-BA18-65D5DD03C964}" type="slidenum">
              <a:rPr lang="ru-RU" smtClean="0"/>
              <a:t>‹#›</a:t>
            </a:fld>
            <a:endParaRPr lang="ru-RU" dirty="0"/>
          </a:p>
        </p:txBody>
      </p:sp>
    </p:spTree>
    <p:extLst>
      <p:ext uri="{BB962C8B-B14F-4D97-AF65-F5344CB8AC3E}">
        <p14:creationId xmlns:p14="http://schemas.microsoft.com/office/powerpoint/2010/main" val="14289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D1B94-72D3-4603-BB1C-08E0BA8F0FA5}" type="datetimeFigureOut">
              <a:rPr lang="ru-RU" smtClean="0"/>
              <a:t>02.11.2024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0111A-E212-4BBF-BA18-65D5DD03C964}" type="slidenum">
              <a:rPr lang="ru-RU" smtClean="0"/>
              <a:t>‹#›</a:t>
            </a:fld>
            <a:endParaRPr lang="ru-RU" dirty="0"/>
          </a:p>
        </p:txBody>
      </p:sp>
    </p:spTree>
    <p:extLst>
      <p:ext uri="{BB962C8B-B14F-4D97-AF65-F5344CB8AC3E}">
        <p14:creationId xmlns:p14="http://schemas.microsoft.com/office/powerpoint/2010/main" val="350012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3888" y="1842867"/>
            <a:ext cx="1749261" cy="830997"/>
          </a:xfrm>
          <a:prstGeom prst="rect">
            <a:avLst/>
          </a:prstGeom>
          <a:noFill/>
        </p:spPr>
        <p:txBody>
          <a:bodyPr wrap="none" rtlCol="0">
            <a:spAutoFit/>
          </a:bodyPr>
          <a:lstStyle/>
          <a:p>
            <a:pPr algn="ctr"/>
            <a:r>
              <a:rPr lang="kk-KZ" sz="2800" b="1" smtClean="0">
                <a:solidFill>
                  <a:schemeClr val="accent1"/>
                </a:solidFill>
                <a:latin typeface="Times New Roman" pitchFamily="18" charset="0"/>
                <a:cs typeface="Times New Roman" pitchFamily="18" charset="0"/>
              </a:rPr>
              <a:t>Биология</a:t>
            </a:r>
            <a:endParaRPr lang="kk-KZ" sz="2800" b="1" dirty="0" smtClean="0">
              <a:solidFill>
                <a:schemeClr val="accent1"/>
              </a:solidFill>
              <a:latin typeface="Times New Roman" pitchFamily="18" charset="0"/>
              <a:cs typeface="Times New Roman" pitchFamily="18" charset="0"/>
            </a:endParaRPr>
          </a:p>
          <a:p>
            <a:pPr algn="ctr"/>
            <a:r>
              <a:rPr lang="kk-KZ" sz="2000" b="1" dirty="0">
                <a:solidFill>
                  <a:schemeClr val="accent1"/>
                </a:solidFill>
                <a:latin typeface="Times New Roman" pitchFamily="18" charset="0"/>
                <a:cs typeface="Times New Roman" pitchFamily="18" charset="0"/>
              </a:rPr>
              <a:t>9</a:t>
            </a:r>
            <a:r>
              <a:rPr lang="kk-KZ" sz="2000" b="1" dirty="0" smtClean="0">
                <a:solidFill>
                  <a:schemeClr val="accent1"/>
                </a:solidFill>
                <a:latin typeface="Times New Roman" pitchFamily="18" charset="0"/>
                <a:cs typeface="Times New Roman" pitchFamily="18" charset="0"/>
              </a:rPr>
              <a:t>-сынып</a:t>
            </a:r>
            <a:endParaRPr lang="ru-RU" sz="2000" b="1" dirty="0">
              <a:solidFill>
                <a:schemeClr val="accent1"/>
              </a:solidFill>
              <a:latin typeface="Times New Roman" pitchFamily="18" charset="0"/>
              <a:cs typeface="Times New Roman" pitchFamily="18" charset="0"/>
            </a:endParaRPr>
          </a:p>
        </p:txBody>
      </p:sp>
      <p:sp>
        <p:nvSpPr>
          <p:cNvPr id="5" name="Прямоугольник 4"/>
          <p:cNvSpPr/>
          <p:nvPr/>
        </p:nvSpPr>
        <p:spPr>
          <a:xfrm>
            <a:off x="375158" y="3418114"/>
            <a:ext cx="8712968" cy="1569660"/>
          </a:xfrm>
          <a:prstGeom prst="rect">
            <a:avLst/>
          </a:prstGeom>
        </p:spPr>
        <p:txBody>
          <a:bodyPr wrap="square">
            <a:spAutoFit/>
          </a:bodyPr>
          <a:lstStyle/>
          <a:p>
            <a:pPr algn="ctr"/>
            <a:r>
              <a:rPr lang="kk-KZ" sz="2400" b="1" dirty="0" smtClean="0">
                <a:solidFill>
                  <a:schemeClr val="accent1"/>
                </a:solidFill>
                <a:latin typeface="Times New Roman" pitchFamily="18" charset="0"/>
                <a:cs typeface="Times New Roman" pitchFamily="18" charset="0"/>
              </a:rPr>
              <a:t>Тақырыбы: </a:t>
            </a:r>
            <a:r>
              <a:rPr lang="kk-KZ" sz="2400" dirty="0" smtClean="0">
                <a:latin typeface="Times New Roman" pitchFamily="18" charset="0"/>
                <a:cs typeface="Times New Roman" pitchFamily="18" charset="0"/>
              </a:rPr>
              <a:t>ПАЙДАЛЫ ҚАЗБАЛАРДЫ ӨНДІРУДІҢ ҚОРШАҒАН ОРТА МЕН АДАМ ДЕНСАУЛЫҒЫНА ӘСЕРІ. ПЕСТИЦИДТЕРДІҢ ҚОРШАҒАН ОРТА МЕН АДАМ ДЕНСАУЛЫҒЫНА ӘСЕРІ.</a:t>
            </a:r>
            <a:endParaRPr lang="ru-RU" sz="2400" dirty="0">
              <a:latin typeface="Times New Roman" pitchFamily="18" charset="0"/>
              <a:cs typeface="Times New Roman" pitchFamily="18" charset="0"/>
            </a:endParaRPr>
          </a:p>
        </p:txBody>
      </p:sp>
      <p:cxnSp>
        <p:nvCxnSpPr>
          <p:cNvPr id="7" name="Google Shape;77;p1"/>
          <p:cNvCxnSpPr>
            <a:cxnSpLocks noChangeShapeType="1"/>
          </p:cNvCxnSpPr>
          <p:nvPr/>
        </p:nvCxnSpPr>
        <p:spPr bwMode="auto">
          <a:xfrm>
            <a:off x="755576" y="6147522"/>
            <a:ext cx="7586490" cy="0"/>
          </a:xfrm>
          <a:prstGeom prst="straightConnector1">
            <a:avLst/>
          </a:prstGeom>
          <a:noFill/>
          <a:ln w="38100">
            <a:solidFill>
              <a:srgbClr val="090F78"/>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0" name="Google Shape;78;p1"/>
          <p:cNvCxnSpPr>
            <a:cxnSpLocks noChangeShapeType="1"/>
          </p:cNvCxnSpPr>
          <p:nvPr/>
        </p:nvCxnSpPr>
        <p:spPr bwMode="auto">
          <a:xfrm>
            <a:off x="755576" y="6310842"/>
            <a:ext cx="7603528" cy="0"/>
          </a:xfrm>
          <a:prstGeom prst="straightConnector1">
            <a:avLst/>
          </a:prstGeom>
          <a:noFill/>
          <a:ln w="38100">
            <a:solidFill>
              <a:srgbClr val="00B050"/>
            </a:solidFill>
            <a:miter lim="800000"/>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92459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 y="2496964"/>
            <a:ext cx="9137398" cy="4361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9512" y="188640"/>
            <a:ext cx="8748464" cy="2308324"/>
          </a:xfrm>
          <a:prstGeom prst="rect">
            <a:avLst/>
          </a:prstGeom>
        </p:spPr>
        <p:txBody>
          <a:bodyPr wrap="square">
            <a:spAutoFit/>
          </a:bodyPr>
          <a:lstStyle/>
          <a:p>
            <a:r>
              <a:rPr lang="kk-KZ" sz="2400" dirty="0" smtClean="0">
                <a:latin typeface="Times New Roman" pitchFamily="18" charset="0"/>
                <a:cs typeface="Times New Roman" pitchFamily="18" charset="0"/>
              </a:rPr>
              <a:t>   </a:t>
            </a:r>
            <a:r>
              <a:rPr lang="kk-KZ" sz="2400" b="1" i="1" dirty="0" smtClean="0">
                <a:solidFill>
                  <a:srgbClr val="C00000"/>
                </a:solidFill>
                <a:latin typeface="Times New Roman" pitchFamily="18" charset="0"/>
                <a:cs typeface="Times New Roman" pitchFamily="18" charset="0"/>
              </a:rPr>
              <a:t>Технология саласындағы заманауи - ғылыми зерттемелер: </a:t>
            </a:r>
          </a:p>
          <a:p>
            <a:r>
              <a:rPr lang="kk-KZ" sz="2400" dirty="0" smtClean="0">
                <a:latin typeface="Times New Roman" pitchFamily="18" charset="0"/>
                <a:cs typeface="Times New Roman" pitchFamily="18" charset="0"/>
              </a:rPr>
              <a:t>1) зиянды шығарындылардың мөлшерін азайтуға; </a:t>
            </a:r>
          </a:p>
          <a:p>
            <a:r>
              <a:rPr lang="kk-KZ" sz="2400" dirty="0" smtClean="0">
                <a:latin typeface="Times New Roman" pitchFamily="18" charset="0"/>
                <a:cs typeface="Times New Roman" pitchFamily="18" charset="0"/>
              </a:rPr>
              <a:t>2) табиғи ортада жағымсыз салдары жоқ жаңа ма- териалдарды жасауга; </a:t>
            </a:r>
          </a:p>
          <a:p>
            <a:r>
              <a:rPr lang="kk-KZ" sz="2400" dirty="0" smtClean="0">
                <a:latin typeface="Times New Roman" pitchFamily="18" charset="0"/>
                <a:cs typeface="Times New Roman" pitchFamily="18" charset="0"/>
              </a:rPr>
              <a:t>3) зиянды қалдықтарды жоюга қабілетті бұзушы ағзалардың селекциясын ойлап табуға тырысуда;</a:t>
            </a:r>
            <a:endParaRPr lang="kk-KZ" sz="2400" dirty="0">
              <a:latin typeface="Times New Roman" pitchFamily="18" charset="0"/>
              <a:cs typeface="Times New Roman" pitchFamily="18" charset="0"/>
            </a:endParaRPr>
          </a:p>
        </p:txBody>
      </p:sp>
    </p:spTree>
    <p:extLst>
      <p:ext uri="{BB962C8B-B14F-4D97-AF65-F5344CB8AC3E}">
        <p14:creationId xmlns:p14="http://schemas.microsoft.com/office/powerpoint/2010/main" val="1310037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33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29118" y="575684"/>
            <a:ext cx="4358906" cy="6048672"/>
          </a:xfrm>
          <a:prstGeom prst="rect">
            <a:avLst/>
          </a:prstGeom>
          <a:solidFill>
            <a:schemeClr val="accent1">
              <a:lumMod val="40000"/>
              <a:lumOff val="6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300" b="1" dirty="0">
                <a:solidFill>
                  <a:schemeClr val="tx1"/>
                </a:solidFill>
                <a:latin typeface="Times New Roman" pitchFamily="18" charset="0"/>
                <a:cs typeface="Times New Roman" pitchFamily="18" charset="0"/>
              </a:rPr>
              <a:t>Пестицидтер</a:t>
            </a:r>
            <a:r>
              <a:rPr lang="ru-RU" sz="2300" dirty="0">
                <a:solidFill>
                  <a:schemeClr val="tx1"/>
                </a:solidFill>
                <a:latin typeface="Times New Roman" pitchFamily="18" charset="0"/>
                <a:cs typeface="Times New Roman" pitchFamily="18" charset="0"/>
              </a:rPr>
              <a:t> (латын сөздерінен </a:t>
            </a:r>
            <a:r>
              <a:rPr lang="en-US" sz="2300" dirty="0">
                <a:solidFill>
                  <a:schemeClr val="tx1"/>
                </a:solidFill>
                <a:latin typeface="Times New Roman" pitchFamily="18" charset="0"/>
                <a:cs typeface="Times New Roman" pitchFamily="18" charset="0"/>
              </a:rPr>
              <a:t>pestis – </a:t>
            </a:r>
            <a:r>
              <a:rPr lang="ru-RU" sz="2300" dirty="0">
                <a:solidFill>
                  <a:schemeClr val="tx1"/>
                </a:solidFill>
                <a:latin typeface="Times New Roman" pitchFamily="18" charset="0"/>
                <a:cs typeface="Times New Roman" pitchFamily="18" charset="0"/>
              </a:rPr>
              <a:t>жұқпалы ауру, </a:t>
            </a:r>
            <a:r>
              <a:rPr lang="en-US" sz="2300" dirty="0">
                <a:solidFill>
                  <a:schemeClr val="tx1"/>
                </a:solidFill>
                <a:latin typeface="Times New Roman" pitchFamily="18" charset="0"/>
                <a:cs typeface="Times New Roman" pitchFamily="18" charset="0"/>
              </a:rPr>
              <a:t>caedo - </a:t>
            </a:r>
            <a:r>
              <a:rPr lang="ru-RU" sz="2300" dirty="0">
                <a:solidFill>
                  <a:schemeClr val="tx1"/>
                </a:solidFill>
                <a:latin typeface="Times New Roman" pitchFamily="18" charset="0"/>
                <a:cs typeface="Times New Roman" pitchFamily="18" charset="0"/>
              </a:rPr>
              <a:t>өлтіремін) – </a:t>
            </a:r>
            <a:r>
              <a:rPr lang="kk-KZ" sz="2300" dirty="0" smtClean="0">
                <a:solidFill>
                  <a:schemeClr val="tx1"/>
                </a:solidFill>
                <a:latin typeface="Times New Roman" pitchFamily="18" charset="0"/>
                <a:cs typeface="Times New Roman" pitchFamily="18" charset="0"/>
              </a:rPr>
              <a:t>мәдени өсімдіктерді зиянкестерден</a:t>
            </a:r>
            <a:r>
              <a:rPr lang="ru-RU" sz="2300" dirty="0" smtClean="0">
                <a:solidFill>
                  <a:schemeClr val="tx1"/>
                </a:solidFill>
                <a:latin typeface="Times New Roman" pitchFamily="18" charset="0"/>
                <a:cs typeface="Times New Roman" pitchFamily="18" charset="0"/>
              </a:rPr>
              <a:t>, </a:t>
            </a:r>
            <a:r>
              <a:rPr lang="ru-RU" sz="2300" dirty="0">
                <a:solidFill>
                  <a:schemeClr val="tx1"/>
                </a:solidFill>
                <a:latin typeface="Times New Roman" pitchFamily="18" charset="0"/>
                <a:cs typeface="Times New Roman" pitchFamily="18" charset="0"/>
              </a:rPr>
              <a:t>паразиттерден, арамшөптерден, аурулардан және микроорганизмдерден қорғау үшін қолданатын барлық химиялық қосылыстар. Пестицидтерді пайдалану ауылшаруашылық өнімдерін 18-20% сақтайды. Қазіргі кезде оларды көп қолданатын болғандықтан биосфера мен адамдарға зияны тиіп жатыр. </a:t>
            </a:r>
          </a:p>
        </p:txBody>
      </p:sp>
      <p:sp>
        <p:nvSpPr>
          <p:cNvPr id="3" name="Прямоугольник 2"/>
          <p:cNvSpPr/>
          <p:nvPr/>
        </p:nvSpPr>
        <p:spPr>
          <a:xfrm>
            <a:off x="421089" y="188639"/>
            <a:ext cx="3811749" cy="830997"/>
          </a:xfrm>
          <a:prstGeom prst="rect">
            <a:avLst/>
          </a:prstGeom>
        </p:spPr>
        <p:txBody>
          <a:bodyPr wrap="none">
            <a:spAutoFit/>
          </a:bodyPr>
          <a:lstStyle/>
          <a:p>
            <a:r>
              <a:rPr lang="kk-KZ" sz="4800" b="1" dirty="0" smtClean="0">
                <a:solidFill>
                  <a:srgbClr val="C00000"/>
                </a:solidFill>
                <a:latin typeface="Times New Roman" pitchFamily="18" charset="0"/>
                <a:cs typeface="Times New Roman" pitchFamily="18" charset="0"/>
              </a:rPr>
              <a:t>Пестицидтер</a:t>
            </a:r>
            <a:endParaRPr lang="kk-KZ" sz="4800" dirty="0">
              <a:solidFill>
                <a:srgbClr val="C00000"/>
              </a:solidFill>
            </a:endParaRPr>
          </a:p>
        </p:txBody>
      </p:sp>
    </p:spTree>
    <p:extLst>
      <p:ext uri="{BB962C8B-B14F-4D97-AF65-F5344CB8AC3E}">
        <p14:creationId xmlns:p14="http://schemas.microsoft.com/office/powerpoint/2010/main" val="9984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0" y="2495550"/>
            <a:ext cx="436245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ятиугольник 1"/>
          <p:cNvSpPr/>
          <p:nvPr/>
        </p:nvSpPr>
        <p:spPr>
          <a:xfrm>
            <a:off x="395536" y="404664"/>
            <a:ext cx="7992888" cy="1152128"/>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kk-KZ" sz="2800" dirty="0" smtClean="0">
                <a:solidFill>
                  <a:srgbClr val="C00000"/>
                </a:solidFill>
                <a:latin typeface="Times New Roman" pitchFamily="18" charset="0"/>
                <a:cs typeface="Times New Roman" pitchFamily="18" charset="0"/>
              </a:rPr>
              <a:t>Пестицидтерді типі бойынша үш топқа бөледі :</a:t>
            </a:r>
            <a:endParaRPr lang="kk-KZ" sz="2800" dirty="0">
              <a:solidFill>
                <a:srgbClr val="C00000"/>
              </a:solidFill>
              <a:latin typeface="Times New Roman" pitchFamily="18" charset="0"/>
              <a:cs typeface="Times New Roman" pitchFamily="18" charset="0"/>
            </a:endParaRPr>
          </a:p>
        </p:txBody>
      </p:sp>
      <p:sp>
        <p:nvSpPr>
          <p:cNvPr id="4" name="Пятиугольник 3"/>
          <p:cNvSpPr/>
          <p:nvPr/>
        </p:nvSpPr>
        <p:spPr>
          <a:xfrm>
            <a:off x="395536" y="1775470"/>
            <a:ext cx="5328592" cy="14401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ru-RU" dirty="0" smtClean="0"/>
              <a:t>                                 </a:t>
            </a:r>
            <a:r>
              <a:rPr lang="kk-KZ" sz="2000" dirty="0" smtClean="0">
                <a:solidFill>
                  <a:srgbClr val="002060"/>
                </a:solidFill>
                <a:latin typeface="Times New Roman" pitchFamily="18" charset="0"/>
                <a:cs typeface="Times New Roman" pitchFamily="18" charset="0"/>
              </a:rPr>
              <a:t>Арамшөптерді жоюға бағытталған пестицидтер</a:t>
            </a:r>
          </a:p>
          <a:p>
            <a:pPr algn="r"/>
            <a:r>
              <a:rPr lang="kk-KZ" sz="2000" dirty="0" smtClean="0">
                <a:solidFill>
                  <a:srgbClr val="002060"/>
                </a:solidFill>
                <a:latin typeface="Times New Roman" pitchFamily="18" charset="0"/>
                <a:cs typeface="Times New Roman" pitchFamily="18" charset="0"/>
              </a:rPr>
              <a:t> </a:t>
            </a:r>
            <a:r>
              <a:rPr lang="kk-KZ" sz="2000" b="1" i="1" dirty="0" smtClean="0">
                <a:solidFill>
                  <a:srgbClr val="002060"/>
                </a:solidFill>
                <a:latin typeface="Times New Roman" pitchFamily="18" charset="0"/>
                <a:cs typeface="Times New Roman" pitchFamily="18" charset="0"/>
              </a:rPr>
              <a:t>гербицидтер</a:t>
            </a:r>
            <a:r>
              <a:rPr lang="kk-KZ" sz="2000" dirty="0" smtClean="0">
                <a:solidFill>
                  <a:srgbClr val="002060"/>
                </a:solidFill>
                <a:latin typeface="Times New Roman" pitchFamily="18" charset="0"/>
                <a:cs typeface="Times New Roman" pitchFamily="18" charset="0"/>
              </a:rPr>
              <a:t> деп аталады </a:t>
            </a:r>
            <a:r>
              <a:rPr lang="ru-RU" dirty="0" smtClean="0"/>
              <a:t>. </a:t>
            </a:r>
            <a:endParaRPr lang="ru-RU" dirty="0"/>
          </a:p>
        </p:txBody>
      </p:sp>
      <p:sp>
        <p:nvSpPr>
          <p:cNvPr id="6" name="Пятиугольник 5"/>
          <p:cNvSpPr/>
          <p:nvPr/>
        </p:nvSpPr>
        <p:spPr>
          <a:xfrm>
            <a:off x="395536" y="3429000"/>
            <a:ext cx="5328592" cy="1440160"/>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r>
              <a:rPr lang="kk-KZ" sz="1900" dirty="0" smtClean="0">
                <a:solidFill>
                  <a:srgbClr val="002060"/>
                </a:solidFill>
                <a:latin typeface="Times New Roman" pitchFamily="18" charset="0"/>
                <a:cs typeface="Times New Roman" pitchFamily="18" charset="0"/>
              </a:rPr>
              <a:t>Бунақденелілерді , сондай - ақ </a:t>
            </a:r>
          </a:p>
          <a:p>
            <a:r>
              <a:rPr lang="kk-KZ" sz="1900" dirty="0" smtClean="0">
                <a:solidFill>
                  <a:srgbClr val="002060"/>
                </a:solidFill>
                <a:latin typeface="Times New Roman" pitchFamily="18" charset="0"/>
                <a:cs typeface="Times New Roman" pitchFamily="18" charset="0"/>
              </a:rPr>
              <a:t>кейбір кенелер мен өрмекшілерді </a:t>
            </a:r>
          </a:p>
          <a:p>
            <a:r>
              <a:rPr lang="kk-KZ" sz="1900" dirty="0" smtClean="0">
                <a:solidFill>
                  <a:srgbClr val="002060"/>
                </a:solidFill>
                <a:latin typeface="Times New Roman" pitchFamily="18" charset="0"/>
                <a:cs typeface="Times New Roman" pitchFamily="18" charset="0"/>
              </a:rPr>
              <a:t>жоюға бағытталған пестицидтерді </a:t>
            </a:r>
            <a:r>
              <a:rPr lang="kk-KZ" sz="1900" b="1" i="1" dirty="0" smtClean="0">
                <a:solidFill>
                  <a:srgbClr val="002060"/>
                </a:solidFill>
                <a:latin typeface="Times New Roman" pitchFamily="18" charset="0"/>
                <a:cs typeface="Times New Roman" pitchFamily="18" charset="0"/>
              </a:rPr>
              <a:t>инсектицидтер</a:t>
            </a:r>
            <a:r>
              <a:rPr lang="kk-KZ" sz="1900" dirty="0" smtClean="0">
                <a:solidFill>
                  <a:srgbClr val="002060"/>
                </a:solidFill>
                <a:latin typeface="Times New Roman" pitchFamily="18" charset="0"/>
                <a:cs typeface="Times New Roman" pitchFamily="18" charset="0"/>
              </a:rPr>
              <a:t> деп атайды . </a:t>
            </a:r>
            <a:endParaRPr lang="kk-KZ" sz="1900" dirty="0">
              <a:solidFill>
                <a:srgbClr val="002060"/>
              </a:solidFill>
              <a:latin typeface="Times New Roman" pitchFamily="18" charset="0"/>
              <a:cs typeface="Times New Roman" pitchFamily="18" charset="0"/>
            </a:endParaRPr>
          </a:p>
        </p:txBody>
      </p:sp>
      <p:sp>
        <p:nvSpPr>
          <p:cNvPr id="7" name="Пятиугольник 6"/>
          <p:cNvSpPr/>
          <p:nvPr/>
        </p:nvSpPr>
        <p:spPr>
          <a:xfrm>
            <a:off x="395536" y="5054949"/>
            <a:ext cx="5328592" cy="1614411"/>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kk-KZ" dirty="0" smtClean="0">
                <a:solidFill>
                  <a:srgbClr val="002060"/>
                </a:solidFill>
                <a:latin typeface="Times New Roman" pitchFamily="18" charset="0"/>
                <a:cs typeface="Times New Roman" pitchFamily="18" charset="0"/>
              </a:rPr>
              <a:t>Саңырауқұлақтарды –</a:t>
            </a:r>
          </a:p>
          <a:p>
            <a:pPr algn="r"/>
            <a:r>
              <a:rPr lang="kk-KZ" dirty="0" smtClean="0">
                <a:solidFill>
                  <a:srgbClr val="002060"/>
                </a:solidFill>
                <a:latin typeface="Times New Roman" pitchFamily="18" charset="0"/>
                <a:cs typeface="Times New Roman" pitchFamily="18" charset="0"/>
              </a:rPr>
              <a:t> өсімдіктердің паразиттерін </a:t>
            </a:r>
          </a:p>
          <a:p>
            <a:pPr algn="r"/>
            <a:r>
              <a:rPr lang="kk-KZ" dirty="0" smtClean="0">
                <a:solidFill>
                  <a:srgbClr val="002060"/>
                </a:solidFill>
                <a:latin typeface="Times New Roman" pitchFamily="18" charset="0"/>
                <a:cs typeface="Times New Roman" pitchFamily="18" charset="0"/>
              </a:rPr>
              <a:t>( және кейбір бактерияларды ) жоюға </a:t>
            </a:r>
          </a:p>
          <a:p>
            <a:pPr algn="r"/>
            <a:r>
              <a:rPr lang="kk-KZ" dirty="0" smtClean="0">
                <a:solidFill>
                  <a:srgbClr val="002060"/>
                </a:solidFill>
                <a:latin typeface="Times New Roman" pitchFamily="18" charset="0"/>
                <a:cs typeface="Times New Roman" pitchFamily="18" charset="0"/>
              </a:rPr>
              <a:t>арналған пестицидтерді </a:t>
            </a:r>
            <a:r>
              <a:rPr lang="kk-KZ" b="1" i="1" dirty="0" smtClean="0">
                <a:solidFill>
                  <a:srgbClr val="002060"/>
                </a:solidFill>
                <a:latin typeface="Times New Roman" pitchFamily="18" charset="0"/>
                <a:cs typeface="Times New Roman" pitchFamily="18" charset="0"/>
              </a:rPr>
              <a:t>фунгицидтер</a:t>
            </a:r>
          </a:p>
          <a:p>
            <a:pPr algn="r"/>
            <a:r>
              <a:rPr lang="kk-KZ" dirty="0" smtClean="0">
                <a:solidFill>
                  <a:srgbClr val="002060"/>
                </a:solidFill>
                <a:latin typeface="Times New Roman" pitchFamily="18" charset="0"/>
                <a:cs typeface="Times New Roman" pitchFamily="18" charset="0"/>
              </a:rPr>
              <a:t> дейді </a:t>
            </a:r>
            <a:r>
              <a:rPr lang="kk-KZ" sz="2000" dirty="0" smtClean="0">
                <a:solidFill>
                  <a:srgbClr val="002060"/>
                </a:solidFill>
                <a:latin typeface="Times New Roman" pitchFamily="18" charset="0"/>
                <a:cs typeface="Times New Roman" pitchFamily="18" charset="0"/>
              </a:rPr>
              <a:t>.</a:t>
            </a:r>
            <a:endParaRPr lang="kk-KZ" sz="2000" dirty="0">
              <a:solidFill>
                <a:srgbClr val="002060"/>
              </a:solidFill>
              <a:latin typeface="Times New Roman" pitchFamily="18" charset="0"/>
              <a:cs typeface="Times New Roman" pitchFamily="18" charset="0"/>
            </a:endParaRPr>
          </a:p>
        </p:txBody>
      </p:sp>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25" b="93594" l="3750" r="98125"/>
                    </a14:imgEffect>
                  </a14:imgLayer>
                </a14:imgProps>
              </a:ext>
              <a:ext uri="{28A0092B-C50C-407E-A947-70E740481C1C}">
                <a14:useLocalDpi xmlns:a14="http://schemas.microsoft.com/office/drawing/2010/main" val="0"/>
              </a:ext>
            </a:extLst>
          </a:blip>
          <a:srcRect/>
          <a:stretch>
            <a:fillRect/>
          </a:stretch>
        </p:blipFill>
        <p:spPr bwMode="auto">
          <a:xfrm>
            <a:off x="3668942" y="3423084"/>
            <a:ext cx="1446076" cy="144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16" y="1700212"/>
            <a:ext cx="22320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81591" l="44878" r="77805"/>
                    </a14:imgEffect>
                  </a14:imgLayer>
                </a14:imgProps>
              </a:ext>
              <a:ext uri="{28A0092B-C50C-407E-A947-70E740481C1C}">
                <a14:useLocalDpi xmlns:a14="http://schemas.microsoft.com/office/drawing/2010/main" val="0"/>
              </a:ext>
            </a:extLst>
          </a:blip>
          <a:srcRect/>
          <a:stretch>
            <a:fillRect/>
          </a:stretch>
        </p:blipFill>
        <p:spPr bwMode="auto">
          <a:xfrm>
            <a:off x="-1332657" y="5126957"/>
            <a:ext cx="4007445" cy="215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58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67744" y="404664"/>
            <a:ext cx="4572000" cy="527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k-KZ" sz="2800" b="1" dirty="0" smtClean="0">
                <a:solidFill>
                  <a:srgbClr val="002060"/>
                </a:solidFill>
                <a:latin typeface="Times New Roman" pitchFamily="18" charset="0"/>
                <a:cs typeface="Times New Roman" pitchFamily="18" charset="0"/>
              </a:rPr>
              <a:t>Ағзаға әсері</a:t>
            </a:r>
            <a:endParaRPr lang="kk-KZ" sz="2800" b="1" dirty="0">
              <a:solidFill>
                <a:srgbClr val="002060"/>
              </a:solidFill>
              <a:latin typeface="Times New Roman" pitchFamily="18" charset="0"/>
              <a:cs typeface="Times New Roman" pitchFamily="18" charset="0"/>
            </a:endParaRPr>
          </a:p>
        </p:txBody>
      </p:sp>
      <p:sp>
        <p:nvSpPr>
          <p:cNvPr id="5" name="Прямоугольник 4"/>
          <p:cNvSpPr/>
          <p:nvPr/>
        </p:nvSpPr>
        <p:spPr>
          <a:xfrm>
            <a:off x="6156176" y="1556793"/>
            <a:ext cx="26670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k-KZ" sz="2800" b="1" dirty="0" smtClean="0">
                <a:solidFill>
                  <a:schemeClr val="tx1"/>
                </a:solidFill>
                <a:latin typeface="Times New Roman" pitchFamily="18" charset="0"/>
                <a:cs typeface="Times New Roman" pitchFamily="18" charset="0"/>
              </a:rPr>
              <a:t>Тератогенді </a:t>
            </a:r>
            <a:r>
              <a:rPr lang="kk-KZ" sz="2000" b="1" dirty="0" smtClean="0">
                <a:solidFill>
                  <a:schemeClr val="accent1">
                    <a:lumMod val="50000"/>
                  </a:schemeClr>
                </a:solidFill>
                <a:latin typeface="Times New Roman" pitchFamily="18" charset="0"/>
                <a:cs typeface="Times New Roman" pitchFamily="18" charset="0"/>
              </a:rPr>
              <a:t>(туа біткен кемістіктерді тудырады)</a:t>
            </a:r>
            <a:endParaRPr lang="kk-KZ" sz="2000" b="1" dirty="0">
              <a:solidFill>
                <a:schemeClr val="accent1">
                  <a:lumMod val="50000"/>
                </a:schemeClr>
              </a:solidFill>
              <a:latin typeface="Times New Roman" pitchFamily="18" charset="0"/>
              <a:cs typeface="Times New Roman" pitchFamily="18" charset="0"/>
            </a:endParaRPr>
          </a:p>
        </p:txBody>
      </p:sp>
      <p:sp>
        <p:nvSpPr>
          <p:cNvPr id="6" name="Прямоугольник 5"/>
          <p:cNvSpPr/>
          <p:nvPr/>
        </p:nvSpPr>
        <p:spPr>
          <a:xfrm rot="10800000" flipV="1">
            <a:off x="3509097" y="1556792"/>
            <a:ext cx="25146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k-KZ" sz="2800" b="1" dirty="0" smtClean="0">
                <a:solidFill>
                  <a:schemeClr val="tx1"/>
                </a:solidFill>
                <a:latin typeface="Times New Roman" pitchFamily="18" charset="0"/>
                <a:cs typeface="Times New Roman" pitchFamily="18" charset="0"/>
              </a:rPr>
              <a:t>Мутагенді </a:t>
            </a:r>
            <a:r>
              <a:rPr lang="kk-KZ" sz="2000" b="1" dirty="0" smtClean="0">
                <a:solidFill>
                  <a:schemeClr val="accent1">
                    <a:lumMod val="50000"/>
                  </a:schemeClr>
                </a:solidFill>
                <a:latin typeface="Times New Roman" pitchFamily="18" charset="0"/>
                <a:cs typeface="Times New Roman" pitchFamily="18" charset="0"/>
              </a:rPr>
              <a:t>(гендік өзгерістерді тудырады)</a:t>
            </a:r>
            <a:endParaRPr lang="kk-KZ" sz="2000" b="1" dirty="0">
              <a:solidFill>
                <a:schemeClr val="accent1">
                  <a:lumMod val="50000"/>
                </a:schemeClr>
              </a:solidFill>
              <a:latin typeface="Times New Roman" pitchFamily="18" charset="0"/>
              <a:cs typeface="Times New Roman" pitchFamily="18" charset="0"/>
            </a:endParaRPr>
          </a:p>
        </p:txBody>
      </p:sp>
      <p:sp>
        <p:nvSpPr>
          <p:cNvPr id="7" name="Прямоугольник 6"/>
          <p:cNvSpPr/>
          <p:nvPr/>
        </p:nvSpPr>
        <p:spPr>
          <a:xfrm>
            <a:off x="344488" y="1556792"/>
            <a:ext cx="30480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kk-KZ" sz="2800" b="1" dirty="0" smtClean="0">
                <a:solidFill>
                  <a:schemeClr val="tx1"/>
                </a:solidFill>
                <a:latin typeface="Times New Roman" pitchFamily="18" charset="0"/>
                <a:cs typeface="Times New Roman" pitchFamily="18" charset="0"/>
              </a:rPr>
              <a:t>Канцерогенді </a:t>
            </a:r>
            <a:r>
              <a:rPr lang="kk-KZ" sz="2000" b="1" dirty="0" smtClean="0">
                <a:solidFill>
                  <a:schemeClr val="accent1">
                    <a:lumMod val="50000"/>
                  </a:schemeClr>
                </a:solidFill>
                <a:latin typeface="Times New Roman" pitchFamily="18" charset="0"/>
                <a:cs typeface="Times New Roman" pitchFamily="18" charset="0"/>
              </a:rPr>
              <a:t>(онкологиялық ауруларды тудырады)</a:t>
            </a:r>
            <a:endParaRPr lang="kk-KZ" sz="2000" b="1" dirty="0">
              <a:solidFill>
                <a:schemeClr val="accent1">
                  <a:lumMod val="50000"/>
                </a:schemeClr>
              </a:solidFill>
              <a:latin typeface="Times New Roman" pitchFamily="18" charset="0"/>
              <a:cs typeface="Times New Roman" pitchFamily="18" charset="0"/>
            </a:endParaRPr>
          </a:p>
        </p:txBody>
      </p:sp>
      <p:cxnSp>
        <p:nvCxnSpPr>
          <p:cNvPr id="11" name="Прямая со стрелкой 10"/>
          <p:cNvCxnSpPr/>
          <p:nvPr/>
        </p:nvCxnSpPr>
        <p:spPr>
          <a:xfrm flipH="1">
            <a:off x="2267744" y="1007914"/>
            <a:ext cx="1828800" cy="381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4" idx="2"/>
          </p:cNvCxnSpPr>
          <p:nvPr/>
        </p:nvCxnSpPr>
        <p:spPr>
          <a:xfrm>
            <a:off x="4553744" y="931714"/>
            <a:ext cx="0"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5087144" y="1007914"/>
            <a:ext cx="1752600" cy="381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1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731" y="4437112"/>
            <a:ext cx="3733800"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397" y="4437112"/>
            <a:ext cx="3124200" cy="18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6" name="Прямоугольник 2"/>
          <p:cNvSpPr>
            <a:spLocks noChangeArrowheads="1"/>
          </p:cNvSpPr>
          <p:nvPr/>
        </p:nvSpPr>
        <p:spPr bwMode="auto">
          <a:xfrm>
            <a:off x="344488" y="3501008"/>
            <a:ext cx="86920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kk-KZ" sz="2400" dirty="0">
                <a:latin typeface="Times New Roman" pitchFamily="18" charset="0"/>
                <a:cs typeface="Times New Roman" pitchFamily="18" charset="0"/>
              </a:rPr>
              <a:t>Адамның иммундық жүйесіне және </a:t>
            </a:r>
            <a:r>
              <a:rPr lang="kk-KZ" sz="2400" dirty="0" smtClean="0">
                <a:latin typeface="Times New Roman" pitchFamily="18" charset="0"/>
                <a:cs typeface="Times New Roman" pitchFamily="18" charset="0"/>
              </a:rPr>
              <a:t>репродуктивтік</a:t>
            </a:r>
            <a:r>
              <a:rPr lang="ru-RU" sz="2400"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қызметіне</a:t>
            </a:r>
            <a:r>
              <a:rPr lang="ru-RU"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algn="ctr"/>
            <a:r>
              <a:rPr lang="kk-KZ" sz="2400" dirty="0">
                <a:latin typeface="Times New Roman" pitchFamily="18" charset="0"/>
                <a:cs typeface="Times New Roman" pitchFamily="18" charset="0"/>
              </a:rPr>
              <a:t>кері әсерін тигізеді. </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319041371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7856" y="116632"/>
            <a:ext cx="4610168" cy="1015663"/>
          </a:xfrm>
          <a:prstGeom prst="rect">
            <a:avLst/>
          </a:prstGeom>
          <a:noFill/>
        </p:spPr>
        <p:txBody>
          <a:bodyPr wrap="square" rtlCol="0">
            <a:spAutoFit/>
          </a:bodyPr>
          <a:lstStyle/>
          <a:p>
            <a:r>
              <a:rPr lang="kk-KZ" b="1" dirty="0" smtClean="0">
                <a:solidFill>
                  <a:srgbClr val="0070C0"/>
                </a:solidFill>
                <a:latin typeface="Times New Roman" pitchFamily="18" charset="0"/>
                <a:cs typeface="Times New Roman" pitchFamily="18" charset="0"/>
              </a:rPr>
              <a:t>Тапсырма №1</a:t>
            </a:r>
          </a:p>
          <a:p>
            <a:r>
              <a:rPr lang="kk-KZ" b="1" dirty="0" smtClean="0">
                <a:solidFill>
                  <a:srgbClr val="0070C0"/>
                </a:solidFill>
                <a:latin typeface="Times New Roman" pitchFamily="18" charset="0"/>
                <a:cs typeface="Times New Roman" pitchFamily="18" charset="0"/>
              </a:rPr>
              <a:t>«Графикалық талдау»</a:t>
            </a:r>
          </a:p>
          <a:p>
            <a:endParaRPr lang="ru-RU" sz="2400" b="1" dirty="0">
              <a:solidFill>
                <a:srgbClr val="0070C0"/>
              </a:solidFill>
              <a:latin typeface="Times New Roman" pitchFamily="18" charset="0"/>
              <a:cs typeface="Times New Roman" pitchFamily="18" charset="0"/>
            </a:endParaRPr>
          </a:p>
        </p:txBody>
      </p:sp>
      <p:sp>
        <p:nvSpPr>
          <p:cNvPr id="11" name="Прямоугольник 10"/>
          <p:cNvSpPr/>
          <p:nvPr/>
        </p:nvSpPr>
        <p:spPr>
          <a:xfrm>
            <a:off x="177856" y="707569"/>
            <a:ext cx="8918325" cy="2185214"/>
          </a:xfrm>
          <a:prstGeom prst="rect">
            <a:avLst/>
          </a:prstGeom>
        </p:spPr>
        <p:txBody>
          <a:bodyPr wrap="square">
            <a:spAutoFit/>
          </a:bodyPr>
          <a:lstStyle/>
          <a:p>
            <a:r>
              <a:rPr lang="kk-KZ" sz="1600" dirty="0" smtClean="0">
                <a:latin typeface="Times New Roman" pitchFamily="18" charset="0"/>
                <a:cs typeface="Times New Roman" pitchFamily="18" charset="0"/>
              </a:rPr>
              <a:t>  </a:t>
            </a:r>
            <a:r>
              <a:rPr lang="kk-KZ" sz="1700" dirty="0" smtClean="0">
                <a:latin typeface="Times New Roman" pitchFamily="18" charset="0"/>
                <a:cs typeface="Times New Roman" pitchFamily="18" charset="0"/>
              </a:rPr>
              <a:t>ШҚМУ экология оқу-ғылыми-зерттеу орталығының мамандары Қазгидрометтің қызметкерлерімен бірлесе отырып, қаланың әртүрлі аудандары мен жақын маңдағы телімдердің ауыр металдармен қаншалықты ластанғанын анықтау үшін зерттеу жүргізді.Зерттеу нәтижесіне сай, атмосферасы ең ластанған қала Өскемен және ауыр металлургия өнеркәсібінің маңайындағы саңырауқұлақтардағы мырыштың мөлшері шекті рұқсат етілген концентрациядан 1,67 есе, мыс — 2,68 есе жоғары. Қорғасын мен кадмий түріндегі қосымша барлық ақылға қонымды шектерден асып түседі. Саңырауқұлақтардағы бірінші элементтің саны рұқсат етілгеннен 14 есе, ал екіншісі — 66 есе артық.</a:t>
            </a:r>
            <a:endParaRPr lang="kk-KZ" sz="1700" dirty="0">
              <a:latin typeface="Times New Roman" pitchFamily="18" charset="0"/>
              <a:cs typeface="Times New Roman" pitchFamily="18" charset="0"/>
            </a:endParaRPr>
          </a:p>
        </p:txBody>
      </p:sp>
      <p:grpSp>
        <p:nvGrpSpPr>
          <p:cNvPr id="13" name="Группа 12"/>
          <p:cNvGrpSpPr/>
          <p:nvPr/>
        </p:nvGrpSpPr>
        <p:grpSpPr>
          <a:xfrm>
            <a:off x="225675" y="2852936"/>
            <a:ext cx="8737157" cy="3672408"/>
            <a:chOff x="225675" y="2420888"/>
            <a:chExt cx="8737157" cy="4104456"/>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93" t="23881" r="28010" b="19050"/>
            <a:stretch/>
          </p:blipFill>
          <p:spPr bwMode="auto">
            <a:xfrm>
              <a:off x="225675" y="2780928"/>
              <a:ext cx="4032448" cy="243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Диаграмма 1"/>
            <p:cNvGraphicFramePr/>
            <p:nvPr>
              <p:extLst>
                <p:ext uri="{D42A27DB-BD31-4B8C-83A1-F6EECF244321}">
                  <p14:modId xmlns:p14="http://schemas.microsoft.com/office/powerpoint/2010/main" val="1179214697"/>
                </p:ext>
              </p:extLst>
            </p:nvPr>
          </p:nvGraphicFramePr>
          <p:xfrm>
            <a:off x="4210304" y="2514625"/>
            <a:ext cx="4752528" cy="323659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57047" y="2420888"/>
              <a:ext cx="3674065" cy="716588"/>
            </a:xfrm>
            <a:prstGeom prst="rect">
              <a:avLst/>
            </a:prstGeom>
            <a:noFill/>
          </p:spPr>
          <p:txBody>
            <a:bodyPr wrap="square" rtlCol="0">
              <a:spAutoFit/>
            </a:bodyPr>
            <a:lstStyle/>
            <a:p>
              <a:pPr algn="ctr"/>
              <a:r>
                <a:rPr lang="kk-KZ" b="1" dirty="0" smtClean="0">
                  <a:latin typeface="Times New Roman" pitchFamily="18" charset="0"/>
                  <a:cs typeface="Times New Roman" pitchFamily="18" charset="0"/>
                </a:rPr>
                <a:t>ШҚО қалаларындағы атмосфераның ластану деңгейі</a:t>
              </a:r>
              <a:endParaRPr lang="ru-RU" b="1" dirty="0">
                <a:latin typeface="Times New Roman" pitchFamily="18" charset="0"/>
                <a:cs typeface="Times New Roman" pitchFamily="18" charset="0"/>
              </a:endParaRPr>
            </a:p>
          </p:txBody>
        </p:sp>
        <p:sp>
          <p:nvSpPr>
            <p:cNvPr id="4" name="Прямоугольник 3"/>
            <p:cNvSpPr/>
            <p:nvPr/>
          </p:nvSpPr>
          <p:spPr>
            <a:xfrm>
              <a:off x="467544" y="5484731"/>
              <a:ext cx="144016" cy="170456"/>
            </a:xfrm>
            <a:prstGeom prst="rect">
              <a:avLst/>
            </a:prstGeom>
            <a:solidFill>
              <a:schemeClr val="tx2">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ru-RU">
                <a:solidFill>
                  <a:srgbClr val="00B0F0"/>
                </a:solidFill>
              </a:endParaRPr>
            </a:p>
          </p:txBody>
        </p:sp>
        <p:sp>
          <p:nvSpPr>
            <p:cNvPr id="6" name="Прямоугольник 5"/>
            <p:cNvSpPr/>
            <p:nvPr/>
          </p:nvSpPr>
          <p:spPr>
            <a:xfrm>
              <a:off x="467544" y="5735023"/>
              <a:ext cx="144016" cy="170456"/>
            </a:xfrm>
            <a:prstGeom prst="rect">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solidFill>
                  <a:srgbClr val="C00000"/>
                </a:solidFill>
              </a:endParaRPr>
            </a:p>
          </p:txBody>
        </p:sp>
        <p:sp>
          <p:nvSpPr>
            <p:cNvPr id="7" name="Прямоугольник 6"/>
            <p:cNvSpPr/>
            <p:nvPr/>
          </p:nvSpPr>
          <p:spPr>
            <a:xfrm>
              <a:off x="467544" y="5974529"/>
              <a:ext cx="144016" cy="170456"/>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8" name="Прямоугольник 7"/>
            <p:cNvSpPr/>
            <p:nvPr/>
          </p:nvSpPr>
          <p:spPr>
            <a:xfrm>
              <a:off x="467544" y="6214035"/>
              <a:ext cx="144016" cy="1704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5" name="TextBox 4"/>
            <p:cNvSpPr txBox="1"/>
            <p:nvPr/>
          </p:nvSpPr>
          <p:spPr>
            <a:xfrm>
              <a:off x="611560" y="5467524"/>
              <a:ext cx="1196738" cy="1057820"/>
            </a:xfrm>
            <a:prstGeom prst="rect">
              <a:avLst/>
            </a:prstGeom>
            <a:noFill/>
          </p:spPr>
          <p:txBody>
            <a:bodyPr wrap="none" rtlCol="0">
              <a:spAutoFit/>
            </a:bodyPr>
            <a:lstStyle/>
            <a:p>
              <a:r>
                <a:rPr lang="kk-KZ" sz="1400" dirty="0" smtClean="0">
                  <a:latin typeface="Times New Roman" pitchFamily="18" charset="0"/>
                  <a:cs typeface="Times New Roman" pitchFamily="18" charset="0"/>
                </a:rPr>
                <a:t>Өскемен</a:t>
              </a:r>
            </a:p>
            <a:p>
              <a:r>
                <a:rPr lang="kk-KZ" sz="1400" dirty="0" smtClean="0">
                  <a:latin typeface="Times New Roman" pitchFamily="18" charset="0"/>
                  <a:cs typeface="Times New Roman" pitchFamily="18" charset="0"/>
                </a:rPr>
                <a:t>Семей</a:t>
              </a:r>
            </a:p>
            <a:p>
              <a:r>
                <a:rPr lang="kk-KZ" sz="1400" dirty="0" smtClean="0">
                  <a:latin typeface="Times New Roman" pitchFamily="18" charset="0"/>
                  <a:cs typeface="Times New Roman" pitchFamily="18" charset="0"/>
                </a:rPr>
                <a:t>Риддер</a:t>
              </a:r>
            </a:p>
            <a:p>
              <a:r>
                <a:rPr lang="kk-KZ" sz="1400" dirty="0" smtClean="0">
                  <a:latin typeface="Times New Roman" pitchFamily="18" charset="0"/>
                  <a:cs typeface="Times New Roman" pitchFamily="18" charset="0"/>
                </a:rPr>
                <a:t>Зыряновский</a:t>
              </a:r>
              <a:endParaRPr lang="ru-RU" sz="1400" dirty="0">
                <a:latin typeface="Times New Roman" pitchFamily="18" charset="0"/>
                <a:cs typeface="Times New Roman" pitchFamily="18" charset="0"/>
              </a:endParaRPr>
            </a:p>
          </p:txBody>
        </p:sp>
        <p:sp>
          <p:nvSpPr>
            <p:cNvPr id="12" name="TextBox 11"/>
            <p:cNvSpPr txBox="1"/>
            <p:nvPr/>
          </p:nvSpPr>
          <p:spPr>
            <a:xfrm>
              <a:off x="539552" y="5034806"/>
              <a:ext cx="3635932" cy="369332"/>
            </a:xfrm>
            <a:prstGeom prst="rect">
              <a:avLst/>
            </a:prstGeom>
            <a:noFill/>
          </p:spPr>
          <p:txBody>
            <a:bodyPr wrap="none" rtlCol="0">
              <a:spAutoFit/>
            </a:bodyPr>
            <a:lstStyle/>
            <a:p>
              <a:r>
                <a:rPr lang="kk-KZ" dirty="0" smtClean="0"/>
                <a:t>2015      2016     2017     2018     2019</a:t>
              </a:r>
              <a:endParaRPr lang="ru-RU" dirty="0"/>
            </a:p>
          </p:txBody>
        </p:sp>
      </p:grpSp>
    </p:spTree>
    <p:extLst>
      <p:ext uri="{BB962C8B-B14F-4D97-AF65-F5344CB8AC3E}">
        <p14:creationId xmlns:p14="http://schemas.microsoft.com/office/powerpoint/2010/main" val="2879184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32656"/>
            <a:ext cx="8560933" cy="1323439"/>
          </a:xfrm>
          <a:prstGeom prst="rect">
            <a:avLst/>
          </a:prstGeom>
        </p:spPr>
        <p:txBody>
          <a:bodyPr wrap="none">
            <a:spAutoFit/>
          </a:bodyPr>
          <a:lstStyle/>
          <a:p>
            <a:r>
              <a:rPr lang="kk-KZ" sz="2800" b="1" i="1" dirty="0">
                <a:solidFill>
                  <a:srgbClr val="0070C0"/>
                </a:solidFill>
                <a:latin typeface="Times New Roman" pitchFamily="18" charset="0"/>
                <a:cs typeface="Times New Roman" pitchFamily="18" charset="0"/>
              </a:rPr>
              <a:t>Тапсырма </a:t>
            </a:r>
            <a:r>
              <a:rPr lang="kk-KZ" sz="2800" b="1" i="1" dirty="0" smtClean="0">
                <a:solidFill>
                  <a:srgbClr val="0070C0"/>
                </a:solidFill>
                <a:latin typeface="Times New Roman" pitchFamily="18" charset="0"/>
                <a:cs typeface="Times New Roman" pitchFamily="18" charset="0"/>
              </a:rPr>
              <a:t>№2. </a:t>
            </a:r>
          </a:p>
          <a:p>
            <a:r>
              <a:rPr lang="kk-KZ" sz="2800" b="1" i="1" dirty="0" smtClean="0">
                <a:solidFill>
                  <a:srgbClr val="0070C0"/>
                </a:solidFill>
                <a:latin typeface="Times New Roman" pitchFamily="18" charset="0"/>
                <a:cs typeface="Times New Roman" pitchFamily="18" charset="0"/>
              </a:rPr>
              <a:t>«Мәнмәтін»</a:t>
            </a:r>
          </a:p>
          <a:p>
            <a:r>
              <a:rPr lang="kk-KZ" sz="2400" dirty="0" smtClean="0">
                <a:latin typeface="Times New Roman" pitchFamily="18" charset="0"/>
                <a:cs typeface="Times New Roman" pitchFamily="18" charset="0"/>
              </a:rPr>
              <a:t>Мәтінді оқып, бұл жағдайдың қалай орын алғанын түсіндіріңіз.</a:t>
            </a:r>
            <a:endParaRPr lang="ru-RU" sz="2000" dirty="0">
              <a:latin typeface="Times New Roman" pitchFamily="18" charset="0"/>
              <a:cs typeface="Times New Roman" pitchFamily="18" charset="0"/>
            </a:endParaRPr>
          </a:p>
        </p:txBody>
      </p:sp>
      <p:sp>
        <p:nvSpPr>
          <p:cNvPr id="3" name="Прямоугольник 2"/>
          <p:cNvSpPr/>
          <p:nvPr/>
        </p:nvSpPr>
        <p:spPr>
          <a:xfrm>
            <a:off x="323527" y="1678909"/>
            <a:ext cx="8704949" cy="2246769"/>
          </a:xfrm>
          <a:prstGeom prst="rect">
            <a:avLst/>
          </a:prstGeom>
        </p:spPr>
        <p:txBody>
          <a:bodyPr wrap="square">
            <a:spAutoFit/>
          </a:bodyPr>
          <a:lstStyle/>
          <a:p>
            <a:pPr lvl="0"/>
            <a:r>
              <a:rPr lang="kk-KZ" dirty="0" smtClean="0">
                <a:latin typeface="Times New Roman" pitchFamily="18" charset="0"/>
                <a:cs typeface="Times New Roman" pitchFamily="18" charset="0"/>
              </a:rPr>
              <a:t>   </a:t>
            </a:r>
            <a:r>
              <a:rPr lang="kk-KZ" sz="2000" dirty="0" smtClean="0">
                <a:solidFill>
                  <a:srgbClr val="002060"/>
                </a:solidFill>
                <a:latin typeface="Times New Roman" pitchFamily="18" charset="0"/>
                <a:cs typeface="Times New Roman" pitchFamily="18" charset="0"/>
              </a:rPr>
              <a:t>Кәдімгі сұңқар – Қазақстанда мекендейтін құс. Ол басқа құстармен қоректенеді, ал өсімдіктермен қоректенбейді. Оның қорегі болып табылатын көптеген құстар өзендердің жағасында тіршілік етеді және балықпен қоректенеді. Өзенге фермалардан аз мөлшерде қалдық су төгілді.</a:t>
            </a:r>
          </a:p>
          <a:p>
            <a:r>
              <a:rPr lang="kk-KZ" sz="2000" dirty="0" smtClean="0">
                <a:solidFill>
                  <a:srgbClr val="002060"/>
                </a:solidFill>
                <a:latin typeface="Times New Roman" pitchFamily="18" charset="0"/>
                <a:cs typeface="Times New Roman" pitchFamily="18" charset="0"/>
              </a:rPr>
              <a:t>Кәдімгі	сұңқардың кейбіреулерінен фермаларда қолданылатын химиялық пестицидтер табылды.</a:t>
            </a:r>
          </a:p>
          <a:p>
            <a:r>
              <a:rPr lang="kk-KZ" sz="2000" dirty="0" smtClean="0">
                <a:solidFill>
                  <a:srgbClr val="002060"/>
                </a:solidFill>
                <a:latin typeface="Times New Roman" pitchFamily="18" charset="0"/>
                <a:cs typeface="Times New Roman" pitchFamily="18" charset="0"/>
              </a:rPr>
              <a:t>Бұл жағдайдың қалай орын алғанын түсіндіріңіз</a:t>
            </a:r>
            <a:r>
              <a:rPr lang="kk-KZ" sz="2000" b="1" dirty="0" smtClean="0">
                <a:solidFill>
                  <a:srgbClr val="002060"/>
                </a:solidFill>
                <a:latin typeface="Times New Roman" pitchFamily="18" charset="0"/>
                <a:cs typeface="Times New Roman" pitchFamily="18" charset="0"/>
              </a:rPr>
              <a:t>.</a:t>
            </a:r>
            <a:endParaRPr lang="kk-KZ" sz="2000" dirty="0">
              <a:solidFill>
                <a:srgbClr val="002060"/>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21" b="99107" l="9926" r="89926"/>
                    </a14:imgEffect>
                  </a14:imgLayer>
                </a14:imgProps>
              </a:ext>
              <a:ext uri="{28A0092B-C50C-407E-A947-70E740481C1C}">
                <a14:useLocalDpi xmlns:a14="http://schemas.microsoft.com/office/drawing/2010/main" val="0"/>
              </a:ext>
            </a:extLst>
          </a:blip>
          <a:srcRect/>
          <a:stretch>
            <a:fillRect/>
          </a:stretch>
        </p:blipFill>
        <p:spPr bwMode="auto">
          <a:xfrm>
            <a:off x="-756591" y="3717032"/>
            <a:ext cx="4104456" cy="304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68099" y="4005064"/>
            <a:ext cx="6460378" cy="2646878"/>
          </a:xfrm>
          <a:prstGeom prst="rect">
            <a:avLst/>
          </a:prstGeom>
        </p:spPr>
        <p:txBody>
          <a:bodyPr wrap="square">
            <a:spAutoFit/>
          </a:bodyPr>
          <a:lstStyle/>
          <a:p>
            <a:r>
              <a:rPr lang="kk-KZ" sz="2300" dirty="0" smtClean="0">
                <a:latin typeface="Times New Roman" pitchFamily="18" charset="0"/>
                <a:cs typeface="Times New Roman" pitchFamily="18" charset="0"/>
              </a:rPr>
              <a:t>   </a:t>
            </a:r>
            <a:r>
              <a:rPr lang="kk-KZ" sz="2800" b="1" i="1" dirty="0" smtClean="0">
                <a:solidFill>
                  <a:srgbClr val="C00000"/>
                </a:solidFill>
                <a:latin typeface="Times New Roman" pitchFamily="18" charset="0"/>
                <a:cs typeface="Times New Roman" pitchFamily="18" charset="0"/>
              </a:rPr>
              <a:t>Жауабы: </a:t>
            </a:r>
            <a:r>
              <a:rPr lang="kk-KZ" sz="2300" dirty="0" smtClean="0">
                <a:solidFill>
                  <a:srgbClr val="002060"/>
                </a:solidFill>
                <a:latin typeface="Times New Roman" pitchFamily="18" charset="0"/>
                <a:cs typeface="Times New Roman" pitchFamily="18" charset="0"/>
              </a:rPr>
              <a:t>Пестицид өзенге өтеді; пестицид қоректік тізбекке өтеді; пестицид ауланған балықта болады; балықпен қоректенетін құстар пестицидтерді жұтады; бірде бір ағза пестицидтерді ағзадан шығара алмайды; кәдімгі сұңқар пестицидтердің жоғары концентрациясын сіңіреді (жемтігі арқылы).</a:t>
            </a:r>
            <a:endParaRPr lang="kk-KZ" sz="23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2056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20" t="11681" r="16127" b="15164"/>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606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Типография\Desktop\Безымянный.png"/>
          <p:cNvPicPr>
            <a:picLocks noChangeAspect="1" noChangeArrowheads="1"/>
          </p:cNvPicPr>
          <p:nvPr/>
        </p:nvPicPr>
        <p:blipFill rotWithShape="1">
          <a:blip r:embed="rId2"/>
          <a:srcRect l="11757" r="11484"/>
          <a:stretch/>
        </p:blipFill>
        <p:spPr bwMode="auto">
          <a:xfrm>
            <a:off x="1" y="107706"/>
            <a:ext cx="9144000" cy="6727475"/>
          </a:xfrm>
          <a:prstGeom prst="rect">
            <a:avLst/>
          </a:prstGeom>
          <a:solidFill>
            <a:schemeClr val="accent1">
              <a:lumMod val="40000"/>
              <a:lumOff val="60000"/>
            </a:schemeClr>
          </a:solidFill>
          <a:ln>
            <a:noFill/>
          </a:ln>
          <a:extLst/>
        </p:spPr>
      </p:pic>
      <p:sp>
        <p:nvSpPr>
          <p:cNvPr id="2" name="Прямоугольник 1"/>
          <p:cNvSpPr/>
          <p:nvPr/>
        </p:nvSpPr>
        <p:spPr>
          <a:xfrm>
            <a:off x="933244" y="999892"/>
            <a:ext cx="3134384" cy="646331"/>
          </a:xfrm>
          <a:prstGeom prst="rect">
            <a:avLst/>
          </a:prstGeom>
        </p:spPr>
        <p:txBody>
          <a:bodyPr wrap="none">
            <a:spAutoFit/>
          </a:bodyPr>
          <a:lstStyle/>
          <a:p>
            <a:r>
              <a:rPr lang="kk-KZ" sz="3600" b="1" dirty="0">
                <a:solidFill>
                  <a:srgbClr val="002060"/>
                </a:solidFill>
                <a:latin typeface="Times New Roman" pitchFamily="18" charset="0"/>
                <a:cs typeface="Times New Roman" pitchFamily="18" charset="0"/>
              </a:rPr>
              <a:t>Оқу мақсаты:</a:t>
            </a:r>
            <a:endParaRPr lang="ru-RU" sz="3600" dirty="0">
              <a:solidFill>
                <a:srgbClr val="002060"/>
              </a:solidFill>
              <a:latin typeface="Times New Roman" pitchFamily="18" charset="0"/>
              <a:cs typeface="Times New Roman" pitchFamily="18" charset="0"/>
            </a:endParaRPr>
          </a:p>
        </p:txBody>
      </p:sp>
      <p:sp>
        <p:nvSpPr>
          <p:cNvPr id="3" name="Прямоугольник 2"/>
          <p:cNvSpPr/>
          <p:nvPr/>
        </p:nvSpPr>
        <p:spPr>
          <a:xfrm>
            <a:off x="539552" y="1745233"/>
            <a:ext cx="8496944" cy="1815882"/>
          </a:xfrm>
          <a:prstGeom prst="rect">
            <a:avLst/>
          </a:prstGeom>
        </p:spPr>
        <p:txBody>
          <a:bodyPr wrap="square">
            <a:spAutoFit/>
          </a:bodyPr>
          <a:lstStyle/>
          <a:p>
            <a:r>
              <a:rPr lang="kk-KZ" sz="2800" dirty="0">
                <a:latin typeface="Times New Roman" pitchFamily="18" charset="0"/>
                <a:cs typeface="Times New Roman" pitchFamily="18" charset="0"/>
              </a:rPr>
              <a:t>9.3.2.1 - пайдалы қазбалар өндірудің және қайта өңдеудің қоршаған ортаға әсерін түсіндіру</a:t>
            </a:r>
            <a:endParaRPr lang="ru-RU" sz="2800" dirty="0" smtClean="0">
              <a:effectLst/>
              <a:latin typeface="Times New Roman" pitchFamily="18" charset="0"/>
              <a:cs typeface="Times New Roman" pitchFamily="18" charset="0"/>
            </a:endParaRPr>
          </a:p>
          <a:p>
            <a:r>
              <a:rPr lang="kk-KZ" sz="2800" dirty="0">
                <a:latin typeface="Times New Roman" pitchFamily="18" charset="0"/>
                <a:cs typeface="Times New Roman" pitchFamily="18" charset="0"/>
              </a:rPr>
              <a:t>9.3.2.2 - пестицидтерді пайдаланудың қоршаған орта мен адам денсаулығына әсерін түсіндіру</a:t>
            </a:r>
            <a:endParaRPr lang="ru-RU" sz="2800" dirty="0">
              <a:latin typeface="Times New Roman" pitchFamily="18" charset="0"/>
              <a:cs typeface="Times New Roman" pitchFamily="18" charset="0"/>
            </a:endParaRPr>
          </a:p>
        </p:txBody>
      </p:sp>
      <p:sp>
        <p:nvSpPr>
          <p:cNvPr id="4" name="Прямоугольник 3"/>
          <p:cNvSpPr/>
          <p:nvPr/>
        </p:nvSpPr>
        <p:spPr>
          <a:xfrm>
            <a:off x="1043608" y="3717032"/>
            <a:ext cx="4002827" cy="646331"/>
          </a:xfrm>
          <a:prstGeom prst="rect">
            <a:avLst/>
          </a:prstGeom>
        </p:spPr>
        <p:txBody>
          <a:bodyPr wrap="none">
            <a:spAutoFit/>
          </a:bodyPr>
          <a:lstStyle/>
          <a:p>
            <a:r>
              <a:rPr lang="kk-KZ" sz="3600" b="1" dirty="0">
                <a:solidFill>
                  <a:srgbClr val="002060"/>
                </a:solidFill>
                <a:latin typeface="Times New Roman" pitchFamily="18" charset="0"/>
                <a:cs typeface="Times New Roman" pitchFamily="18" charset="0"/>
              </a:rPr>
              <a:t>Бағалау критериі:</a:t>
            </a:r>
            <a:endParaRPr lang="ru-RU" sz="3600" dirty="0">
              <a:solidFill>
                <a:srgbClr val="002060"/>
              </a:solidFill>
              <a:latin typeface="Times New Roman" pitchFamily="18" charset="0"/>
              <a:cs typeface="Times New Roman" pitchFamily="18" charset="0"/>
            </a:endParaRPr>
          </a:p>
        </p:txBody>
      </p:sp>
      <p:sp>
        <p:nvSpPr>
          <p:cNvPr id="5" name="Прямоугольник 4"/>
          <p:cNvSpPr/>
          <p:nvPr/>
        </p:nvSpPr>
        <p:spPr>
          <a:xfrm>
            <a:off x="354580" y="4363363"/>
            <a:ext cx="8434842" cy="1815882"/>
          </a:xfrm>
          <a:prstGeom prst="rect">
            <a:avLst/>
          </a:prstGeom>
        </p:spPr>
        <p:txBody>
          <a:bodyPr wrap="square">
            <a:spAutoFit/>
          </a:bodyPr>
          <a:lstStyle/>
          <a:p>
            <a:pPr marL="457200" lvl="0" indent="-457200">
              <a:buFont typeface="Wingdings" pitchFamily="2" charset="2"/>
              <a:buChar char="ü"/>
            </a:pPr>
            <a:r>
              <a:rPr lang="kk-KZ" sz="2800" dirty="0">
                <a:latin typeface="Times New Roman" pitchFamily="18" charset="0"/>
                <a:cs typeface="Times New Roman" pitchFamily="18" charset="0"/>
              </a:rPr>
              <a:t>Пайдалы қазбалар өндірудің және қайта өңдеудің қоршаған ортаға әсерін түсінеді;</a:t>
            </a:r>
            <a:endParaRPr lang="ru-RU" sz="2800" dirty="0">
              <a:latin typeface="Times New Roman" pitchFamily="18" charset="0"/>
              <a:cs typeface="Times New Roman" pitchFamily="18" charset="0"/>
            </a:endParaRPr>
          </a:p>
          <a:p>
            <a:pPr marL="457200" indent="-457200">
              <a:buFont typeface="Wingdings" pitchFamily="2" charset="2"/>
              <a:buChar char="ü"/>
            </a:pPr>
            <a:r>
              <a:rPr lang="kk-KZ" sz="2800" dirty="0">
                <a:latin typeface="Times New Roman" pitchFamily="18" charset="0"/>
                <a:cs typeface="Times New Roman" pitchFamily="18" charset="0"/>
              </a:rPr>
              <a:t>Пестицидтерді пайдаланудың қоршаған орта мен адам денсаулығына әсерін түсінеді;</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2430271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619672" y="2492896"/>
            <a:ext cx="4609937" cy="4154984"/>
          </a:xfrm>
          <a:prstGeom prst="rect">
            <a:avLst/>
          </a:prstGeom>
        </p:spPr>
        <p:txBody>
          <a:bodyPr wrap="square">
            <a:spAutoFit/>
          </a:bodyPr>
          <a:lstStyle/>
          <a:p>
            <a:r>
              <a:rPr lang="kk-KZ" sz="2400" b="1" dirty="0" smtClean="0">
                <a:solidFill>
                  <a:srgbClr val="002060"/>
                </a:solidFill>
                <a:latin typeface="Times New Roman" pitchFamily="18" charset="0"/>
                <a:cs typeface="Times New Roman" pitchFamily="18" charset="0"/>
              </a:rPr>
              <a:t>         </a:t>
            </a:r>
            <a:r>
              <a:rPr lang="kk-KZ" sz="2400" b="1" dirty="0" smtClean="0">
                <a:solidFill>
                  <a:srgbClr val="C00000"/>
                </a:solidFill>
                <a:latin typeface="Times New Roman" pitchFamily="18" charset="0"/>
                <a:cs typeface="Times New Roman" pitchFamily="18" charset="0"/>
              </a:rPr>
              <a:t>Адамның шаруашылық       әрекеті табиғаттың өзгеруіне әсер ететін ерекше фактор. Адам еңбек пен ақыл-ойдың арқасында қоршаған ортаға бейімделумен қатар, оны өзгертеді. Сондықтан табиғатты өзгерту барысында адамзат оның кейінгі зардаптарын да ескеруі </a:t>
            </a:r>
          </a:p>
          <a:p>
            <a:r>
              <a:rPr lang="kk-KZ" sz="2400" b="1" dirty="0">
                <a:solidFill>
                  <a:srgbClr val="C00000"/>
                </a:solidFill>
                <a:latin typeface="Times New Roman" pitchFamily="18" charset="0"/>
                <a:cs typeface="Times New Roman" pitchFamily="18" charset="0"/>
              </a:rPr>
              <a:t>қ</a:t>
            </a:r>
            <a:r>
              <a:rPr lang="kk-KZ" sz="2400" b="1" dirty="0" smtClean="0">
                <a:solidFill>
                  <a:srgbClr val="C00000"/>
                </a:solidFill>
                <a:latin typeface="Times New Roman" pitchFamily="18" charset="0"/>
                <a:cs typeface="Times New Roman" pitchFamily="18" charset="0"/>
              </a:rPr>
              <a:t>ажет.</a:t>
            </a:r>
            <a:endParaRPr lang="kk-KZ" sz="24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8758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 y="0"/>
            <a:ext cx="9091662" cy="68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438574"/>
            <a:ext cx="3587638"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79124" y="0"/>
            <a:ext cx="7128792" cy="646331"/>
          </a:xfrm>
          <a:prstGeom prst="rect">
            <a:avLst/>
          </a:prstGeom>
        </p:spPr>
        <p:txBody>
          <a:bodyPr wrap="square">
            <a:spAutoFit/>
          </a:bodyPr>
          <a:lstStyle/>
          <a:p>
            <a:r>
              <a:rPr lang="kk-KZ" b="1" dirty="0" smtClean="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rPr>
              <a:t>  Пайдалы қазбаларды өндіру кезінде пайда болатын табиғатқа кері өсердің бірнеше пунктін бөліп қарастырайық.</a:t>
            </a:r>
            <a:endParaRPr lang="kk-KZ" b="1" dirty="0">
              <a:ln w="1905"/>
              <a:solidFill>
                <a:srgbClr val="002060"/>
              </a:soli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 name="Пятиугольник 2"/>
          <p:cNvSpPr/>
          <p:nvPr/>
        </p:nvSpPr>
        <p:spPr>
          <a:xfrm>
            <a:off x="192126" y="908720"/>
            <a:ext cx="5315978" cy="1944216"/>
          </a:xfrm>
          <a:prstGeom prst="homePlate">
            <a:avLst/>
          </a:prstGeom>
          <a:solidFill>
            <a:schemeClr val="accent1">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smtClean="0">
                <a:solidFill>
                  <a:srgbClr val="002060"/>
                </a:solidFill>
                <a:latin typeface="Times New Roman" pitchFamily="18" charset="0"/>
                <a:cs typeface="Times New Roman" pitchFamily="18" charset="0"/>
              </a:rPr>
              <a:t>1. Топырақ қабатының бұзылуы және табиғи ландшафтардың өзгеруі көбінесе пайдалы қазбаларды «ашық әдіспен» өндіру кезінде орын алады Бул кезде кажет минералды шикізатты өндіру үшін топырақтың тек жоғары қабаты гана емес, терең қабаттары да алынады. </a:t>
            </a:r>
            <a:endParaRPr lang="kk-KZ"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1318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1" y="0"/>
            <a:ext cx="91099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73015"/>
            <a:ext cx="4123114" cy="3031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71608"/>
            <a:ext cx="4123114" cy="29197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148064" y="764704"/>
            <a:ext cx="3744416" cy="5472608"/>
          </a:xfrm>
          <a:prstGeom prst="rect">
            <a:avLst/>
          </a:prstGeom>
          <a:solidFill>
            <a:schemeClr val="accent1">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700" dirty="0" smtClean="0">
                <a:solidFill>
                  <a:schemeClr val="tx1"/>
                </a:solidFill>
                <a:latin typeface="Times New Roman" pitchFamily="18" charset="0"/>
                <a:cs typeface="Times New Roman" pitchFamily="18" charset="0"/>
              </a:rPr>
              <a:t>2. Пайдалы казбаларды шахтада алу кезінде - жер қыртысында «бос қуыс орындар» қалады. Бұл проблема үнемі өткір меселе туғызбайды. Бірақ едеуір і</a:t>
            </a:r>
            <a:r>
              <a:rPr lang="en-US" sz="2700" dirty="0" smtClean="0">
                <a:solidFill>
                  <a:schemeClr val="tx1"/>
                </a:solidFill>
                <a:latin typeface="Times New Roman" pitchFamily="18" charset="0"/>
                <a:cs typeface="Times New Roman" pitchFamily="18" charset="0"/>
              </a:rPr>
              <a:t>p</a:t>
            </a:r>
            <a:r>
              <a:rPr lang="ru-RU" sz="2700" dirty="0" smtClean="0">
                <a:solidFill>
                  <a:schemeClr val="tx1"/>
                </a:solidFill>
                <a:latin typeface="Times New Roman" pitchFamily="18" charset="0"/>
                <a:cs typeface="Times New Roman" pitchFamily="18" charset="0"/>
              </a:rPr>
              <a:t>і көлемде, әсіресе елді мекенге жақын жерде өндірген кезде маңызды проблемалар пайда болуы мүмкін.  </a:t>
            </a:r>
            <a:endParaRPr lang="ru-RU" sz="27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5460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anim calcmode="lin" valueType="num">
                                      <p:cBhvr>
                                        <p:cTn id="20" dur="1000" fill="hold"/>
                                        <p:tgtEl>
                                          <p:spTgt spid="2051"/>
                                        </p:tgtEl>
                                        <p:attrNameLst>
                                          <p:attrName>ppt_x</p:attrName>
                                        </p:attrNameLst>
                                      </p:cBhvr>
                                      <p:tavLst>
                                        <p:tav tm="0">
                                          <p:val>
                                            <p:strVal val="#ppt_x"/>
                                          </p:val>
                                        </p:tav>
                                        <p:tav tm="100000">
                                          <p:val>
                                            <p:strVal val="#ppt_x"/>
                                          </p:val>
                                        </p:tav>
                                      </p:tavLst>
                                    </p:anim>
                                    <p:anim calcmode="lin" valueType="num">
                                      <p:cBhvr>
                                        <p:cTn id="21"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 y="1328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355976" y="476672"/>
            <a:ext cx="3672408" cy="4824536"/>
          </a:xfrm>
          <a:prstGeom prst="rect">
            <a:avLst/>
          </a:prstGeom>
          <a:solidFill>
            <a:schemeClr val="accent1">
              <a:lumMod val="40000"/>
              <a:lumOff val="6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rgbClr val="002060"/>
                </a:solidFill>
                <a:latin typeface="Times New Roman" pitchFamily="18" charset="0"/>
                <a:cs typeface="Times New Roman" pitchFamily="18" charset="0"/>
              </a:rPr>
              <a:t>3. Казбаларды өндіру кезінде қолданылатын табиғи жөне жанама </a:t>
            </a:r>
            <a:r>
              <a:rPr lang="ru-RU" sz="2400" dirty="0">
                <a:solidFill>
                  <a:srgbClr val="002060"/>
                </a:solidFill>
                <a:latin typeface="Times New Roman" pitchFamily="18" charset="0"/>
                <a:cs typeface="Times New Roman" pitchFamily="18" charset="0"/>
              </a:rPr>
              <a:t>қ</a:t>
            </a:r>
            <a:r>
              <a:rPr lang="ru-RU" sz="2400" dirty="0" smtClean="0">
                <a:solidFill>
                  <a:srgbClr val="002060"/>
                </a:solidFill>
                <a:latin typeface="Times New Roman" pitchFamily="18" charset="0"/>
                <a:cs typeface="Times New Roman" pitchFamily="18" charset="0"/>
              </a:rPr>
              <a:t>осылыстармен қоршаган ортаның ластануы. Мысалы, Батыс Қазақ- станда мұнай-газ </a:t>
            </a:r>
            <a:r>
              <a:rPr lang="ru-RU" sz="2400" dirty="0">
                <a:solidFill>
                  <a:srgbClr val="002060"/>
                </a:solidFill>
                <a:latin typeface="Times New Roman" pitchFamily="18" charset="0"/>
                <a:cs typeface="Times New Roman" pitchFamily="18" charset="0"/>
              </a:rPr>
              <a:t>ө</a:t>
            </a:r>
            <a:r>
              <a:rPr lang="ru-RU" sz="2400" dirty="0" smtClean="0">
                <a:solidFill>
                  <a:srgbClr val="002060"/>
                </a:solidFill>
                <a:latin typeface="Times New Roman" pitchFamily="18" charset="0"/>
                <a:cs typeface="Times New Roman" pitchFamily="18" charset="0"/>
              </a:rPr>
              <a:t>ндірген кезде коршаган ортаға тұз </a:t>
            </a:r>
            <a:r>
              <a:rPr lang="en-US" sz="2400" dirty="0" smtClean="0">
                <a:solidFill>
                  <a:srgbClr val="002060"/>
                </a:solidFill>
                <a:latin typeface="Times New Roman" pitchFamily="18" charset="0"/>
                <a:cs typeface="Times New Roman" pitchFamily="18" charset="0"/>
              </a:rPr>
              <a:t>e</a:t>
            </a:r>
            <a:r>
              <a:rPr lang="ru-RU" sz="2400" dirty="0" smtClean="0">
                <a:solidFill>
                  <a:srgbClr val="002060"/>
                </a:solidFill>
                <a:latin typeface="Times New Roman" pitchFamily="18" charset="0"/>
                <a:cs typeface="Times New Roman" pitchFamily="18" charset="0"/>
              </a:rPr>
              <a:t>рі</a:t>
            </a:r>
            <a:r>
              <a:rPr lang="kk-KZ" sz="2400" dirty="0">
                <a:solidFill>
                  <a:srgbClr val="002060"/>
                </a:solidFill>
                <a:latin typeface="Times New Roman" pitchFamily="18" charset="0"/>
                <a:cs typeface="Times New Roman" pitchFamily="18" charset="0"/>
              </a:rPr>
              <a:t>т</a:t>
            </a:r>
            <a:r>
              <a:rPr lang="ru-RU" sz="2400" dirty="0" smtClean="0">
                <a:solidFill>
                  <a:srgbClr val="002060"/>
                </a:solidFill>
                <a:latin typeface="Times New Roman" pitchFamily="18" charset="0"/>
                <a:cs typeface="Times New Roman" pitchFamily="18" charset="0"/>
              </a:rPr>
              <a:t>інділері</a:t>
            </a:r>
            <a:r>
              <a:rPr lang="ru-RU" sz="2400" dirty="0">
                <a:solidFill>
                  <a:srgbClr val="002060"/>
                </a:solidFill>
                <a:latin typeface="Times New Roman" pitchFamily="18" charset="0"/>
                <a:cs typeface="Times New Roman" pitchFamily="18" charset="0"/>
              </a:rPr>
              <a:t>,</a:t>
            </a:r>
            <a:r>
              <a:rPr lang="ru-RU" sz="2400" dirty="0" smtClean="0">
                <a:solidFill>
                  <a:srgbClr val="002060"/>
                </a:solidFill>
                <a:latin typeface="Times New Roman" pitchFamily="18" charset="0"/>
                <a:cs typeface="Times New Roman" pitchFamily="18" charset="0"/>
              </a:rPr>
              <a:t> күкірт, азот, көміртек оксидтері түсуі мүмкін. </a:t>
            </a:r>
            <a:endParaRPr lang="ru-RU"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2580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 y="5318"/>
            <a:ext cx="9143143" cy="6852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417062"/>
            <a:ext cx="3672408" cy="5616624"/>
          </a:xfrm>
          <a:prstGeom prst="rect">
            <a:avLst/>
          </a:prstGeom>
          <a:solidFill>
            <a:schemeClr val="tx2">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atin typeface="Times New Roman" pitchFamily="18" charset="0"/>
                <a:cs typeface="Times New Roman" pitchFamily="18" charset="0"/>
              </a:rPr>
              <a:t>4. Тағы бір проблема бұл радиоактивті элементтердің шығуы. Кез келген кенді байытқан кезде оның бір бөлігі өндіріс қалдықтарының ішінде «жойылып» кетеді. Сондықтан өндіру өнеркәсібінің міндеті - алынатын пайдалы қазбалардың қоршаған ортаны ластауын </a:t>
            </a:r>
            <a:r>
              <a:rPr lang="kk-KZ" sz="2400" dirty="0" smtClean="0">
                <a:latin typeface="Times New Roman" pitchFamily="18" charset="0"/>
                <a:cs typeface="Times New Roman" pitchFamily="18" charset="0"/>
              </a:rPr>
              <a:t>барынша</a:t>
            </a:r>
            <a:r>
              <a:rPr lang="ru-RU" sz="2400"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жою</a:t>
            </a:r>
            <a:r>
              <a:rPr lang="ru-RU"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45225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ятиугольник 2"/>
          <p:cNvSpPr/>
          <p:nvPr/>
        </p:nvSpPr>
        <p:spPr>
          <a:xfrm>
            <a:off x="196992" y="2909098"/>
            <a:ext cx="8407456" cy="3744416"/>
          </a:xfrm>
          <a:prstGeom prst="homePlate">
            <a:avLst/>
          </a:prstGeom>
          <a:solidFill>
            <a:schemeClr val="accent1">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2400" dirty="0" smtClean="0">
                <a:latin typeface="Times New Roman" pitchFamily="18" charset="0"/>
                <a:cs typeface="Times New Roman" pitchFamily="18" charset="0"/>
              </a:rPr>
              <a:t>  Пайдалы қазбаларды алу және тасымалдау кезіндегі апаттар. Барлық сақтық шараларына қарамастан кейде танкерлерде апат болган кезде мүнай өнімдері төгіледі, теміржол арқылы тасымалдаганда қандай да бір реагенттер бөлінеді, газ жөне мүнай күбырлары жарылуы мүмкін және т.б. </a:t>
            </a:r>
          </a:p>
          <a:p>
            <a:r>
              <a:rPr lang="en-US" sz="2400" dirty="0" smtClean="0">
                <a:latin typeface="Times New Roman" pitchFamily="18" charset="0"/>
                <a:cs typeface="Times New Roman" pitchFamily="18" charset="0"/>
              </a:rPr>
              <a:t>XX </a:t>
            </a:r>
            <a:r>
              <a:rPr lang="kk-KZ" sz="2400" dirty="0" smtClean="0">
                <a:latin typeface="Times New Roman" pitchFamily="18" charset="0"/>
                <a:cs typeface="Times New Roman" pitchFamily="18" charset="0"/>
              </a:rPr>
              <a:t>гасырдағы ipі экологиялық апаттың біріне 2010 Мексика шығанағында болған мұнай платформасындағы  апат.</a:t>
            </a:r>
            <a:endParaRPr lang="kk-KZ" sz="2400" dirty="0">
              <a:latin typeface="Times New Roman" pitchFamily="18" charset="0"/>
              <a:cs typeface="Times New Roman" pitchFamily="18" charset="0"/>
            </a:endParaRPr>
          </a:p>
        </p:txBody>
      </p:sp>
      <p:sp>
        <p:nvSpPr>
          <p:cNvPr id="4" name="Прямоугольник 3"/>
          <p:cNvSpPr/>
          <p:nvPr/>
        </p:nvSpPr>
        <p:spPr>
          <a:xfrm>
            <a:off x="126921" y="35332"/>
            <a:ext cx="3510769" cy="646331"/>
          </a:xfrm>
          <a:prstGeom prst="rect">
            <a:avLst/>
          </a:prstGeom>
        </p:spPr>
        <p:txBody>
          <a:bodyPr wrap="none">
            <a:spAutoFit/>
          </a:bodyPr>
          <a:lstStyle/>
          <a:p>
            <a:r>
              <a:rPr lang="kk-KZ" b="1" dirty="0" smtClean="0">
                <a:latin typeface="Times New Roman" pitchFamily="18" charset="0"/>
                <a:cs typeface="Times New Roman" pitchFamily="18" charset="0"/>
              </a:rPr>
              <a:t>Мексика шығанағындағы апат,</a:t>
            </a:r>
          </a:p>
          <a:p>
            <a:r>
              <a:rPr lang="kk-KZ" b="1" dirty="0" smtClean="0">
                <a:latin typeface="Times New Roman" pitchFamily="18" charset="0"/>
                <a:cs typeface="Times New Roman" pitchFamily="18" charset="0"/>
              </a:rPr>
              <a:t>2010жыл. </a:t>
            </a:r>
            <a:endParaRPr lang="ru-RU" b="1" dirty="0"/>
          </a:p>
        </p:txBody>
      </p:sp>
    </p:spTree>
    <p:extLst>
      <p:ext uri="{BB962C8B-B14F-4D97-AF65-F5344CB8AC3E}">
        <p14:creationId xmlns:p14="http://schemas.microsoft.com/office/powerpoint/2010/main" val="295659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524328" y="2018718"/>
            <a:ext cx="1080120" cy="83421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4816268" y="3212976"/>
            <a:ext cx="3644164" cy="25202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smtClean="0">
                <a:solidFill>
                  <a:schemeClr val="tx1"/>
                </a:solidFill>
                <a:latin typeface="Times New Roman" pitchFamily="18" charset="0"/>
                <a:cs typeface="Times New Roman" pitchFamily="18" charset="0"/>
              </a:rPr>
              <a:t>  Пайдалы қазбаларды өңдеудің қоршаған ортаға әсеріне кез келген минералды шикізатты пайдаланудың міндетті салдары жатады. Адам пайдалы қазбаларды қажет заттарды алу үшін өндіреді. Пайдаланып болған соң алынған заттар жойылып кетпейді. </a:t>
            </a:r>
            <a:endParaRPr lang="kk-KZ" dirty="0">
              <a:solidFill>
                <a:schemeClr val="tx1"/>
              </a:solidFill>
              <a:latin typeface="Times New Roman" pitchFamily="18" charset="0"/>
              <a:cs typeface="Times New Roman" pitchFamily="18" charset="0"/>
            </a:endParaRPr>
          </a:p>
        </p:txBody>
      </p:sp>
      <p:sp>
        <p:nvSpPr>
          <p:cNvPr id="4" name="Прямоугольник 3"/>
          <p:cNvSpPr/>
          <p:nvPr/>
        </p:nvSpPr>
        <p:spPr>
          <a:xfrm>
            <a:off x="1619672" y="3212976"/>
            <a:ext cx="3024336" cy="32403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kk-KZ" dirty="0" smtClean="0">
                <a:solidFill>
                  <a:schemeClr val="tx1"/>
                </a:solidFill>
                <a:latin typeface="Times New Roman" pitchFamily="18" charset="0"/>
                <a:cs typeface="Times New Roman" pitchFamily="18" charset="0"/>
              </a:rPr>
              <a:t>Жер бедерінің бұзылуы;</a:t>
            </a:r>
          </a:p>
          <a:p>
            <a:pPr marL="285750" indent="-285750">
              <a:buFont typeface="Wingdings" pitchFamily="2" charset="2"/>
              <a:buChar char="§"/>
            </a:pPr>
            <a:r>
              <a:rPr lang="kk-KZ" dirty="0" smtClean="0">
                <a:solidFill>
                  <a:schemeClr val="tx1"/>
                </a:solidFill>
                <a:latin typeface="Times New Roman" pitchFamily="18" charset="0"/>
                <a:cs typeface="Times New Roman" pitchFamily="18" charset="0"/>
              </a:rPr>
              <a:t>Топырақтың бүлінуі;</a:t>
            </a:r>
          </a:p>
          <a:p>
            <a:pPr marL="285750" indent="-285750">
              <a:buFont typeface="Wingdings" pitchFamily="2" charset="2"/>
              <a:buChar char="§"/>
            </a:pPr>
            <a:r>
              <a:rPr lang="kk-KZ" dirty="0" smtClean="0">
                <a:solidFill>
                  <a:schemeClr val="tx1"/>
                </a:solidFill>
                <a:latin typeface="Times New Roman" pitchFamily="18" charset="0"/>
                <a:cs typeface="Times New Roman" pitchFamily="18" charset="0"/>
              </a:rPr>
              <a:t>Өсімдік әлемінің жойылуы;</a:t>
            </a:r>
          </a:p>
          <a:p>
            <a:pPr marL="285750" indent="-285750">
              <a:buFont typeface="Wingdings" pitchFamily="2" charset="2"/>
              <a:buChar char="§"/>
            </a:pPr>
            <a:r>
              <a:rPr lang="kk-KZ" dirty="0" smtClean="0">
                <a:solidFill>
                  <a:schemeClr val="tx1"/>
                </a:solidFill>
                <a:latin typeface="Times New Roman" pitchFamily="18" charset="0"/>
                <a:cs typeface="Times New Roman" pitchFamily="18" charset="0"/>
              </a:rPr>
              <a:t>Өзен арнасының өзгеруі;</a:t>
            </a:r>
          </a:p>
          <a:p>
            <a:pPr marL="285750" indent="-285750">
              <a:buFont typeface="Wingdings" pitchFamily="2" charset="2"/>
              <a:buChar char="§"/>
            </a:pPr>
            <a:r>
              <a:rPr lang="kk-KZ" dirty="0">
                <a:solidFill>
                  <a:schemeClr val="tx1"/>
                </a:solidFill>
                <a:latin typeface="Times New Roman" pitchFamily="18" charset="0"/>
                <a:cs typeface="Times New Roman" pitchFamily="18" charset="0"/>
              </a:rPr>
              <a:t>Жер бедерінің құрғауы/батпақтануы;</a:t>
            </a:r>
          </a:p>
          <a:p>
            <a:pPr marL="285750" indent="-285750">
              <a:buFont typeface="Wingdings" pitchFamily="2" charset="2"/>
              <a:buChar char="§"/>
            </a:pPr>
            <a:r>
              <a:rPr lang="kk-KZ" dirty="0">
                <a:solidFill>
                  <a:schemeClr val="tx1"/>
                </a:solidFill>
                <a:latin typeface="Times New Roman" pitchFamily="18" charset="0"/>
                <a:cs typeface="Times New Roman" pitchFamily="18" charset="0"/>
              </a:rPr>
              <a:t>Жыралардың пайда болуы</a:t>
            </a:r>
            <a:r>
              <a:rPr lang="kk-KZ" dirty="0" smtClean="0">
                <a:solidFill>
                  <a:schemeClr val="tx1"/>
                </a:solidFill>
                <a:latin typeface="Times New Roman" pitchFamily="18" charset="0"/>
                <a:cs typeface="Times New Roman" pitchFamily="18" charset="0"/>
              </a:rPr>
              <a:t>;</a:t>
            </a:r>
          </a:p>
          <a:p>
            <a:pPr marL="285750" indent="-285750">
              <a:buFont typeface="Wingdings" pitchFamily="2" charset="2"/>
              <a:buChar char="§"/>
            </a:pPr>
            <a:endParaRPr lang="kk-KZ" dirty="0">
              <a:solidFill>
                <a:schemeClr val="tx1"/>
              </a:solidFill>
              <a:latin typeface="Times New Roman" pitchFamily="18" charset="0"/>
              <a:cs typeface="Times New Roman" pitchFamily="18" charset="0"/>
            </a:endParaRPr>
          </a:p>
        </p:txBody>
      </p:sp>
      <p:sp>
        <p:nvSpPr>
          <p:cNvPr id="6" name="Прямоугольник 5"/>
          <p:cNvSpPr/>
          <p:nvPr/>
        </p:nvSpPr>
        <p:spPr>
          <a:xfrm>
            <a:off x="4816268" y="5589240"/>
            <a:ext cx="2131996" cy="86409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755576" y="116632"/>
            <a:ext cx="4464496" cy="909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i="1" dirty="0">
                <a:solidFill>
                  <a:srgbClr val="002060"/>
                </a:solidFill>
                <a:latin typeface="Times New Roman" pitchFamily="18" charset="0"/>
                <a:cs typeface="Times New Roman" pitchFamily="18" charset="0"/>
              </a:rPr>
              <a:t>П</a:t>
            </a:r>
            <a:r>
              <a:rPr lang="kk-KZ" sz="2400" b="1" i="1" dirty="0" smtClean="0">
                <a:solidFill>
                  <a:srgbClr val="002060"/>
                </a:solidFill>
                <a:latin typeface="Times New Roman" pitchFamily="18" charset="0"/>
                <a:cs typeface="Times New Roman" pitchFamily="18" charset="0"/>
              </a:rPr>
              <a:t>айдалы қазбаларды өндірудің қоршаған ортаға әсері</a:t>
            </a:r>
            <a:endParaRPr lang="kk-KZ" sz="24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009093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1544</TotalTime>
  <Words>739</Words>
  <Application>Microsoft Office PowerPoint</Application>
  <PresentationFormat>Экран (4:3)</PresentationFormat>
  <Paragraphs>68</Paragraphs>
  <Slides>16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777</dc:creator>
  <cp:lastModifiedBy>Huawei</cp:lastModifiedBy>
  <cp:revision>61</cp:revision>
  <dcterms:created xsi:type="dcterms:W3CDTF">2020-07-17T14:59:26Z</dcterms:created>
  <dcterms:modified xsi:type="dcterms:W3CDTF">2024-11-02T05:57:49Z</dcterms:modified>
</cp:coreProperties>
</file>