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1" r:id="rId3"/>
    <p:sldId id="260" r:id="rId4"/>
    <p:sldId id="259" r:id="rId5"/>
    <p:sldId id="262" r:id="rId6"/>
    <p:sldId id="265" r:id="rId7"/>
    <p:sldId id="264" r:id="rId8"/>
    <p:sldId id="272" r:id="rId9"/>
    <p:sldId id="266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9B5FA-1F3C-403E-AA87-06C415380E76}" type="datetimeFigureOut">
              <a:rPr lang="ru-RU" smtClean="0"/>
              <a:t>02.11.2024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1B39B-F0C1-47B3-A98B-D923F9F9153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1357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9B5FA-1F3C-403E-AA87-06C415380E76}" type="datetimeFigureOut">
              <a:rPr lang="ru-RU" smtClean="0"/>
              <a:t>02.11.2024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1B39B-F0C1-47B3-A98B-D923F9F9153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8720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9B5FA-1F3C-403E-AA87-06C415380E76}" type="datetimeFigureOut">
              <a:rPr lang="ru-RU" smtClean="0"/>
              <a:t>02.11.2024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1B39B-F0C1-47B3-A98B-D923F9F9153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4320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9B5FA-1F3C-403E-AA87-06C415380E76}" type="datetimeFigureOut">
              <a:rPr lang="ru-RU" smtClean="0"/>
              <a:t>02.11.2024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1B39B-F0C1-47B3-A98B-D923F9F9153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7367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9B5FA-1F3C-403E-AA87-06C415380E76}" type="datetimeFigureOut">
              <a:rPr lang="ru-RU" smtClean="0"/>
              <a:t>02.11.2024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1B39B-F0C1-47B3-A98B-D923F9F9153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8692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9B5FA-1F3C-403E-AA87-06C415380E76}" type="datetimeFigureOut">
              <a:rPr lang="ru-RU" smtClean="0"/>
              <a:t>02.11.2024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1B39B-F0C1-47B3-A98B-D923F9F9153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2186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9B5FA-1F3C-403E-AA87-06C415380E76}" type="datetimeFigureOut">
              <a:rPr lang="ru-RU" smtClean="0"/>
              <a:t>02.11.2024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1B39B-F0C1-47B3-A98B-D923F9F9153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2254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9B5FA-1F3C-403E-AA87-06C415380E76}" type="datetimeFigureOut">
              <a:rPr lang="ru-RU" smtClean="0"/>
              <a:t>02.11.2024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1B39B-F0C1-47B3-A98B-D923F9F9153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2382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9B5FA-1F3C-403E-AA87-06C415380E76}" type="datetimeFigureOut">
              <a:rPr lang="ru-RU" smtClean="0"/>
              <a:t>02.11.2024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1B39B-F0C1-47B3-A98B-D923F9F9153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4721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9B5FA-1F3C-403E-AA87-06C415380E76}" type="datetimeFigureOut">
              <a:rPr lang="ru-RU" smtClean="0"/>
              <a:t>02.11.2024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1B39B-F0C1-47B3-A98B-D923F9F9153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061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9B5FA-1F3C-403E-AA87-06C415380E76}" type="datetimeFigureOut">
              <a:rPr lang="ru-RU" smtClean="0"/>
              <a:t>02.11.2024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1B39B-F0C1-47B3-A98B-D923F9F9153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9332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9B5FA-1F3C-403E-AA87-06C415380E76}" type="datetimeFigureOut">
              <a:rPr lang="ru-RU" smtClean="0"/>
              <a:t>02.11.2024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71B39B-F0C1-47B3-A98B-D923F9F9153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3685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67944" y="1844824"/>
            <a:ext cx="17492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Биология</a:t>
            </a:r>
          </a:p>
          <a:p>
            <a:pPr algn="ctr"/>
            <a:r>
              <a:rPr lang="kk-KZ" sz="20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kk-KZ" sz="2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-сынып</a:t>
            </a:r>
            <a:endParaRPr lang="ru-RU" sz="20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5158" y="3418114"/>
            <a:ext cx="87129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Тақырыбы: 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Парниктік эффектісі (жылыжай) және озон қабатының жұқаруы. Дүниежүзілік мұхит деңгейінің көтерілуінің, су мен атмосфера температурасының өзгеруінің тірі ағзаларға әсері.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Google Shape;77;p1"/>
          <p:cNvCxnSpPr>
            <a:cxnSpLocks noChangeShapeType="1"/>
          </p:cNvCxnSpPr>
          <p:nvPr/>
        </p:nvCxnSpPr>
        <p:spPr bwMode="auto">
          <a:xfrm>
            <a:off x="755576" y="6147522"/>
            <a:ext cx="7586490" cy="0"/>
          </a:xfrm>
          <a:prstGeom prst="straightConnector1">
            <a:avLst/>
          </a:prstGeom>
          <a:noFill/>
          <a:ln w="38100">
            <a:solidFill>
              <a:srgbClr val="090F78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Google Shape;78;p1"/>
          <p:cNvCxnSpPr>
            <a:cxnSpLocks noChangeShapeType="1"/>
          </p:cNvCxnSpPr>
          <p:nvPr/>
        </p:nvCxnSpPr>
        <p:spPr bwMode="auto">
          <a:xfrm>
            <a:off x="755576" y="6310842"/>
            <a:ext cx="7603528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77623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74251"/>
            <a:ext cx="9140492" cy="537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59052" y="1556792"/>
            <a:ext cx="1152128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2780928"/>
            <a:ext cx="1152128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812360" y="2708920"/>
            <a:ext cx="1152128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336836" y="5949280"/>
            <a:ext cx="1152128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16632"/>
            <a:ext cx="87849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Тапсырма №1. </a:t>
            </a:r>
            <a:endParaRPr lang="kk-KZ" sz="28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«Фишбоун»</a:t>
            </a:r>
          </a:p>
          <a:p>
            <a:r>
              <a:rPr lang="kk-KZ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3746" y="1785372"/>
            <a:ext cx="2829154" cy="1152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k-KZ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Жылыжай эффектісінің және озон қабатының бұзылу</a:t>
            </a:r>
            <a:endParaRPr lang="ru-RU" sz="2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18328774">
            <a:off x="1672201" y="1645508"/>
            <a:ext cx="3915108" cy="6285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атмосфераның көмірқышқыл газымен және басқа шығарындылармен ластануы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14155749">
            <a:off x="1688164" y="4864470"/>
            <a:ext cx="2982410" cy="10533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күннен келетін жылу жер бетін қыздырады да , бұл жылу ғарышқа тұтас кері қайта алмайды .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 rot="18328774">
            <a:off x="2974116" y="1655871"/>
            <a:ext cx="3569217" cy="6285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фреонның қолданылуы, ғарыш кемелерін ұшыру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 rot="14197567">
            <a:off x="3000152" y="5204799"/>
            <a:ext cx="3031996" cy="394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зон қабатының жұқаруы</a:t>
            </a:r>
            <a:endParaRPr lang="ru-RU" sz="2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18328774">
            <a:off x="4230427" y="1663210"/>
            <a:ext cx="3866296" cy="6285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төменгі қабаттарының қызуынан атмосфераның жоғары қабаттарының салқындауы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 rot="14589042">
            <a:off x="4837043" y="4417317"/>
            <a:ext cx="2617433" cy="15151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озон түзілетін жерде « мұз бұлттары » қалыптасып , озон қабаты ол жерде сақталмауы мүмкін . </a:t>
            </a:r>
            <a:endParaRPr lang="ru-RU" sz="2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516216" y="2361436"/>
            <a:ext cx="2627784" cy="10675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Завот, фабрикалар мен автокөліктерден шығатын СО</a:t>
            </a:r>
            <a:r>
              <a:rPr lang="kk-KZ" sz="2000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kk-KZ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азайту</a:t>
            </a:r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416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3" grpId="0" animBg="1"/>
      <p:bldP spid="14" grpId="0" animBg="1"/>
      <p:bldP spid="15" grpId="0" animBg="1"/>
      <p:bldP spid="19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2"/>
          <a:srcRect l="11757" r="11484"/>
          <a:stretch/>
        </p:blipFill>
        <p:spPr bwMode="auto">
          <a:xfrm>
            <a:off x="1" y="107706"/>
            <a:ext cx="9144000" cy="67274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2" name="Прямоугольник 1"/>
          <p:cNvSpPr/>
          <p:nvPr/>
        </p:nvSpPr>
        <p:spPr>
          <a:xfrm>
            <a:off x="933244" y="999892"/>
            <a:ext cx="31343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Оқу мақсаты: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618695"/>
            <a:ext cx="849694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800" dirty="0">
                <a:latin typeface="Times New Roman" pitchFamily="18" charset="0"/>
                <a:cs typeface="Times New Roman" pitchFamily="18" charset="0"/>
              </a:rPr>
              <a:t>9.3.2.3 - парниктік эффектінің тірі ағзаларға әсерін түсіндіру;</a:t>
            </a:r>
            <a:endParaRPr lang="ru-RU" sz="28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kk-KZ" sz="2800" dirty="0">
                <a:latin typeface="Times New Roman" pitchFamily="18" charset="0"/>
                <a:cs typeface="Times New Roman" pitchFamily="18" charset="0"/>
              </a:rPr>
              <a:t>9.3.2.4 - озон қабатының бұзылуының себептері мен салдарын түсіндіру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34938" y="3434577"/>
            <a:ext cx="40028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Бағалау критериі: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4080908"/>
            <a:ext cx="806489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Wingdings" pitchFamily="2" charset="2"/>
              <a:buChar char="ü"/>
            </a:pPr>
            <a:r>
              <a:rPr lang="kk-KZ" sz="2800" dirty="0">
                <a:latin typeface="Times New Roman" pitchFamily="18" charset="0"/>
                <a:cs typeface="Times New Roman" pitchFamily="18" charset="0"/>
              </a:rPr>
              <a:t>Парниктік эффектінің тірі ағзаларға әсерін түсінеді;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kk-KZ" sz="2800" dirty="0">
                <a:latin typeface="Times New Roman" pitchFamily="18" charset="0"/>
                <a:cs typeface="Times New Roman" pitchFamily="18" charset="0"/>
              </a:rPr>
              <a:t>Озон қабатының бұзылуының себептері мен салдарын түсінеді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90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581"/>
            <a:ext cx="9144000" cy="6839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 rot="14964954">
            <a:off x="697369" y="2068925"/>
            <a:ext cx="2448272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Кері қайтуы</a:t>
            </a:r>
            <a:endParaRPr lang="ru-RU" sz="20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17520481">
            <a:off x="2337988" y="2364649"/>
            <a:ext cx="1921475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Күн энергиясы</a:t>
            </a:r>
            <a:endParaRPr lang="ru-RU" sz="20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11960" y="116632"/>
            <a:ext cx="4752528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kk-KZ" sz="2800" b="1" i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Жылыжай эффектісі</a:t>
            </a:r>
            <a:endParaRPr lang="ru-RU" sz="2800" b="1" i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48064" y="1006547"/>
            <a:ext cx="3816424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kk-KZ" sz="2400" b="1" i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Жылыжай газдары</a:t>
            </a:r>
            <a:endParaRPr lang="ru-RU" sz="2400" b="1" i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87924" y="6381328"/>
            <a:ext cx="2700300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Энергияның сіңірілуі</a:t>
            </a:r>
            <a:endParaRPr lang="ru-RU" sz="20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52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777\Downloads\WhatsApp Image 2020-07-20 at 11.06.3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81" y="-35105"/>
            <a:ext cx="7293382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5481" y="3226237"/>
            <a:ext cx="8840216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Көмірқышқыл газының концентрациясының кез келген артуы үлкен жылынуға апарып соғады . Неліктен көмірқышқыл газы атмосферада жинақталады ?</a:t>
            </a:r>
          </a:p>
          <a:p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Ғаламдық эколог мамандар дәлелденген үш жағдаймен санасады :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Климат жылынып , Жер бетіндегі орташа ғаламдық температура артуда 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Бұл жылыжай газдарының , ең бірінші көмірқышқыл газы мөл- шерінің артуына байланысты .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Осы өзгерістерде адам , оның шаруашылық әрекеті елеулі рөл атқарады .</a:t>
            </a:r>
            <a:endParaRPr lang="ru-RU" sz="23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99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7454" y="4005064"/>
            <a:ext cx="6840760" cy="2708920"/>
          </a:xfrm>
          <a:prstGeom prst="rect">
            <a:avLst/>
          </a:prstGeom>
          <a:solidFill>
            <a:schemeClr val="tx2">
              <a:lumMod val="20000"/>
              <a:lumOff val="80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Атмосфераның 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озон қабатының жұқаруы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 – адамзат алдында тұрған тағы бір ғаламдық проблема . 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Неліктен қазіргі кезде озон қабаты бұзыла бастады ? Табиғатта озон ның бір бөлігі табиғи жолмен бұзылады . Оның кейбір мөлшері ғарыш кеңістігінде жойылады . Бірақ қайтадан түзілген озон осы уақытқа дейін жетіп келген . Озон қабаты бүкіл тіршілікті жойқын күн радиациясы нан – ультракүлгін сәуледен қорғайтын сенімді қалқан болды . Қазіргі кезде озон қалқанының бұзылуының негізгі бір себебі фреонның қолданылуы , сондай - ақ ғарыш кемелерін ұшыру 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96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7"/>
            <a:ext cx="8712968" cy="6431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11760" y="476672"/>
            <a:ext cx="4680520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ҒАЛАМДЫҚ ЖЫЛЫНУ МЕХАНИЗМІ</a:t>
            </a:r>
            <a:endParaRPr lang="ru-RU" sz="2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23928" y="5611051"/>
            <a:ext cx="1368152" cy="5280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Жер</a:t>
            </a:r>
            <a:endParaRPr lang="ru-RU" sz="2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356" y="3392996"/>
            <a:ext cx="1832756" cy="3960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Күн энергиясы</a:t>
            </a:r>
            <a:endParaRPr lang="ru-RU" sz="2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62046" y="4509120"/>
            <a:ext cx="1832756" cy="3960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Инфрақызыл жарық</a:t>
            </a:r>
            <a:endParaRPr lang="ru-RU" sz="2000" b="1" i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63634" y="1628800"/>
            <a:ext cx="3544670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Жылыжай газдары</a:t>
            </a:r>
            <a:endParaRPr lang="ru-RU" sz="2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24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777\Downloads\WhatsApp Image 2020-07-20 at 11.06.31 (1)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55" b="5364"/>
          <a:stretch/>
        </p:blipFill>
        <p:spPr bwMode="auto">
          <a:xfrm>
            <a:off x="-2913" y="53981"/>
            <a:ext cx="6447121" cy="4542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085946" y="4007256"/>
            <a:ext cx="2952328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220072" y="3789040"/>
            <a:ext cx="262829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90678" y="4367296"/>
            <a:ext cx="893163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Оның тірі ағзалар үшін салдары апаттық жағдайда болуы мүмкін : </a:t>
            </a:r>
          </a:p>
          <a:p>
            <a:pPr marL="88900" indent="-88900">
              <a:buAutoNum type="arabicPeriod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Егер озон қалқаны толығымен жойылып кететін болса , құрлық беті кез келген тірі ағза ,тіпті прокариоттар үшін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 тіршілік етуге жарамсыз . Тіршілік тек мұхитта сақталады . 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Жылыжай эффектісі күшейген кезде озон қабаты бұзылған кездегідей Антарктида және Арктикадағы мұздықтар ери бастайды.Бұл құрлық аумағының едәуір қысқаруына және жерүсті әрі топырақ ағзаларының жойылуына апарып соғады . </a:t>
            </a:r>
            <a:endParaRPr lang="kk-KZ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1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8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4150" y="1224577"/>
            <a:ext cx="4896544" cy="388292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5536" y="260648"/>
            <a:ext cx="679525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Тапсырма №1</a:t>
            </a:r>
            <a:r>
              <a:rPr lang="kk-KZ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lvl="0" indent="-342900">
              <a:buFont typeface="Wingdings" pitchFamily="2" charset="2"/>
              <a:buChar char="Ø"/>
            </a:pP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Суретте парниктік эффекттің сызбасы берілген.</a:t>
            </a:r>
          </a:p>
          <a:p>
            <a:endParaRPr lang="kk-KZ" sz="24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kk-KZ" sz="24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88024" y="3872495"/>
            <a:ext cx="42503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Парниктік эффекттің тірі ағзаларға тигізетін салдарын түсіндіріңіз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7568" y="5157192"/>
            <a:ext cx="906716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800" dirty="0">
                <a:latin typeface="Times New Roman" pitchFamily="18" charset="0"/>
                <a:cs typeface="Times New Roman" pitchFamily="18" charset="0"/>
              </a:rPr>
              <a:t>Дескриптор</a:t>
            </a: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Парниктік </a:t>
            </a:r>
            <a:r>
              <a:rPr lang="kk-KZ" sz="2800" dirty="0">
                <a:latin typeface="Times New Roman" pitchFamily="18" charset="0"/>
                <a:cs typeface="Times New Roman" pitchFamily="18" charset="0"/>
              </a:rPr>
              <a:t>эффектінің тірі ағзаларға әсерін </a:t>
            </a: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түсіндіреді;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3223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" y="1484784"/>
            <a:ext cx="9140492" cy="537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11760" y="1772816"/>
            <a:ext cx="1152128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2996952"/>
            <a:ext cx="1152128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812360" y="2996952"/>
            <a:ext cx="1152128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336836" y="6309320"/>
            <a:ext cx="1152128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16632"/>
            <a:ext cx="878497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Тапсырма </a:t>
            </a:r>
            <a:r>
              <a:rPr lang="kk-KZ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№2. </a:t>
            </a:r>
          </a:p>
          <a:p>
            <a:r>
              <a:rPr lang="kk-KZ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«Фишбоун»</a:t>
            </a:r>
          </a:p>
          <a:p>
            <a:r>
              <a:rPr lang="kk-KZ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Балықтың бас бөліміндегі проблеманың себебін үстіңгі қаңқаға, салдарын астыңғы қаңқаға, шешу жолдарын құйрық жүзбе қанатына жаз </a:t>
            </a:r>
            <a:endParaRPr lang="kk-KZ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57554" y="2780928"/>
            <a:ext cx="1548172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k-KZ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Проблема</a:t>
            </a:r>
            <a:endParaRPr lang="ru-RU" sz="2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067944" y="2455153"/>
            <a:ext cx="1548172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k-KZ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Себеп</a:t>
            </a:r>
            <a:endParaRPr lang="ru-RU" sz="2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797914" y="4869160"/>
            <a:ext cx="1548172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k-KZ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Салдар</a:t>
            </a:r>
            <a:endParaRPr lang="ru-RU" sz="2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444208" y="2985830"/>
            <a:ext cx="2664296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k-KZ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Шешу жолдары</a:t>
            </a:r>
            <a:endParaRPr lang="ru-RU" sz="2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96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</TotalTime>
  <Words>431</Words>
  <Application>Microsoft Office PowerPoint</Application>
  <PresentationFormat>Экран (4:3)</PresentationFormat>
  <Paragraphs>54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777</dc:creator>
  <cp:lastModifiedBy>Huawei</cp:lastModifiedBy>
  <cp:revision>27</cp:revision>
  <dcterms:created xsi:type="dcterms:W3CDTF">2020-07-20T05:10:43Z</dcterms:created>
  <dcterms:modified xsi:type="dcterms:W3CDTF">2024-11-02T05:59:42Z</dcterms:modified>
</cp:coreProperties>
</file>