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D4FD7-A985-4AA4-B04A-5F4F9945F44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26E6EA-920D-44F9-9D96-464B648BA736}">
      <dgm:prSet phldrT="[Текст]"/>
      <dgm:spPr/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90EDC202-53D1-4E7A-9C1E-5E9C31D3547F}" type="parTrans" cxnId="{0C198548-0922-4AF3-8DE5-5AFC9AF9ECCE}">
      <dgm:prSet/>
      <dgm:spPr/>
      <dgm:t>
        <a:bodyPr/>
        <a:lstStyle/>
        <a:p>
          <a:endParaRPr lang="ru-RU"/>
        </a:p>
      </dgm:t>
    </dgm:pt>
    <dgm:pt modelId="{566A7121-C8BA-423C-8C98-71D2B0707EFB}" type="sibTrans" cxnId="{0C198548-0922-4AF3-8DE5-5AFC9AF9ECCE}">
      <dgm:prSet/>
      <dgm:spPr/>
      <dgm:t>
        <a:bodyPr/>
        <a:lstStyle/>
        <a:p>
          <a:endParaRPr lang="ru-RU"/>
        </a:p>
      </dgm:t>
    </dgm:pt>
    <dgm:pt modelId="{BE54A5E0-E090-4BDB-9882-E2B5DC5D34AA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Оттектің жетіспеушілігі, соның салдарынан сүт қышқылының жиналуы;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CF0B7-1F3C-4B4F-9E87-C70B6AAA6158}" type="parTrans" cxnId="{82612F12-2FAF-4007-8E87-1026F1BC6DEF}">
      <dgm:prSet/>
      <dgm:spPr/>
      <dgm:t>
        <a:bodyPr/>
        <a:lstStyle/>
        <a:p>
          <a:endParaRPr lang="ru-RU"/>
        </a:p>
      </dgm:t>
    </dgm:pt>
    <dgm:pt modelId="{49A0B96E-3AD6-48D3-AA86-F5E00556F3B9}" type="sibTrans" cxnId="{82612F12-2FAF-4007-8E87-1026F1BC6DEF}">
      <dgm:prSet/>
      <dgm:spPr/>
      <dgm:t>
        <a:bodyPr/>
        <a:lstStyle/>
        <a:p>
          <a:endParaRPr lang="ru-RU"/>
        </a:p>
      </dgm:t>
    </dgm:pt>
    <dgm:pt modelId="{151D5D20-DBBA-4032-B47A-ED01904ACBE0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B7C20748-CF8A-4683-B416-933BB12448DE}" type="parTrans" cxnId="{DDA87FC9-C4A7-417B-B899-C413F3485EFF}">
      <dgm:prSet/>
      <dgm:spPr/>
      <dgm:t>
        <a:bodyPr/>
        <a:lstStyle/>
        <a:p>
          <a:endParaRPr lang="ru-RU"/>
        </a:p>
      </dgm:t>
    </dgm:pt>
    <dgm:pt modelId="{A11979C9-BFD5-489B-B90B-DAEFB1080C79}" type="sibTrans" cxnId="{DDA87FC9-C4A7-417B-B899-C413F3485EFF}">
      <dgm:prSet/>
      <dgm:spPr/>
      <dgm:t>
        <a:bodyPr/>
        <a:lstStyle/>
        <a:p>
          <a:endParaRPr lang="ru-RU"/>
        </a:p>
      </dgm:t>
    </dgm:pt>
    <dgm:pt modelId="{B4DCC825-D391-4032-AC86-D3C0ABA21FF8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Сіңірдің созылуы;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65EE-E854-4F8E-8FA7-7B981A117BC1}" type="parTrans" cxnId="{14F9A46F-8029-42AD-8682-223EA8B186AF}">
      <dgm:prSet/>
      <dgm:spPr/>
      <dgm:t>
        <a:bodyPr/>
        <a:lstStyle/>
        <a:p>
          <a:endParaRPr lang="ru-RU"/>
        </a:p>
      </dgm:t>
    </dgm:pt>
    <dgm:pt modelId="{8F416920-A394-4E23-881E-CEDD259163BE}" type="sibTrans" cxnId="{14F9A46F-8029-42AD-8682-223EA8B186AF}">
      <dgm:prSet/>
      <dgm:spPr/>
      <dgm:t>
        <a:bodyPr/>
        <a:lstStyle/>
        <a:p>
          <a:endParaRPr lang="ru-RU"/>
        </a:p>
      </dgm:t>
    </dgm:pt>
    <dgm:pt modelId="{E3286DEE-51CB-450F-9745-A6B9D115684C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777758FE-AE24-4591-A289-0DC659CFE660}" type="parTrans" cxnId="{83D11526-41B2-4E4C-8505-B223EFA418E7}">
      <dgm:prSet/>
      <dgm:spPr/>
      <dgm:t>
        <a:bodyPr/>
        <a:lstStyle/>
        <a:p>
          <a:endParaRPr lang="ru-RU"/>
        </a:p>
      </dgm:t>
    </dgm:pt>
    <dgm:pt modelId="{27D725C2-B11F-4CF1-8288-DA3C5493D534}" type="sibTrans" cxnId="{83D11526-41B2-4E4C-8505-B223EFA418E7}">
      <dgm:prSet/>
      <dgm:spPr/>
      <dgm:t>
        <a:bodyPr/>
        <a:lstStyle/>
        <a:p>
          <a:endParaRPr lang="ru-RU"/>
        </a:p>
      </dgm:t>
    </dgm:pt>
    <dgm:pt modelId="{4832B743-29CA-4518-9431-B7A0DDE0419B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Бірқалыпты жұмыс істейтін бұлшық ет топтарын бақылайтын жүйке орталықтарының «қажуы».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733F-F9F1-4461-BDFE-4933FFC208FC}" type="parTrans" cxnId="{9607B1C4-2BE9-4276-B677-7B676B0172EA}">
      <dgm:prSet/>
      <dgm:spPr/>
      <dgm:t>
        <a:bodyPr/>
        <a:lstStyle/>
        <a:p>
          <a:endParaRPr lang="ru-RU"/>
        </a:p>
      </dgm:t>
    </dgm:pt>
    <dgm:pt modelId="{6C02195C-F01A-4739-8005-1A6C2EF8EB2C}" type="sibTrans" cxnId="{9607B1C4-2BE9-4276-B677-7B676B0172EA}">
      <dgm:prSet/>
      <dgm:spPr/>
      <dgm:t>
        <a:bodyPr/>
        <a:lstStyle/>
        <a:p>
          <a:endParaRPr lang="ru-RU"/>
        </a:p>
      </dgm:t>
    </dgm:pt>
    <dgm:pt modelId="{B7EAB5BA-A5BE-4101-BB5F-49F0CBDF387C}" type="pres">
      <dgm:prSet presAssocID="{8E8D4FD7-A985-4AA4-B04A-5F4F9945F4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B339C-8244-44E8-8C76-C94D09B03F55}" type="pres">
      <dgm:prSet presAssocID="{4E26E6EA-920D-44F9-9D96-464B648BA736}" presName="composite" presStyleCnt="0"/>
      <dgm:spPr/>
    </dgm:pt>
    <dgm:pt modelId="{88CD52B7-C815-4175-A1E8-1A22DC36F1B1}" type="pres">
      <dgm:prSet presAssocID="{4E26E6EA-920D-44F9-9D96-464B648BA7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F283-7B4D-4B4D-9A31-18FD088FB593}" type="pres">
      <dgm:prSet presAssocID="{4E26E6EA-920D-44F9-9D96-464B648BA7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6711A-C8DF-43A8-BE00-C795E0A77B20}" type="pres">
      <dgm:prSet presAssocID="{566A7121-C8BA-423C-8C98-71D2B0707EFB}" presName="sp" presStyleCnt="0"/>
      <dgm:spPr/>
    </dgm:pt>
    <dgm:pt modelId="{B50AF1F3-35C9-4A12-B9C7-3DFB5EAF8124}" type="pres">
      <dgm:prSet presAssocID="{151D5D20-DBBA-4032-B47A-ED01904ACBE0}" presName="composite" presStyleCnt="0"/>
      <dgm:spPr/>
    </dgm:pt>
    <dgm:pt modelId="{5DFE269A-082C-48CA-AE75-7EB4A6681A92}" type="pres">
      <dgm:prSet presAssocID="{151D5D20-DBBA-4032-B47A-ED01904ACB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F3A0A-7EFF-491E-BA0D-F5705E554000}" type="pres">
      <dgm:prSet presAssocID="{151D5D20-DBBA-4032-B47A-ED01904ACBE0}" presName="descendantText" presStyleLbl="alignAcc1" presStyleIdx="1" presStyleCnt="3" custLinFactNeighborX="1127" custLinFactNeighborY="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1D54-9A11-4D44-84BE-5C8E4F24039A}" type="pres">
      <dgm:prSet presAssocID="{A11979C9-BFD5-489B-B90B-DAEFB1080C79}" presName="sp" presStyleCnt="0"/>
      <dgm:spPr/>
    </dgm:pt>
    <dgm:pt modelId="{0DC2AD68-91D7-4D3C-84DF-CFC19CCAE969}" type="pres">
      <dgm:prSet presAssocID="{E3286DEE-51CB-450F-9745-A6B9D115684C}" presName="composite" presStyleCnt="0"/>
      <dgm:spPr/>
    </dgm:pt>
    <dgm:pt modelId="{EA42CE3A-DA43-4221-B3D1-59CD661899D9}" type="pres">
      <dgm:prSet presAssocID="{E3286DEE-51CB-450F-9745-A6B9D11568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66B8B-065F-4CBD-A67E-AEE6C3BA8BDE}" type="pres">
      <dgm:prSet presAssocID="{E3286DEE-51CB-450F-9745-A6B9D11568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FF1A6-E0CA-4FDF-8310-F8CB430D0E58}" type="presOf" srcId="{8E8D4FD7-A985-4AA4-B04A-5F4F9945F44F}" destId="{B7EAB5BA-A5BE-4101-BB5F-49F0CBDF387C}" srcOrd="0" destOrd="0" presId="urn:microsoft.com/office/officeart/2005/8/layout/chevron2"/>
    <dgm:cxn modelId="{9607B1C4-2BE9-4276-B677-7B676B0172EA}" srcId="{E3286DEE-51CB-450F-9745-A6B9D115684C}" destId="{4832B743-29CA-4518-9431-B7A0DDE0419B}" srcOrd="0" destOrd="0" parTransId="{83FB733F-F9F1-4461-BDFE-4933FFC208FC}" sibTransId="{6C02195C-F01A-4739-8005-1A6C2EF8EB2C}"/>
    <dgm:cxn modelId="{DDA87FC9-C4A7-417B-B899-C413F3485EFF}" srcId="{8E8D4FD7-A985-4AA4-B04A-5F4F9945F44F}" destId="{151D5D20-DBBA-4032-B47A-ED01904ACBE0}" srcOrd="1" destOrd="0" parTransId="{B7C20748-CF8A-4683-B416-933BB12448DE}" sibTransId="{A11979C9-BFD5-489B-B90B-DAEFB1080C79}"/>
    <dgm:cxn modelId="{3D6CD5E6-C1C0-408B-8079-8F71F276EF76}" type="presOf" srcId="{4832B743-29CA-4518-9431-B7A0DDE0419B}" destId="{08C66B8B-065F-4CBD-A67E-AEE6C3BA8BDE}" srcOrd="0" destOrd="0" presId="urn:microsoft.com/office/officeart/2005/8/layout/chevron2"/>
    <dgm:cxn modelId="{09A80723-D68B-4702-AB31-2F1F919EAF66}" type="presOf" srcId="{E3286DEE-51CB-450F-9745-A6B9D115684C}" destId="{EA42CE3A-DA43-4221-B3D1-59CD661899D9}" srcOrd="0" destOrd="0" presId="urn:microsoft.com/office/officeart/2005/8/layout/chevron2"/>
    <dgm:cxn modelId="{82612F12-2FAF-4007-8E87-1026F1BC6DEF}" srcId="{4E26E6EA-920D-44F9-9D96-464B648BA736}" destId="{BE54A5E0-E090-4BDB-9882-E2B5DC5D34AA}" srcOrd="0" destOrd="0" parTransId="{ED2CF0B7-1F3C-4B4F-9E87-C70B6AAA6158}" sibTransId="{49A0B96E-3AD6-48D3-AA86-F5E00556F3B9}"/>
    <dgm:cxn modelId="{11E87B5E-5DC9-4D0A-A6D1-BB1748B242F5}" type="presOf" srcId="{4E26E6EA-920D-44F9-9D96-464B648BA736}" destId="{88CD52B7-C815-4175-A1E8-1A22DC36F1B1}" srcOrd="0" destOrd="0" presId="urn:microsoft.com/office/officeart/2005/8/layout/chevron2"/>
    <dgm:cxn modelId="{E7F2E0DF-06E2-45FE-8963-F72F0B699841}" type="presOf" srcId="{BE54A5E0-E090-4BDB-9882-E2B5DC5D34AA}" destId="{9A63F283-7B4D-4B4D-9A31-18FD088FB593}" srcOrd="0" destOrd="0" presId="urn:microsoft.com/office/officeart/2005/8/layout/chevron2"/>
    <dgm:cxn modelId="{14F9A46F-8029-42AD-8682-223EA8B186AF}" srcId="{151D5D20-DBBA-4032-B47A-ED01904ACBE0}" destId="{B4DCC825-D391-4032-AC86-D3C0ABA21FF8}" srcOrd="0" destOrd="0" parTransId="{1B3565EE-E854-4F8E-8FA7-7B981A117BC1}" sibTransId="{8F416920-A394-4E23-881E-CEDD259163BE}"/>
    <dgm:cxn modelId="{83D11526-41B2-4E4C-8505-B223EFA418E7}" srcId="{8E8D4FD7-A985-4AA4-B04A-5F4F9945F44F}" destId="{E3286DEE-51CB-450F-9745-A6B9D115684C}" srcOrd="2" destOrd="0" parTransId="{777758FE-AE24-4591-A289-0DC659CFE660}" sibTransId="{27D725C2-B11F-4CF1-8288-DA3C5493D534}"/>
    <dgm:cxn modelId="{CA5A008D-58A9-4643-B192-0514E4C5F1B6}" type="presOf" srcId="{B4DCC825-D391-4032-AC86-D3C0ABA21FF8}" destId="{376F3A0A-7EFF-491E-BA0D-F5705E554000}" srcOrd="0" destOrd="0" presId="urn:microsoft.com/office/officeart/2005/8/layout/chevron2"/>
    <dgm:cxn modelId="{FFFC0323-5602-4383-A255-EC48E4B46F70}" type="presOf" srcId="{151D5D20-DBBA-4032-B47A-ED01904ACBE0}" destId="{5DFE269A-082C-48CA-AE75-7EB4A6681A92}" srcOrd="0" destOrd="0" presId="urn:microsoft.com/office/officeart/2005/8/layout/chevron2"/>
    <dgm:cxn modelId="{0C198548-0922-4AF3-8DE5-5AFC9AF9ECCE}" srcId="{8E8D4FD7-A985-4AA4-B04A-5F4F9945F44F}" destId="{4E26E6EA-920D-44F9-9D96-464B648BA736}" srcOrd="0" destOrd="0" parTransId="{90EDC202-53D1-4E7A-9C1E-5E9C31D3547F}" sibTransId="{566A7121-C8BA-423C-8C98-71D2B0707EFB}"/>
    <dgm:cxn modelId="{A05B6BFF-91F5-4337-A3C5-E095FE538AF3}" type="presParOf" srcId="{B7EAB5BA-A5BE-4101-BB5F-49F0CBDF387C}" destId="{F8EB339C-8244-44E8-8C76-C94D09B03F55}" srcOrd="0" destOrd="0" presId="urn:microsoft.com/office/officeart/2005/8/layout/chevron2"/>
    <dgm:cxn modelId="{4B1CF0C2-C1D5-4962-92EE-3F195EAB20E9}" type="presParOf" srcId="{F8EB339C-8244-44E8-8C76-C94D09B03F55}" destId="{88CD52B7-C815-4175-A1E8-1A22DC36F1B1}" srcOrd="0" destOrd="0" presId="urn:microsoft.com/office/officeart/2005/8/layout/chevron2"/>
    <dgm:cxn modelId="{74F37464-D11E-4F77-82B9-6586E849C2DC}" type="presParOf" srcId="{F8EB339C-8244-44E8-8C76-C94D09B03F55}" destId="{9A63F283-7B4D-4B4D-9A31-18FD088FB593}" srcOrd="1" destOrd="0" presId="urn:microsoft.com/office/officeart/2005/8/layout/chevron2"/>
    <dgm:cxn modelId="{0BE0C4F9-EB44-4DC9-8629-C1F3B2800412}" type="presParOf" srcId="{B7EAB5BA-A5BE-4101-BB5F-49F0CBDF387C}" destId="{E326711A-C8DF-43A8-BE00-C795E0A77B20}" srcOrd="1" destOrd="0" presId="urn:microsoft.com/office/officeart/2005/8/layout/chevron2"/>
    <dgm:cxn modelId="{4D1C9983-D6D3-4CEA-B4A0-89B258520028}" type="presParOf" srcId="{B7EAB5BA-A5BE-4101-BB5F-49F0CBDF387C}" destId="{B50AF1F3-35C9-4A12-B9C7-3DFB5EAF8124}" srcOrd="2" destOrd="0" presId="urn:microsoft.com/office/officeart/2005/8/layout/chevron2"/>
    <dgm:cxn modelId="{B444F208-4B47-4605-910D-2023E4732CB4}" type="presParOf" srcId="{B50AF1F3-35C9-4A12-B9C7-3DFB5EAF8124}" destId="{5DFE269A-082C-48CA-AE75-7EB4A6681A92}" srcOrd="0" destOrd="0" presId="urn:microsoft.com/office/officeart/2005/8/layout/chevron2"/>
    <dgm:cxn modelId="{0CDF4B4D-23C5-4C98-9D9A-27B7377F7646}" type="presParOf" srcId="{B50AF1F3-35C9-4A12-B9C7-3DFB5EAF8124}" destId="{376F3A0A-7EFF-491E-BA0D-F5705E554000}" srcOrd="1" destOrd="0" presId="urn:microsoft.com/office/officeart/2005/8/layout/chevron2"/>
    <dgm:cxn modelId="{2A11850F-AC7A-4E60-B446-29AEFCC96502}" type="presParOf" srcId="{B7EAB5BA-A5BE-4101-BB5F-49F0CBDF387C}" destId="{4BC91D54-9A11-4D44-84BE-5C8E4F24039A}" srcOrd="3" destOrd="0" presId="urn:microsoft.com/office/officeart/2005/8/layout/chevron2"/>
    <dgm:cxn modelId="{6FB96794-732B-4D01-9FCF-5E6D0C09F45F}" type="presParOf" srcId="{B7EAB5BA-A5BE-4101-BB5F-49F0CBDF387C}" destId="{0DC2AD68-91D7-4D3C-84DF-CFC19CCAE969}" srcOrd="4" destOrd="0" presId="urn:microsoft.com/office/officeart/2005/8/layout/chevron2"/>
    <dgm:cxn modelId="{AC5E1E20-6A9C-413E-860D-57C3D07A7FB1}" type="presParOf" srcId="{0DC2AD68-91D7-4D3C-84DF-CFC19CCAE969}" destId="{EA42CE3A-DA43-4221-B3D1-59CD661899D9}" srcOrd="0" destOrd="0" presId="urn:microsoft.com/office/officeart/2005/8/layout/chevron2"/>
    <dgm:cxn modelId="{26615952-C5EF-4F45-9574-FB3EC888A5C4}" type="presParOf" srcId="{0DC2AD68-91D7-4D3C-84DF-CFC19CCAE969}" destId="{08C66B8B-065F-4CBD-A67E-AEE6C3BA8B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суреттерден ортақ не байқауымызға болады?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377947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www.runnersblueprint.com/wp-content/uploads/2016/03/Fotolia_194375738_Subscription_Monthl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528392" cy="341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078586"/>
              </p:ext>
            </p:extLst>
          </p:nvPr>
        </p:nvGraphicFramePr>
        <p:xfrm>
          <a:off x="683569" y="2636912"/>
          <a:ext cx="4752527" cy="3291130"/>
        </p:xfrm>
        <a:graphic>
          <a:graphicData uri="http://schemas.openxmlformats.org/drawingml/2006/table">
            <a:tbl>
              <a:tblPr firstRow="1" firstCol="1" bandRow="1"/>
              <a:tblGrid>
                <a:gridCol w="882954"/>
                <a:gridCol w="1858444"/>
                <a:gridCol w="2011129"/>
              </a:tblGrid>
              <a:tr h="534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Уақыт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(сек.)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Дем алмай жасалған қысу саны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Дем алып жасалған қысу саны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764704"/>
            <a:ext cx="8640960" cy="16850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Кішкене допты қолымызға алып, оны шамамен 100 секунд тоқтамастан қысамыз (сығымдаймыз). Әр 10 секунд сайын қысу санын төмендегі таблицаға толтыру қажет. Кейіннен шамамен 5 минут демаламыз. Сосын 10 секундтай допты қысамыз, тағы 10 с демаламыз. Қысу-демалу әрекетін 10 минуттай қайталаймыз. Төмендегі таблицаны толтырып, сұрақтарға жауап береміз.</a:t>
            </a:r>
            <a:endParaRPr lang="ru-RU" sz="1600" dirty="0">
              <a:solidFill>
                <a:srgbClr val="002060"/>
              </a:solidFill>
              <a:ea typeface="Malgun Gothic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708920"/>
            <a:ext cx="3312368" cy="23221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Бастапқы уақыттағы қысуда не байқадың? Сенің ойыңша деректер неге осылай шықты? Өз жауабыңды түсіңдір.</a:t>
            </a:r>
            <a:endParaRPr lang="ru-RU" sz="1600" dirty="0" smtClean="0">
              <a:solidFill>
                <a:srgbClr val="002060"/>
              </a:solidFill>
              <a:ea typeface="Malgun Gothic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Дем алып қысу мен дем алмай қысудың арасындағы айырмашылықтары қандай?</a:t>
            </a:r>
            <a:endParaRPr lang="ru-RU" sz="1600" dirty="0">
              <a:solidFill>
                <a:srgbClr val="002060"/>
              </a:solidFill>
              <a:ea typeface="Malgun Gothic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093296"/>
            <a:ext cx="8341001" cy="96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195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Қажудың коеффициентіне жаттығудың түрлері әр түрлі әсер ететіндігін көрсетеді;</a:t>
            </a:r>
            <a:endParaRPr lang="ru-RU" sz="1600" dirty="0">
              <a:solidFill>
                <a:srgbClr val="002060"/>
              </a:solidFill>
              <a:ea typeface="Malgun Gothic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Times New Roman"/>
              </a:rPr>
              <a:t>Бұлшық еттің қажу себебін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түсіндім;</a:t>
            </a:r>
            <a:endParaRPr lang="ru-RU" sz="2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Times New Roman"/>
              </a:rPr>
              <a:t>Жүктемеден кейін сүт қышқылы қалдығының қайда қолданылатынын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сипаттай аламын;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Times New Roman"/>
              </a:rPr>
              <a:t>Дене жүктемесіне байланысты тыныс алудың түрін ажырата </a:t>
            </a:r>
            <a:r>
              <a:rPr lang="kk-KZ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аламын;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800" dirty="0" smtClean="0">
                <a:solidFill>
                  <a:srgbClr val="002060"/>
                </a:solidFill>
                <a:latin typeface="Times New Roman"/>
              </a:rPr>
              <a:t>Жаттыққан адамдарда сүт қышқылының аз жиналатынын білдім</a:t>
            </a:r>
            <a:r>
              <a:rPr lang="kk-KZ" dirty="0" smtClean="0">
                <a:latin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6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064896" cy="20882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Тақырыбы:Анаэробты және аэробты жүктеме кезінде бұлшық еттің қажу үдерістері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</a:rPr>
              <a:t>9.1.4.2 - бұлшықет қажуы және аэробты, анаэробты тыныс алу үдерістері арасындағы байланысты </a:t>
            </a: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қарастыру</a:t>
            </a:r>
          </a:p>
          <a:p>
            <a:endParaRPr lang="kk-KZ" sz="2400" dirty="0">
              <a:solidFill>
                <a:srgbClr val="002060"/>
              </a:solidFill>
              <a:latin typeface="Times New Roman"/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61703"/>
            <a:ext cx="2384425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907506" y="3224212"/>
            <a:ext cx="3328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561" tIns="35780" rIns="71561" bIns="3578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  <a:lvl2pPr marL="387350" indent="-30163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777875" indent="-61913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166813" indent="-93663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557338" indent="-125413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r>
              <a:rPr lang="kk-KZ" altLang="ru-RU" sz="2200" b="1">
                <a:solidFill>
                  <a:srgbClr val="002060"/>
                </a:solidFill>
                <a:latin typeface="Century Gothic" pitchFamily="34" charset="0"/>
              </a:rPr>
              <a:t>Бағалау критерийлері</a:t>
            </a:r>
            <a:endParaRPr lang="ru-RU" altLang="ru-RU" sz="2200" b="1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21088"/>
            <a:ext cx="777686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</a:rPr>
              <a:t>Бұлшық еттің қажу себебін түсінеді;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</a:rPr>
              <a:t>Жүктемеден кейін сүт қышқылы қалдығының қайда қолданылатынын сипаттайды;</a:t>
            </a:r>
            <a:endParaRPr lang="ru-RU" sz="2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Дене </a:t>
            </a:r>
            <a:r>
              <a:rPr lang="kk-KZ" sz="2400" dirty="0">
                <a:solidFill>
                  <a:srgbClr val="002060"/>
                </a:solidFill>
                <a:latin typeface="Times New Roman"/>
                <a:ea typeface="Times New Roman"/>
              </a:rPr>
              <a:t>жүктемесіне байланысты тыныс алудың түрін ажырата алады.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нн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60379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361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 қажуының үш себебі: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435667"/>
              </p:ext>
            </p:extLst>
          </p:nvPr>
        </p:nvGraphicFramePr>
        <p:xfrm>
          <a:off x="457200" y="2564904"/>
          <a:ext cx="8229600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75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83" y="980728"/>
            <a:ext cx="331236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2204864"/>
            <a:ext cx="2016224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7591"/>
            <a:ext cx="3240360" cy="243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7591"/>
            <a:ext cx="3600400" cy="286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4681753"/>
            <a:ext cx="144016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5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488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44816" cy="37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3" y="4869160"/>
            <a:ext cx="676875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Жаттыққан және жаттықпаған адамдардағы лактата концентрациясының өзгеруі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 сөздерді толықтыр.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9"/>
            <a:ext cx="7704856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77390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6330" y="6143238"/>
            <a:ext cx="68000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kk-KZ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Бұлшықеттің қажу себебін анықтайды;</a:t>
            </a:r>
            <a:endParaRPr lang="ru-RU" sz="2800" dirty="0">
              <a:solidFill>
                <a:srgbClr val="002060"/>
              </a:solidFill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269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Malgun Gothic</vt:lpstr>
      <vt:lpstr>Arial</vt:lpstr>
      <vt:lpstr>Calibri</vt:lpstr>
      <vt:lpstr>Century Gothic</vt:lpstr>
      <vt:lpstr>Times New Roman</vt:lpstr>
      <vt:lpstr>Wingdings</vt:lpstr>
      <vt:lpstr>Тема Office</vt:lpstr>
      <vt:lpstr>Берілген суреттерден ортақ не байқауымызға болады?</vt:lpstr>
      <vt:lpstr>Тақырыбы:Анаэробты және аэробты жүктеме кезінде бұлшық еттің қажу үдерістері</vt:lpstr>
      <vt:lpstr>Презентация PowerPoint</vt:lpstr>
      <vt:lpstr>Презентация PowerPoint</vt:lpstr>
      <vt:lpstr>Бұлшық ет қажуының үш себебі:</vt:lpstr>
      <vt:lpstr>Презентация PowerPoint</vt:lpstr>
      <vt:lpstr>Презентация PowerPoint</vt:lpstr>
      <vt:lpstr>Презентация PowerPoint</vt:lpstr>
      <vt:lpstr>№1 Тапсырма Керек сөздерді толықтыр.</vt:lpstr>
      <vt:lpstr>№2 Тапсырма</vt:lpstr>
      <vt:lpstr>Қорытынды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Тақырыбы:Анаэробты және аэробты жүктеме кезінде бұлшық еттің қажу үдерістері</dc:title>
  <dc:creator>User</dc:creator>
  <cp:lastModifiedBy>Huawei</cp:lastModifiedBy>
  <cp:revision>21</cp:revision>
  <dcterms:created xsi:type="dcterms:W3CDTF">2020-09-23T17:05:59Z</dcterms:created>
  <dcterms:modified xsi:type="dcterms:W3CDTF">2024-11-02T06:07:18Z</dcterms:modified>
</cp:coreProperties>
</file>