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350" r:id="rId2"/>
    <p:sldId id="351" r:id="rId3"/>
    <p:sldId id="320" r:id="rId4"/>
    <p:sldId id="345" r:id="rId5"/>
    <p:sldId id="321" r:id="rId6"/>
    <p:sldId id="322" r:id="rId7"/>
    <p:sldId id="323" r:id="rId8"/>
    <p:sldId id="324" r:id="rId9"/>
    <p:sldId id="326" r:id="rId10"/>
    <p:sldId id="325" r:id="rId11"/>
    <p:sldId id="327" r:id="rId12"/>
    <p:sldId id="328" r:id="rId13"/>
    <p:sldId id="329" r:id="rId14"/>
    <p:sldId id="331" r:id="rId15"/>
    <p:sldId id="332" r:id="rId16"/>
    <p:sldId id="330" r:id="rId17"/>
    <p:sldId id="346" r:id="rId18"/>
    <p:sldId id="347" r:id="rId19"/>
    <p:sldId id="349" r:id="rId20"/>
    <p:sldId id="292" r:id="rId21"/>
    <p:sldId id="28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ziz Azi" initials="A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C5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1" autoAdjust="0"/>
    <p:restoredTop sz="95226" autoAdjust="0"/>
  </p:normalViewPr>
  <p:slideViewPr>
    <p:cSldViewPr snapToGrid="0" showGuides="1">
      <p:cViewPr varScale="1">
        <p:scale>
          <a:sx n="47" d="100"/>
          <a:sy n="47" d="100"/>
        </p:scale>
        <p:origin x="43" y="739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8" d="100"/>
          <a:sy n="88" d="100"/>
        </p:scale>
        <p:origin x="-3822" y="-12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EB9A8C55-0C4F-40BB-9F99-5F31E305482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5585356-880D-4B4F-931D-BBC9E4665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3618BE5-F755-4EC7-8913-ED860531EC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59BD0D-08DD-43E5-AD72-BB64A5D8EE76}" type="slidenum">
              <a:rPr lang="en-ID" smtClean="0"/>
              <a:pPr/>
              <a:t>‹#›</a:t>
            </a:fld>
            <a:endParaRPr lang="en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655361D2-F044-4A78-BD0F-51EFE46052D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343C4A-49E8-45E3-8518-FBFCD6640E5B}" type="datetimeFigureOut">
              <a:rPr lang="en-ID" smtClean="0"/>
              <a:pPr/>
              <a:t>02/11/2024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421706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660AB-C737-4725-A59E-73096A219B67}" type="datetimeFigureOut">
              <a:rPr lang="en-US" smtClean="0"/>
              <a:pPr/>
              <a:t>11/2/2024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B9867-A8D7-43CA-B62E-65ACB63F0B1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178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Google Shape;73;p1:note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ts val="1400"/>
            </a:pPr>
            <a:endParaRPr lang="ru-RU" altLang="ru-RU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4099" name="Google Shape;74;p1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20660194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Google Shape;120;p4:notes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SzPts val="1400"/>
            </a:pPr>
            <a:endParaRPr lang="ru-RU" altLang="ru-RU" smtClean="0">
              <a:latin typeface="Calibri" panose="020F0502020204030204" pitchFamily="34" charset="0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  <p:sp>
        <p:nvSpPr>
          <p:cNvPr id="6147" name="Google Shape;121;p4:notes"/>
          <p:cNvSpPr>
            <a:spLocks noGrp="1" noRot="1" noChangeAspect="1" noTextEdit="1"/>
          </p:cNvSpPr>
          <p:nvPr>
            <p:ph type="sldImg" idx="2"/>
          </p:nvPr>
        </p:nvSpPr>
        <p:spPr/>
      </p:sp>
    </p:spTree>
    <p:extLst>
      <p:ext uri="{BB962C8B-B14F-4D97-AF65-F5344CB8AC3E}">
        <p14:creationId xmlns:p14="http://schemas.microsoft.com/office/powerpoint/2010/main" val="240190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9B9867-A8D7-43CA-B62E-65ACB63F0B12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78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11506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xmlns="" id="{F8C38F88-B935-4484-825B-1317F71159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07578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0A335B13-64DC-434F-A109-D43A41E8DD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9F75258C-901B-47AE-A254-21F0DFFD5F2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995480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21A36352-01F6-498C-8E1D-F0BC2021EDA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xmlns="" id="{2D45CE94-76F3-4435-9141-AE9B896BD56B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11686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xmlns="" id="{09C7FD82-7F33-40B4-8043-7F05F3727B04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CE34D4E-09A7-40E0-B75F-365D1BEA885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xmlns="" id="{F2B13A89-47B9-47C0-82C5-EF69E144570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088ABD45-FF79-487C-91F5-BDEF8D54A8E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0320195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15">
            <a:extLst>
              <a:ext uri="{FF2B5EF4-FFF2-40B4-BE49-F238E27FC236}">
                <a16:creationId xmlns:a16="http://schemas.microsoft.com/office/drawing/2014/main" xmlns="" id="{40FB3B7B-E82C-4D07-BF23-26DA8F42CD5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D219FE39-30ED-428F-BAD8-39CD85C52EB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087897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9">
            <a:extLst>
              <a:ext uri="{FF2B5EF4-FFF2-40B4-BE49-F238E27FC236}">
                <a16:creationId xmlns:a16="http://schemas.microsoft.com/office/drawing/2014/main" xmlns="" id="{E8F9B0B5-E5BC-421A-9F49-1EA8AE36496C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xmlns="" id="{8E8120B0-9FBE-4C78-A7DA-85D7DA82E3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FB5144F3-59CC-4E8E-81F3-413EB3A51E7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6807124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9">
            <a:extLst>
              <a:ext uri="{FF2B5EF4-FFF2-40B4-BE49-F238E27FC236}">
                <a16:creationId xmlns:a16="http://schemas.microsoft.com/office/drawing/2014/main" xmlns="" id="{F4767D20-668F-40A0-BCA8-2B03579DE66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8DBB746C-0ADC-4E71-BA37-D4378CAE29E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B8DFB98F-1E0E-41D1-87AB-F45AF6C466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xmlns="" id="{B93F1C18-14EE-4396-BAE5-DBFAD47C7E1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098722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9">
            <a:extLst>
              <a:ext uri="{FF2B5EF4-FFF2-40B4-BE49-F238E27FC236}">
                <a16:creationId xmlns:a16="http://schemas.microsoft.com/office/drawing/2014/main" xmlns="" id="{47909367-C9B0-4EBB-A3FC-EC205736168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8" name="Picture Placeholder 9">
            <a:extLst>
              <a:ext uri="{FF2B5EF4-FFF2-40B4-BE49-F238E27FC236}">
                <a16:creationId xmlns:a16="http://schemas.microsoft.com/office/drawing/2014/main" xmlns="" id="{5E4C9993-4434-439D-B3FB-76B01407A25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xmlns="" id="{96815EBE-4EAF-4A3E-B0B5-49AE35A2D1A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753988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58B0E6FA-785B-4140-91AD-DF0BEBF583D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xmlns="" id="{C1C954D3-21FB-4B97-9EE8-81A09B68BB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8768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xmlns="" id="{C3839D2A-4AB5-4CB1-A7D9-3E6AA48BDFE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942805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xmlns="" id="{7685EDED-11D7-4A26-BF8F-53B82EFAF81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2">
              <a:lumMod val="75000"/>
            </a:schemeClr>
          </a:solidFill>
        </p:spPr>
        <p:txBody>
          <a:bodyPr anchor="ctr">
            <a:norm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384556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809228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48B6A3C5-7DBA-441A-96FB-AE700F5D028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439434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FFCB548A-524F-42B6-B0F1-9018EE4B202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329932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7945803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xmlns="" id="{56E58034-299F-43C5-BADE-3D7C7C130C6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9" name="Picture Placeholder 15">
            <a:extLst>
              <a:ext uri="{FF2B5EF4-FFF2-40B4-BE49-F238E27FC236}">
                <a16:creationId xmlns:a16="http://schemas.microsoft.com/office/drawing/2014/main" xmlns="" id="{AB530C88-3238-4E45-AC4F-0738E0ECBAE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xmlns="" id="{C7287904-DA84-4FDD-969C-ACF5203C88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xmlns="" id="{F282FC72-C668-4CD9-A6E8-D3414D04BF2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xmlns="" id="{31CF62FD-3C11-47E6-B1AB-C001BD9B074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2995571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xmlns="" id="{7ACAC7CE-A7D2-4CA3-98C8-A5831619AC2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ctr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1" name="Picture Placeholder 15">
            <a:extLst>
              <a:ext uri="{FF2B5EF4-FFF2-40B4-BE49-F238E27FC236}">
                <a16:creationId xmlns:a16="http://schemas.microsoft.com/office/drawing/2014/main" xmlns="" id="{55C637F5-D1EC-40F8-B892-3041F157E68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xmlns="" id="{7B6584BF-A5F0-4D14-AB3C-251B01128D9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xmlns="" id="{19FEFA85-2B2D-4508-A193-8A3EC8B39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200"/>
            </a:lvl1pPr>
          </a:lstStyle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24131108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12">
            <a:extLst>
              <a:ext uri="{FF2B5EF4-FFF2-40B4-BE49-F238E27FC236}">
                <a16:creationId xmlns:a16="http://schemas.microsoft.com/office/drawing/2014/main" xmlns="" id="{4EF08015-1653-43D1-95DF-E7251BBDBEF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5450" y="0"/>
            <a:ext cx="5374640" cy="6858000"/>
          </a:xfrm>
          <a:custGeom>
            <a:avLst/>
            <a:gdLst>
              <a:gd name="connsiteX0" fmla="*/ 0 w 5374640"/>
              <a:gd name="connsiteY0" fmla="*/ 0 h 6858000"/>
              <a:gd name="connsiteX1" fmla="*/ 4829383 w 5374640"/>
              <a:gd name="connsiteY1" fmla="*/ 0 h 6858000"/>
              <a:gd name="connsiteX2" fmla="*/ 5374640 w 5374640"/>
              <a:gd name="connsiteY2" fmla="*/ 545257 h 6858000"/>
              <a:gd name="connsiteX3" fmla="*/ 5374640 w 5374640"/>
              <a:gd name="connsiteY3" fmla="*/ 6312743 h 6858000"/>
              <a:gd name="connsiteX4" fmla="*/ 4829383 w 5374640"/>
              <a:gd name="connsiteY4" fmla="*/ 6858000 h 6858000"/>
              <a:gd name="connsiteX5" fmla="*/ 0 w 5374640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74640" h="6858000">
                <a:moveTo>
                  <a:pt x="0" y="0"/>
                </a:moveTo>
                <a:lnTo>
                  <a:pt x="4829383" y="0"/>
                </a:lnTo>
                <a:cubicBezTo>
                  <a:pt x="5130520" y="0"/>
                  <a:pt x="5374640" y="244120"/>
                  <a:pt x="5374640" y="545257"/>
                </a:cubicBezTo>
                <a:lnTo>
                  <a:pt x="5374640" y="6312743"/>
                </a:lnTo>
                <a:cubicBezTo>
                  <a:pt x="5374640" y="6613880"/>
                  <a:pt x="5130520" y="6858000"/>
                  <a:pt x="4829383" y="6858000"/>
                </a:cubicBezTo>
                <a:lnTo>
                  <a:pt x="0" y="6858000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ID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xmlns="" id="{058A68AA-1F01-4DB5-AD86-AACE390EF6B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885809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9.4.17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71315F-C3A3-4390-BE1C-44A3EC7D7A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984150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 altLang="ru-RU"/>
              <a:t>9.4.17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455A24-FEE0-4CA8-A35F-B6D35D212BB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16315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A295FCD4-B2C3-4812-AFF4-AD5767FB02B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531179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1425586-1B77-4F1D-A056-35C60C7DCEB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763178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xmlns="" id="{716292C9-F964-4725-A8D5-4B9F699EB5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073456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xmlns="" id="{A30FFE61-70DA-44E8-80B5-C704ACDD71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4786242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xmlns="" id="{153D02E3-A946-4936-832A-826C3B7072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3547240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xmlns="" id="{F4EF66F0-DC35-4E9A-B665-1FA6E36D57C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4804859 w 5419544"/>
              <a:gd name="connsiteY1" fmla="*/ 0 h 6883224"/>
              <a:gd name="connsiteX2" fmla="*/ 5419544 w 5419544"/>
              <a:gd name="connsiteY2" fmla="*/ 614685 h 6883224"/>
              <a:gd name="connsiteX3" fmla="*/ 5419544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4804859" y="0"/>
                </a:lnTo>
                <a:cubicBezTo>
                  <a:pt x="5144340" y="0"/>
                  <a:pt x="5419544" y="275204"/>
                  <a:pt x="5419544" y="614685"/>
                </a:cubicBezTo>
                <a:lnTo>
                  <a:pt x="5419544" y="6883224"/>
                </a:ln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941569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xmlns="" id="{79E4B32B-5183-4CB7-9BC7-ABD8C34773E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15237"/>
            <a:ext cx="5419544" cy="6883224"/>
          </a:xfrm>
          <a:custGeom>
            <a:avLst/>
            <a:gdLst>
              <a:gd name="connsiteX0" fmla="*/ 0 w 5419544"/>
              <a:gd name="connsiteY0" fmla="*/ 0 h 6883224"/>
              <a:gd name="connsiteX1" fmla="*/ 5419544 w 5419544"/>
              <a:gd name="connsiteY1" fmla="*/ 0 h 6883224"/>
              <a:gd name="connsiteX2" fmla="*/ 5419544 w 5419544"/>
              <a:gd name="connsiteY2" fmla="*/ 6268539 h 6883224"/>
              <a:gd name="connsiteX3" fmla="*/ 4804859 w 5419544"/>
              <a:gd name="connsiteY3" fmla="*/ 6883224 h 6883224"/>
              <a:gd name="connsiteX4" fmla="*/ 0 w 5419544"/>
              <a:gd name="connsiteY4" fmla="*/ 6883224 h 6883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19544" h="6883224">
                <a:moveTo>
                  <a:pt x="0" y="0"/>
                </a:moveTo>
                <a:lnTo>
                  <a:pt x="5419544" y="0"/>
                </a:lnTo>
                <a:lnTo>
                  <a:pt x="5419544" y="6268539"/>
                </a:lnTo>
                <a:cubicBezTo>
                  <a:pt x="5419544" y="6608020"/>
                  <a:pt x="5144340" y="6883224"/>
                  <a:pt x="4804859" y="6883224"/>
                </a:cubicBezTo>
                <a:lnTo>
                  <a:pt x="0" y="6883224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txBody>
          <a:bodyPr wrap="square" anchor="ctr">
            <a:noAutofit/>
          </a:bodyPr>
          <a:lstStyle>
            <a:lvl1pPr algn="ctr">
              <a:defRPr sz="1800"/>
            </a:lvl1pPr>
          </a:lstStyle>
          <a:p>
            <a:endParaRPr lang="en-ID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ED55A0B3-B3F0-4205-8582-AD37A15F70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21406636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13BF9-5145-4417-B95D-FA862797388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71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63" r:id="rId5"/>
    <p:sldLayoutId id="2147483656" r:id="rId6"/>
    <p:sldLayoutId id="2147483657" r:id="rId7"/>
    <p:sldLayoutId id="2147483661" r:id="rId8"/>
    <p:sldLayoutId id="2147483680" r:id="rId9"/>
    <p:sldLayoutId id="2147483658" r:id="rId10"/>
    <p:sldLayoutId id="2147483664" r:id="rId11"/>
    <p:sldLayoutId id="2147483665" r:id="rId12"/>
    <p:sldLayoutId id="2147483666" r:id="rId13"/>
    <p:sldLayoutId id="2147483667" r:id="rId14"/>
    <p:sldLayoutId id="2147483668" r:id="rId15"/>
    <p:sldLayoutId id="2147483669" r:id="rId16"/>
    <p:sldLayoutId id="2147483670" r:id="rId17"/>
    <p:sldLayoutId id="214748367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77" r:id="rId24"/>
    <p:sldLayoutId id="2147483678" r:id="rId25"/>
    <p:sldLayoutId id="2147483679" r:id="rId26"/>
    <p:sldLayoutId id="2147483681" r:id="rId27"/>
    <p:sldLayoutId id="2147483682" r:id="rId2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Google Shape;76;p1"/>
          <p:cNvSpPr>
            <a:spLocks noChangeArrowheads="1"/>
          </p:cNvSpPr>
          <p:nvPr/>
        </p:nvSpPr>
        <p:spPr bwMode="auto">
          <a:xfrm>
            <a:off x="1163637" y="2455863"/>
            <a:ext cx="9648825" cy="201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334" tIns="22156" rIns="44334" bIns="22156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None/>
            </a:pPr>
            <a:r>
              <a:rPr lang="kk-KZ" altLang="ru-RU" sz="24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 </a:t>
            </a:r>
            <a:r>
              <a:rPr lang="kk-KZ" altLang="ru-RU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Тақырыбы:  </a:t>
            </a:r>
            <a:r>
              <a:rPr lang="kk-KZ" altLang="ru-RU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Омыртқалы жануарлардың тыныс алу мүшелері.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r>
              <a:rPr lang="kk-KZ" altLang="ru-RU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 </a:t>
            </a:r>
            <a:endParaRPr lang="en-US" altLang="ru-RU" dirty="0" smtClean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Clr>
                <a:srgbClr val="000000"/>
              </a:buClr>
              <a:buFont typeface="Arial" panose="020B0604020202020204" pitchFamily="34" charset="0"/>
              <a:buNone/>
            </a:pPr>
            <a:endParaRPr lang="kk-KZ" altLang="ru-RU" sz="8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  <p:cxnSp>
        <p:nvCxnSpPr>
          <p:cNvPr id="3075" name="Google Shape;77;p1"/>
          <p:cNvCxnSpPr>
            <a:cxnSpLocks noChangeShapeType="1"/>
          </p:cNvCxnSpPr>
          <p:nvPr/>
        </p:nvCxnSpPr>
        <p:spPr bwMode="auto">
          <a:xfrm>
            <a:off x="2711450" y="5013325"/>
            <a:ext cx="6940550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78;p1"/>
          <p:cNvCxnSpPr>
            <a:cxnSpLocks noChangeShapeType="1"/>
          </p:cNvCxnSpPr>
          <p:nvPr/>
        </p:nvCxnSpPr>
        <p:spPr bwMode="auto">
          <a:xfrm>
            <a:off x="2782888" y="5084763"/>
            <a:ext cx="6713537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1699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2364378" y="692332"/>
            <a:ext cx="7302136" cy="6923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Жорғалаушылардың  тыныс алу жүйесі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7650" name="Picture 2" descr="http://images.myshared.ru/17/1093230/slide_5.jpg"/>
          <p:cNvPicPr>
            <a:picLocks noChangeAspect="1" noChangeArrowheads="1"/>
          </p:cNvPicPr>
          <p:nvPr/>
        </p:nvPicPr>
        <p:blipFill>
          <a:blip r:embed="rId3"/>
          <a:srcRect t="27657" b="17714"/>
          <a:stretch>
            <a:fillRect/>
          </a:stretch>
        </p:blipFill>
        <p:spPr bwMode="auto">
          <a:xfrm>
            <a:off x="1175657" y="1423850"/>
            <a:ext cx="8298090" cy="4023361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927463" y="3331028"/>
            <a:ext cx="1632857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Танау тесігі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1776548" y="4384765"/>
            <a:ext cx="1184366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Көмей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377440" y="5033554"/>
            <a:ext cx="1375955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Кеңірдек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40629" y="4624252"/>
            <a:ext cx="1062446" cy="457200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792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2926082" y="666206"/>
            <a:ext cx="6021976" cy="6923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Құстардың  тыныс алу жүйесі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602" name="Picture 2" descr="https://itest.kz/upload/images/1349697920.42.jpeg.png"/>
          <p:cNvPicPr>
            <a:picLocks noChangeAspect="1" noChangeArrowheads="1"/>
          </p:cNvPicPr>
          <p:nvPr/>
        </p:nvPicPr>
        <p:blipFill>
          <a:blip r:embed="rId3"/>
          <a:srcRect t="7247" r="8363" b="4620"/>
          <a:stretch>
            <a:fillRect/>
          </a:stretch>
        </p:blipFill>
        <p:spPr bwMode="auto">
          <a:xfrm>
            <a:off x="6726193" y="1776549"/>
            <a:ext cx="3005636" cy="3526971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5590903" y="1449977"/>
            <a:ext cx="2534195" cy="418011"/>
          </a:xfrm>
          <a:prstGeom prst="round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Ауа қапшықтары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662057" y="4990013"/>
            <a:ext cx="1110343" cy="404948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604" name="Picture 4" descr="https://ds04.infourok.ru/uploads/ex/0afa/0012f6b9-c51477e4/hello_html_m5e650aa1.png"/>
          <p:cNvPicPr>
            <a:picLocks noChangeAspect="1" noChangeArrowheads="1"/>
          </p:cNvPicPr>
          <p:nvPr/>
        </p:nvPicPr>
        <p:blipFill>
          <a:blip r:embed="rId4"/>
          <a:srcRect r="45831" b="22678"/>
          <a:stretch>
            <a:fillRect/>
          </a:stretch>
        </p:blipFill>
        <p:spPr bwMode="auto">
          <a:xfrm>
            <a:off x="1043848" y="1920240"/>
            <a:ext cx="5056506" cy="3866606"/>
          </a:xfrm>
          <a:prstGeom prst="rect">
            <a:avLst/>
          </a:prstGeom>
          <a:noFill/>
        </p:spPr>
      </p:pic>
      <p:sp>
        <p:nvSpPr>
          <p:cNvPr id="18" name="Скругленный прямоугольник 17"/>
          <p:cNvSpPr/>
          <p:nvPr/>
        </p:nvSpPr>
        <p:spPr>
          <a:xfrm>
            <a:off x="2769326" y="1828799"/>
            <a:ext cx="1541418" cy="4833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Кеңірдек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3287486" y="2595153"/>
            <a:ext cx="957943" cy="483326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15394" y="3169919"/>
            <a:ext cx="2016034" cy="59218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Артқы ауа қапшықтары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18754" y="4367348"/>
            <a:ext cx="2007326" cy="592185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Алдыңғы ауа қапшықтары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892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23554" name="Picture 2" descr="https://cf2.ppt-online.org/files2/slide/f/fUcB6o8Yzb1vO0JeVpduRmXxAQHPhg3KtnSlT5ja4/slide-11.jpg"/>
          <p:cNvPicPr>
            <a:picLocks noChangeAspect="1" noChangeArrowheads="1"/>
          </p:cNvPicPr>
          <p:nvPr/>
        </p:nvPicPr>
        <p:blipFill>
          <a:blip r:embed="rId3"/>
          <a:srcRect l="24923" t="22589" r="23515"/>
          <a:stretch>
            <a:fillRect/>
          </a:stretch>
        </p:blipFill>
        <p:spPr bwMode="auto">
          <a:xfrm>
            <a:off x="2103120" y="692332"/>
            <a:ext cx="6648995" cy="51598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8003177" y="3600993"/>
            <a:ext cx="957943" cy="4833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860766" y="5290457"/>
            <a:ext cx="1541418" cy="4833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Кеңірдек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28205" y="3544388"/>
            <a:ext cx="2007326" cy="5921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Алдыңғы ауа қапшықтары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480561" y="5259976"/>
            <a:ext cx="2037806" cy="592185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Артқы ауа қапшықтары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49028" y="692331"/>
            <a:ext cx="49984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Құстардың  тыныс алу жүйесі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696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2547257" y="666206"/>
            <a:ext cx="6714309" cy="6923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Сүтқоректілердің  тыныс алу жүйесі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2530" name="Picture 2" descr="https://itest.kz/upload/images/1349697940.53.jp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2205" y="1488847"/>
            <a:ext cx="6178731" cy="4363313"/>
          </a:xfrm>
          <a:prstGeom prst="rect">
            <a:avLst/>
          </a:prstGeom>
          <a:noFill/>
        </p:spPr>
      </p:pic>
      <p:sp>
        <p:nvSpPr>
          <p:cNvPr id="15" name="Скругленный прямоугольник 14"/>
          <p:cNvSpPr/>
          <p:nvPr/>
        </p:nvSpPr>
        <p:spPr>
          <a:xfrm>
            <a:off x="4058194" y="1497873"/>
            <a:ext cx="957943" cy="4833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17520" y="2129246"/>
            <a:ext cx="1541418" cy="48332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Кеңірдек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5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12879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Прямоугольник 12"/>
          <p:cNvSpPr/>
          <p:nvPr/>
        </p:nvSpPr>
        <p:spPr>
          <a:xfrm>
            <a:off x="898105" y="346665"/>
            <a:ext cx="105291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4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Модельдеу:</a:t>
            </a:r>
          </a:p>
          <a:p>
            <a:endParaRPr lang="kk-KZ" sz="2400" b="1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kk-KZ" sz="2400" b="1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«Омыртқалы және омыртқасыз жануарлардың тыныс алу жүйесі мүшелерін салыстыру».</a:t>
            </a:r>
            <a:endParaRPr lang="ru-RU" sz="2400" b="1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8104" y="1715980"/>
            <a:ext cx="89251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Тапсырма</a:t>
            </a:r>
          </a:p>
          <a:p>
            <a:r>
              <a:rPr lang="kk-KZ" sz="20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Ағза топтары және олардың тыныс алу мүшелеріне байланысты берілген кестені толтырыңыз</a:t>
            </a:r>
            <a:endParaRPr lang="ru-RU" sz="2000" b="1" dirty="0">
              <a:solidFill>
                <a:schemeClr val="accent3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960846" y="2679095"/>
          <a:ext cx="8666480" cy="3173065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3859348"/>
                <a:gridCol w="1920240"/>
                <a:gridCol w="2886892"/>
              </a:tblGrid>
              <a:tr h="515935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Класс немесе типтің атауы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Өкілдері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Тыныс алу жүйесі</a:t>
                      </a:r>
                      <a:endParaRPr lang="ru-RU" sz="2000" b="1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571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Қарапайымдар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Өрмекшітәрізділер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Жәндіктер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Балықтар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Қосмекенділер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Жорғалаушылар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Құстар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000" b="1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Сүтқоректілер</a:t>
                      </a:r>
                      <a:endParaRPr lang="ru-RU" sz="2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70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219377"/>
              </p:ext>
            </p:extLst>
          </p:nvPr>
        </p:nvGraphicFramePr>
        <p:xfrm>
          <a:off x="1171610" y="859023"/>
          <a:ext cx="8765178" cy="514676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142309"/>
                <a:gridCol w="1449977"/>
                <a:gridCol w="5172892"/>
              </a:tblGrid>
              <a:tr h="705392"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Класс немесе типтің атауы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Өкілдері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Тыныс алу жүйесі</a:t>
                      </a:r>
                      <a:endParaRPr lang="ru-RU" sz="2000" b="1" dirty="0">
                        <a:solidFill>
                          <a:schemeClr val="bg1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352697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Қарапайымдар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Амеба 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Суда </a:t>
                      </a:r>
                      <a:r>
                        <a:rPr lang="ru-RU" sz="20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еріген</a:t>
                      </a:r>
                      <a:r>
                        <a:rPr lang="ru-RU" sz="20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оттегімен</a:t>
                      </a:r>
                      <a:r>
                        <a:rPr lang="ru-RU" sz="20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бүкіл денесі</a:t>
                      </a:r>
                      <a:r>
                        <a:rPr lang="ru-RU" sz="20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арқылы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783772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Өрмекшітәрізді-лер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Крест өрмекшісі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Жапырақ пішінді</a:t>
                      </a:r>
                      <a:r>
                        <a:rPr lang="ru-RU" sz="20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келген</a:t>
                      </a:r>
                      <a:r>
                        <a:rPr lang="ru-RU" sz="2000" kern="12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ru-RU" sz="20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өкпелері және кеңірдек түтіктерінің жүйесі арқылы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Жәндіктер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Шыбын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Кеңірдек </a:t>
                      </a:r>
                      <a:r>
                        <a:rPr lang="kk-KZ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</a:t>
                      </a:r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түтікшелері арқылы (демтүтік)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261257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Балықтар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Сазан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Желбезек арқылы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Қосмекенділер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Құрбақа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Ересектері өкпемен, дернәсілдері желбезек</a:t>
                      </a:r>
                      <a:r>
                        <a:rPr lang="kk-KZ" sz="200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арқылы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31075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Жорғалаушы-лар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Дала тасбақасы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Өкпемен тыныс алады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  <a:tr h="476351"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Құстар</a:t>
                      </a:r>
                      <a:endParaRPr lang="kk-KZ" sz="2000" b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00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Көк кептер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kern="120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Өкпеден және жұқа қабырғалы қапшықтар</a:t>
                      </a:r>
                      <a:r>
                        <a:rPr lang="ru-RU" sz="2000" kern="1200" baseline="0" dirty="0" err="1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арқылы</a:t>
                      </a:r>
                      <a:endParaRPr lang="ru-RU" sz="20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8506864"/>
              </p:ext>
            </p:extLst>
          </p:nvPr>
        </p:nvGraphicFramePr>
        <p:xfrm>
          <a:off x="1184488" y="5989231"/>
          <a:ext cx="8752115" cy="496387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139406"/>
                <a:gridCol w="1452880"/>
                <a:gridCol w="5159829"/>
              </a:tblGrid>
              <a:tr h="496387">
                <a:tc>
                  <a:txBody>
                    <a:bodyPr/>
                    <a:lstStyle/>
                    <a:p>
                      <a:r>
                        <a:rPr lang="kk-KZ" sz="1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Сүтқоректілер</a:t>
                      </a:r>
                      <a:endParaRPr lang="ru-RU" sz="1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Ит</a:t>
                      </a:r>
                      <a:endParaRPr lang="ru-RU" sz="1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1800" b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Өкпесі</a:t>
                      </a:r>
                      <a:r>
                        <a:rPr lang="kk-KZ" sz="1800" b="0" baseline="0" dirty="0" smtClean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арқылы</a:t>
                      </a:r>
                      <a:endParaRPr lang="ru-RU" sz="1800" b="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7175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Прямоугольник 12"/>
          <p:cNvSpPr/>
          <p:nvPr/>
        </p:nvSpPr>
        <p:spPr>
          <a:xfrm>
            <a:off x="772490" y="422313"/>
            <a:ext cx="267904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Тапсырма</a:t>
            </a:r>
            <a:endParaRPr lang="ru-RU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953589" y="1123407"/>
            <a:ext cx="1034578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Төмендегі анықтамалардың қайсысы жасушалық тыныс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алуды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ішкі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газ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алмасуды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сыртқы газ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алмасуды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сипаттайтынын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анықтаңыз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қан арасындаға оттегі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көмірқышқыл газының алмасуы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ұлпалар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қан арасындаға оттегі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көмірқышқыл газының алмасуы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органикалық қосылыстардың көп кезеңді тотығуының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экзотермиялық үдерістері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0523" y="2063930"/>
            <a:ext cx="1632857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23106" y="2660468"/>
            <a:ext cx="1632857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31815" y="3322321"/>
            <a:ext cx="1632857" cy="457200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980113" y="4851065"/>
            <a:ext cx="8486619" cy="40011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Жасушалық  тыныс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ішкі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газ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алмасу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сыртқы газ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алмасу</a:t>
            </a:r>
            <a:endParaRPr lang="ru-RU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9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4" name="Прямоугольник 13"/>
          <p:cNvSpPr/>
          <p:nvPr/>
        </p:nvSpPr>
        <p:spPr>
          <a:xfrm>
            <a:off x="953589" y="1123407"/>
            <a:ext cx="1034578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Жауабы</a:t>
            </a:r>
            <a:r>
              <a:rPr 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</a:t>
            </a: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қан өкпе мен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қан арасындаға оттегі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көмірқышқыл газының алмасуы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ұлпалар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қан арасындаға оттегі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мен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көмірқышқыл газының алмасуы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b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</a:t>
            </a:r>
          </a:p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   </a:t>
            </a:r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органикалық қосылыстардың көп кезеңді тотығуының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ru-RU" sz="2000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экзотермиялық үдерістері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0523" y="1959427"/>
            <a:ext cx="1632857" cy="61395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Сыртқы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газ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алмасу</a:t>
            </a:r>
            <a:endParaRPr lang="ru-RU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923106" y="2725781"/>
            <a:ext cx="1632857" cy="57912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Ішкі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газ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алмасу</a:t>
            </a:r>
            <a:endParaRPr lang="ru-RU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31815" y="3518263"/>
            <a:ext cx="1863636" cy="609599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Жасушалық  тыныс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алу</a:t>
            </a: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553061" y="338401"/>
            <a:ext cx="2092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Жауабы</a:t>
            </a:r>
            <a:r>
              <a:rPr lang="ru-RU" sz="32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8295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941695" y="351513"/>
            <a:ext cx="2056973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800" b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Тапсырма</a:t>
            </a:r>
            <a:endParaRPr lang="ru-RU" altLang="ru-RU" sz="28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altLang="ru-RU" sz="28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altLang="ru-RU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41695" y="1078172"/>
            <a:ext cx="971720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Суретке мұқият зер салыңыз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C:\Users\User\Desktop\айпад\104APPLE\жәндік ар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3" y="1626357"/>
            <a:ext cx="3807726" cy="19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айпад\104APPLE\img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74" y="1692322"/>
            <a:ext cx="1951630" cy="1924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Image result for рыбы жабры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7389" y="1869743"/>
            <a:ext cx="2165226" cy="149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916675" y="3618931"/>
            <a:ext cx="8745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А                                  В                           С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59809" y="4333585"/>
            <a:ext cx="896658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 әрпімен берілген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ағзаның тыныс алу жүйесін анықтаңыз.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29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Прямоугольник 2"/>
          <p:cNvSpPr>
            <a:spLocks noChangeArrowheads="1"/>
          </p:cNvSpPr>
          <p:nvPr/>
        </p:nvSpPr>
        <p:spPr bwMode="auto">
          <a:xfrm>
            <a:off x="916675" y="405698"/>
            <a:ext cx="172515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k-KZ" altLang="ru-RU" sz="28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Жауабы</a:t>
            </a:r>
            <a:endParaRPr lang="ru-RU" altLang="ru-RU" sz="2800" b="1" dirty="0" smtClean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endParaRPr lang="ru-RU" altLang="ru-RU" sz="28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941695" y="1262838"/>
            <a:ext cx="9717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5" name="Рисунок 14" descr="C:\Users\User\Desktop\айпад\104APPLE\жәндік ара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173" y="1626357"/>
            <a:ext cx="3807726" cy="19766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Desktop\айпад\104APPLE\img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6274" y="1692322"/>
            <a:ext cx="1951630" cy="1924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Image result for рыбы жабры&quot;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97389" y="1869743"/>
            <a:ext cx="2165226" cy="1491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"/>
          <p:cNvSpPr>
            <a:spLocks noChangeArrowheads="1"/>
          </p:cNvSpPr>
          <p:nvPr/>
        </p:nvSpPr>
        <p:spPr bwMode="auto">
          <a:xfrm>
            <a:off x="916675" y="3618931"/>
            <a:ext cx="87459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24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Tahoma" pitchFamily="34" charset="0"/>
                <a:ea typeface="Tahoma" pitchFamily="34" charset="0"/>
                <a:cs typeface="Tahoma" pitchFamily="34" charset="0"/>
              </a:rPr>
              <a:t>                     А                                  В                           С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859809" y="4518251"/>
            <a:ext cx="8966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  әрпімен берілген</a:t>
            </a:r>
            <a:r>
              <a:rPr lang="en-US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kk-KZ" sz="2400" b="1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ағзаның тыныс алу мүшесі</a:t>
            </a:r>
            <a:endParaRPr lang="kk-KZ" sz="2400" b="1" dirty="0" smtClean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sz="2400" b="1" dirty="0" smtClean="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 және тері</a:t>
            </a:r>
          </a:p>
        </p:txBody>
      </p:sp>
    </p:spTree>
    <p:extLst>
      <p:ext uri="{BB962C8B-B14F-4D97-AF65-F5344CB8AC3E}">
        <p14:creationId xmlns:p14="http://schemas.microsoft.com/office/powerpoint/2010/main" val="343640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80963"/>
            <a:ext cx="12192000" cy="677703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5123" name="Google Shape;123;p4"/>
          <p:cNvSpPr>
            <a:spLocks noGrp="1"/>
          </p:cNvSpPr>
          <p:nvPr>
            <p:ph type="sldNum" sz="quarter" idx="12"/>
          </p:nvPr>
        </p:nvSpPr>
        <p:spPr bwMode="auto">
          <a:xfrm>
            <a:off x="9982200" y="6083300"/>
            <a:ext cx="2057400" cy="273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0922" tIns="35450" rIns="70922" bIns="35450" numCol="1" anchorCtr="0" compatLnSpc="1">
            <a:prstTxWarp prst="textNoShape">
              <a:avLst/>
            </a:prstTxWarp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SzPts val="1100"/>
              <a:buFontTx/>
              <a:buNone/>
            </a:pPr>
            <a:fld id="{36E2FFBF-1476-40C6-8AFF-0249E2752C07}" type="slidenum">
              <a:rPr lang="ru-RU" altLang="ru-RU" sz="24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>
                <a:lnSpc>
                  <a:spcPct val="100000"/>
                </a:lnSpc>
                <a:spcBef>
                  <a:spcPct val="0"/>
                </a:spcBef>
                <a:buSzPts val="1100"/>
                <a:buFontTx/>
                <a:buNone/>
              </a:pPr>
              <a:t>2</a:t>
            </a:fld>
            <a:endParaRPr lang="ru-RU" altLang="ru-RU" sz="2400" b="1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cxnSp>
        <p:nvCxnSpPr>
          <p:cNvPr id="5124" name="Google Shape;124;p4"/>
          <p:cNvCxnSpPr>
            <a:cxnSpLocks noChangeShapeType="1"/>
          </p:cNvCxnSpPr>
          <p:nvPr/>
        </p:nvCxnSpPr>
        <p:spPr bwMode="auto">
          <a:xfrm flipV="1">
            <a:off x="623888" y="5732463"/>
            <a:ext cx="10728325" cy="73025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25" name="Google Shape;125;p4"/>
          <p:cNvCxnSpPr>
            <a:cxnSpLocks noChangeShapeType="1"/>
          </p:cNvCxnSpPr>
          <p:nvPr/>
        </p:nvCxnSpPr>
        <p:spPr bwMode="auto">
          <a:xfrm flipV="1">
            <a:off x="982663" y="5949950"/>
            <a:ext cx="10153650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127" name="Прямоугольник 10"/>
          <p:cNvSpPr>
            <a:spLocks noChangeArrowheads="1"/>
          </p:cNvSpPr>
          <p:nvPr/>
        </p:nvSpPr>
        <p:spPr bwMode="auto">
          <a:xfrm>
            <a:off x="1703388" y="1635125"/>
            <a:ext cx="8569325" cy="4011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1561" tIns="35780" rIns="71561" bIns="3578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49263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Оқу </a:t>
            </a:r>
            <a:r>
              <a:rPr lang="ru-RU" altLang="ru-RU" sz="3200" b="1" dirty="0" err="1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мақсаты</a:t>
            </a:r>
            <a:r>
              <a:rPr lang="ru-RU" altLang="ru-RU" sz="32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:</a:t>
            </a:r>
          </a:p>
          <a:p>
            <a:pPr marL="457200" indent="-457200">
              <a:lnSpc>
                <a:spcPct val="100000"/>
              </a:lnSpc>
              <a:spcBef>
                <a:spcPct val="0"/>
              </a:spcBef>
            </a:pPr>
            <a:r>
              <a:rPr lang="kk-KZ" altLang="ru-RU" sz="32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омыртқалы </a:t>
            </a:r>
            <a:r>
              <a:rPr lang="kk-KZ" altLang="ru-RU" sz="3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жануарлардың тыныс алу мүшелерін </a:t>
            </a:r>
            <a:r>
              <a:rPr lang="kk-KZ" altLang="ru-RU" sz="32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сипаттау.</a:t>
            </a:r>
            <a:endParaRPr lang="kk-KZ" altLang="ru-RU" sz="32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 </a:t>
            </a:r>
            <a:endParaRPr lang="kk-KZ" altLang="ru-RU" sz="3200" dirty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k-KZ" altLang="ru-RU" sz="3200" b="1" dirty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Бағалау критерийлері</a:t>
            </a:r>
            <a:endParaRPr lang="ru-RU" altLang="ru-RU" sz="3200" b="1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 marL="457200" indent="-457200">
              <a:lnSpc>
                <a:spcPct val="100000"/>
              </a:lnSpc>
              <a:spcBef>
                <a:spcPct val="0"/>
              </a:spcBef>
            </a:pPr>
            <a:r>
              <a:rPr lang="kk-KZ" altLang="ru-RU" sz="32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омыртқалы жануарлардың тыныс алу мүшелерін </a:t>
            </a:r>
            <a:r>
              <a:rPr lang="kk-KZ" altLang="ru-RU" sz="3200" dirty="0" smtClean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сипаттайды. </a:t>
            </a:r>
            <a:endParaRPr lang="ru-RU" altLang="ru-RU" sz="3200" dirty="0" smtClean="0">
              <a:solidFill>
                <a:srgbClr val="00000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3200" dirty="0" smtClean="0">
                <a:solidFill>
                  <a:srgbClr val="002060"/>
                </a:solidFill>
                <a:latin typeface="Tahoma" panose="020B0604030504040204" pitchFamily="34" charset="0"/>
                <a:cs typeface="Tahoma" panose="020B0604030504040204" pitchFamily="34" charset="0"/>
                <a:sym typeface="Arial" panose="020B0604020202020204" pitchFamily="34" charset="0"/>
              </a:rPr>
              <a:t> </a:t>
            </a:r>
            <a:endParaRPr lang="ru-RU" altLang="ru-RU" sz="3200" dirty="0">
              <a:solidFill>
                <a:srgbClr val="002060"/>
              </a:solidFill>
              <a:latin typeface="Tahoma" panose="020B0604030504040204" pitchFamily="34" charset="0"/>
              <a:cs typeface="Tahoma" panose="020B0604030504040204" pitchFamily="34" charset="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9549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97" name="Прямоугольник 96"/>
          <p:cNvSpPr/>
          <p:nvPr/>
        </p:nvSpPr>
        <p:spPr>
          <a:xfrm>
            <a:off x="1060790" y="1797830"/>
            <a:ext cx="7950926" cy="2786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Құрметті оқушы!</a:t>
            </a:r>
            <a:endParaRPr lang="ru-RU" sz="2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Бүгінгі сабақта сіз омыртқалы  жануарлардың тыныс алу мүшелерімен танысып, олардың тіршілік ортасына байланысты тыныс алу жүйелері әр түрлі екенін білдіңіз.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65140" y="359466"/>
            <a:ext cx="27735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alt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Қорытынды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28950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Прямоугольник 261"/>
          <p:cNvSpPr/>
          <p:nvPr/>
        </p:nvSpPr>
        <p:spPr>
          <a:xfrm>
            <a:off x="2412733" y="2499752"/>
            <a:ext cx="7070901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kk-KZ" alt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  Назарларыңызға рахмет!</a:t>
            </a:r>
            <a:endParaRPr lang="en-ID" altLang="ru-RU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780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13" name="Picture 2" descr="https://mir-s3-cdn-cf.behance.net/project_modules/1400/5e395240899575.5606e9efaa1c4.jpg"/>
          <p:cNvPicPr>
            <a:picLocks noChangeAspect="1" noChangeArrowheads="1"/>
          </p:cNvPicPr>
          <p:nvPr/>
        </p:nvPicPr>
        <p:blipFill>
          <a:blip r:embed="rId3"/>
          <a:srcRect t="6078"/>
          <a:stretch>
            <a:fillRect/>
          </a:stretch>
        </p:blipFill>
        <p:spPr bwMode="auto">
          <a:xfrm>
            <a:off x="1698171" y="1397726"/>
            <a:ext cx="7942218" cy="4460743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047408" y="406476"/>
            <a:ext cx="52437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32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Омыртқалы жануарлар</a:t>
            </a:r>
            <a:endParaRPr lang="ru-RU" sz="32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542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-25400" y="-373487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5611" y="548639"/>
            <a:ext cx="4181284" cy="679659"/>
          </a:xfrm>
        </p:spPr>
        <p:txBody>
          <a:bodyPr/>
          <a:lstStyle/>
          <a:p>
            <a:r>
              <a:rPr lang="kk-KZ" sz="3200" dirty="0" smtClean="0">
                <a:solidFill>
                  <a:schemeClr val="accent3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Омыртқалылар 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27463" y="1160059"/>
            <a:ext cx="2416238" cy="57320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Балықтар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56597" y="3523397"/>
            <a:ext cx="2088107" cy="543636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Құстар 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8106770" y="1164609"/>
            <a:ext cx="2597624" cy="56865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Жорғалаушылар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4490113" y="1426387"/>
            <a:ext cx="2599900" cy="593677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Қосмекенділер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6714699" y="3516574"/>
            <a:ext cx="2220035" cy="56410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Сүтқоректілер</a:t>
            </a:r>
            <a:endParaRPr lang="ru-RU" sz="20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cxnSp>
        <p:nvCxnSpPr>
          <p:cNvPr id="27" name="Прямая со стрелкой 26"/>
          <p:cNvCxnSpPr/>
          <p:nvPr/>
        </p:nvCxnSpPr>
        <p:spPr>
          <a:xfrm rot="10800000" flipV="1">
            <a:off x="2620374" y="1045029"/>
            <a:ext cx="1651180" cy="467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6200000" flipH="1">
            <a:off x="5665673" y="1231514"/>
            <a:ext cx="309219" cy="146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7302137" y="1084217"/>
            <a:ext cx="1732681" cy="348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5400000">
            <a:off x="2631588" y="1840210"/>
            <a:ext cx="2461271" cy="818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6574127" y="1838352"/>
            <a:ext cx="2423841" cy="9416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866" name="Picture 2" descr="https://cdn1.vectorstock.com/i/1000x1000/15/55/crucian-cartoon-vector-11191555.jpg"/>
          <p:cNvPicPr>
            <a:picLocks noChangeAspect="1" noChangeArrowheads="1"/>
          </p:cNvPicPr>
          <p:nvPr/>
        </p:nvPicPr>
        <p:blipFill>
          <a:blip r:embed="rId3" cstate="print"/>
          <a:srcRect b="11103"/>
          <a:stretch>
            <a:fillRect/>
          </a:stretch>
        </p:blipFill>
        <p:spPr bwMode="auto">
          <a:xfrm>
            <a:off x="940526" y="1757103"/>
            <a:ext cx="2457767" cy="1736724"/>
          </a:xfrm>
          <a:prstGeom prst="rect">
            <a:avLst/>
          </a:prstGeom>
          <a:noFill/>
        </p:spPr>
      </p:pic>
      <p:pic>
        <p:nvPicPr>
          <p:cNvPr id="36868" name="Picture 4" descr="https://pngimg.com/uploads/frog/frog_PNG3577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6686" y="1920240"/>
            <a:ext cx="2547257" cy="1919458"/>
          </a:xfrm>
          <a:prstGeom prst="rect">
            <a:avLst/>
          </a:prstGeom>
          <a:noFill/>
        </p:spPr>
      </p:pic>
      <p:pic>
        <p:nvPicPr>
          <p:cNvPr id="36870" name="Picture 6" descr="https://for-teacher.ru/edu/data/img/pic-023c0vdamp-00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1917" y="1760586"/>
            <a:ext cx="2784307" cy="1678650"/>
          </a:xfrm>
          <a:prstGeom prst="rect">
            <a:avLst/>
          </a:prstGeom>
          <a:noFill/>
        </p:spPr>
      </p:pic>
      <p:pic>
        <p:nvPicPr>
          <p:cNvPr id="36872" name="Picture 8" descr="http://900igr.net/up/datas/224677/01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733266" y="4100478"/>
            <a:ext cx="4053385" cy="1895373"/>
          </a:xfrm>
          <a:prstGeom prst="rect">
            <a:avLst/>
          </a:prstGeom>
          <a:noFill/>
        </p:spPr>
      </p:pic>
      <p:pic>
        <p:nvPicPr>
          <p:cNvPr id="36874" name="Picture 10" descr="https://lh3.googleusercontent.com/xSlbQAq2neohvrs3hEgrT-5YSeqnsSrjBSpuKglEP7IaBR3LjqVoW7xOxAREsjtdIg=h500"/>
          <p:cNvPicPr>
            <a:picLocks noChangeAspect="1" noChangeArrowheads="1"/>
          </p:cNvPicPr>
          <p:nvPr/>
        </p:nvPicPr>
        <p:blipFill>
          <a:blip r:embed="rId7"/>
          <a:srcRect l="5961" t="12752" r="6726" b="22484"/>
          <a:stretch>
            <a:fillRect/>
          </a:stretch>
        </p:blipFill>
        <p:spPr bwMode="auto">
          <a:xfrm>
            <a:off x="6114198" y="4148920"/>
            <a:ext cx="3569672" cy="17424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1332411" y="326059"/>
            <a:ext cx="9457509" cy="768646"/>
          </a:xfrm>
          <a:prstGeom prst="round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Тыныс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алу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түрі жануарлардың мекен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ету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ортасына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және денесінің көлеміне байланысты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болады</a:t>
            </a:r>
            <a:r>
              <a:rPr lang="ru-RU" sz="2400" b="1" dirty="0" smtClean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endParaRPr lang="ru-RU" sz="2400" b="1" dirty="0">
              <a:solidFill>
                <a:srgbClr val="0070C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940525" y="1644767"/>
            <a:ext cx="2847703" cy="1411941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Омыртқалы жануарлар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тыныс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алу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үшін арнайы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мүше қажет:</a:t>
            </a:r>
            <a:r>
              <a:rPr lang="ru-RU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ru-RU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Двойная стрелка влево/вверх 15"/>
          <p:cNvSpPr/>
          <p:nvPr/>
        </p:nvSpPr>
        <p:spPr>
          <a:xfrm rot="16200000">
            <a:off x="4019903" y="1575996"/>
            <a:ext cx="1265945" cy="1717761"/>
          </a:xfrm>
          <a:prstGeom prst="leftUp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513524" y="3052481"/>
            <a:ext cx="2998694" cy="1584833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Балықтарда бұл қызметті желбезек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атқарады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Двойная стрелка влево/вверх 17"/>
          <p:cNvSpPr/>
          <p:nvPr/>
        </p:nvSpPr>
        <p:spPr>
          <a:xfrm rot="16200000">
            <a:off x="6749402" y="2879595"/>
            <a:ext cx="1265945" cy="1753620"/>
          </a:xfrm>
          <a:prstGeom prst="leftUp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491729" y="4358256"/>
            <a:ext cx="2998694" cy="1506967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Құрлықтағы омыртқалы жануарларда</a:t>
            </a:r>
            <a:r>
              <a:rPr lang="ru-RU" sz="20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– </a:t>
            </a:r>
            <a:r>
              <a:rPr lang="ru-RU" sz="20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өкпе</a:t>
            </a:r>
            <a:endParaRPr lang="ru-RU" sz="20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6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sp>
        <p:nvSpPr>
          <p:cNvPr id="13" name="Скругленный прямоугольник 12"/>
          <p:cNvSpPr/>
          <p:nvPr/>
        </p:nvSpPr>
        <p:spPr>
          <a:xfrm>
            <a:off x="2873828" y="333103"/>
            <a:ext cx="5956664" cy="692332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Балықтардың тыныс алу жүйесі</a:t>
            </a:r>
            <a:endParaRPr lang="ru-RU" sz="2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0722" name="Picture 2" descr="https://itest.kz/upload/images/1349697642.47.jpe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3588" y="1489166"/>
            <a:ext cx="4180115" cy="34485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Picture 4" descr="https://itest.kz/upload/images/1349697674.83.jpeg.png"/>
          <p:cNvPicPr>
            <a:picLocks noChangeAspect="1" noChangeArrowheads="1"/>
          </p:cNvPicPr>
          <p:nvPr/>
        </p:nvPicPr>
        <p:blipFill>
          <a:blip r:embed="rId4"/>
          <a:srcRect l="1479" t="1719" b="2616"/>
          <a:stretch>
            <a:fillRect/>
          </a:stretch>
        </p:blipFill>
        <p:spPr bwMode="auto">
          <a:xfrm>
            <a:off x="5238205" y="1541417"/>
            <a:ext cx="4349932" cy="3344091"/>
          </a:xfrm>
          <a:prstGeom prst="rect">
            <a:avLst/>
          </a:prstGeom>
          <a:noFill/>
        </p:spPr>
      </p:pic>
      <p:sp>
        <p:nvSpPr>
          <p:cNvPr id="26" name="Скругленный прямоугольник 25"/>
          <p:cNvSpPr/>
          <p:nvPr/>
        </p:nvSpPr>
        <p:spPr>
          <a:xfrm>
            <a:off x="5656217" y="3291841"/>
            <a:ext cx="391886" cy="84908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6174378" y="3862253"/>
            <a:ext cx="391886" cy="84908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246914" y="3261361"/>
            <a:ext cx="391886" cy="84908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577942" y="1449977"/>
            <a:ext cx="391886" cy="243841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8451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29698" name="Picture 2" descr="https://ds04.infourok.ru/uploads/ex/007f/0011659e-fb7786a8/img9.jpg"/>
          <p:cNvPicPr>
            <a:picLocks noChangeAspect="1" noChangeArrowheads="1"/>
          </p:cNvPicPr>
          <p:nvPr/>
        </p:nvPicPr>
        <p:blipFill>
          <a:blip r:embed="rId3"/>
          <a:srcRect l="8870" t="20938" r="23416" b="40586"/>
          <a:stretch>
            <a:fillRect/>
          </a:stretch>
        </p:blipFill>
        <p:spPr bwMode="auto">
          <a:xfrm>
            <a:off x="1449977" y="1541418"/>
            <a:ext cx="6910252" cy="3396343"/>
          </a:xfrm>
          <a:prstGeom prst="rect">
            <a:avLst/>
          </a:prstGeom>
          <a:noFill/>
        </p:spPr>
      </p:pic>
      <p:sp>
        <p:nvSpPr>
          <p:cNvPr id="16" name="Скругленный прямоугольник 15"/>
          <p:cNvSpPr/>
          <p:nvPr/>
        </p:nvSpPr>
        <p:spPr>
          <a:xfrm>
            <a:off x="1031966" y="4402183"/>
            <a:ext cx="809897" cy="3657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Су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1436915" y="1345474"/>
            <a:ext cx="2181496" cy="6792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Желбезек қақпақшалары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024846" y="1811382"/>
            <a:ext cx="1767839" cy="6792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Желбезек күлтелері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561909" y="971005"/>
            <a:ext cx="1767839" cy="6792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Желбезек саңылауы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7471955" y="3513907"/>
            <a:ext cx="1767839" cy="67927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Желбезек доғалары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9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28674" name="Picture 2" descr="https://itest.kz/upload/images/1349697826.18.jpeg.png"/>
          <p:cNvPicPr>
            <a:picLocks noChangeAspect="1" noChangeArrowheads="1"/>
          </p:cNvPicPr>
          <p:nvPr/>
        </p:nvPicPr>
        <p:blipFill>
          <a:blip r:embed="rId3"/>
          <a:srcRect l="666" r="3383" b="1624"/>
          <a:stretch>
            <a:fillRect/>
          </a:stretch>
        </p:blipFill>
        <p:spPr bwMode="auto">
          <a:xfrm>
            <a:off x="5956663" y="1371146"/>
            <a:ext cx="2272937" cy="2731230"/>
          </a:xfrm>
          <a:prstGeom prst="rect">
            <a:avLst/>
          </a:prstGeom>
          <a:noFill/>
        </p:spPr>
      </p:pic>
      <p:pic>
        <p:nvPicPr>
          <p:cNvPr id="28676" name="Picture 4" descr="https://itest.kz/upload/images/1349697853.61.jpeg.png"/>
          <p:cNvPicPr>
            <a:picLocks noChangeAspect="1" noChangeArrowheads="1"/>
          </p:cNvPicPr>
          <p:nvPr/>
        </p:nvPicPr>
        <p:blipFill>
          <a:blip r:embed="rId4"/>
          <a:srcRect l="1657"/>
          <a:stretch>
            <a:fillRect/>
          </a:stretch>
        </p:blipFill>
        <p:spPr bwMode="auto">
          <a:xfrm>
            <a:off x="8569234" y="1606731"/>
            <a:ext cx="2723067" cy="1815738"/>
          </a:xfrm>
          <a:prstGeom prst="rect">
            <a:avLst/>
          </a:prstGeom>
          <a:noFill/>
        </p:spPr>
      </p:pic>
      <p:pic>
        <p:nvPicPr>
          <p:cNvPr id="17" name="Picture 4" descr="https://pngimg.com/uploads/frog/frog_PNG3577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36470" y="1554479"/>
            <a:ext cx="4153987" cy="3319481"/>
          </a:xfrm>
          <a:prstGeom prst="rect">
            <a:avLst/>
          </a:prstGeom>
          <a:noFill/>
        </p:spPr>
      </p:pic>
      <p:sp>
        <p:nvSpPr>
          <p:cNvPr id="29" name="Скругленный прямоугольник 28"/>
          <p:cNvSpPr/>
          <p:nvPr/>
        </p:nvSpPr>
        <p:spPr>
          <a:xfrm>
            <a:off x="888274" y="5016138"/>
            <a:ext cx="1854926" cy="613954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танау</a:t>
            </a:r>
            <a:r>
              <a:rPr lang="ru-RU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тесігі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566160" y="5011782"/>
            <a:ext cx="1497875" cy="6139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көмекей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021977" y="5020491"/>
            <a:ext cx="1428206" cy="613954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кеңірдек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8360229" y="5016137"/>
            <a:ext cx="1306285" cy="613954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</a:t>
            </a:r>
            <a:endParaRPr lang="ru-RU" sz="2000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3" name="Стрелка вправо 32"/>
          <p:cNvSpPr/>
          <p:nvPr/>
        </p:nvSpPr>
        <p:spPr>
          <a:xfrm>
            <a:off x="2730138" y="5251269"/>
            <a:ext cx="836022" cy="195942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33"/>
          <p:cNvSpPr/>
          <p:nvPr/>
        </p:nvSpPr>
        <p:spPr>
          <a:xfrm>
            <a:off x="7441474" y="5246915"/>
            <a:ext cx="905691" cy="174171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5098869" y="5229497"/>
            <a:ext cx="896982" cy="191589"/>
          </a:xfrm>
          <a:prstGeom prst="rightArrow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246089" y="453031"/>
            <a:ext cx="6065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Қосмекенділердің тыныс алу жүйесі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04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2"/>
          <a:srcRect l="11757" r="11484"/>
          <a:stretch/>
        </p:blipFill>
        <p:spPr bwMode="auto">
          <a:xfrm>
            <a:off x="26988" y="0"/>
            <a:ext cx="12217400" cy="675957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xtLst/>
        </p:spPr>
      </p:pic>
      <p:pic>
        <p:nvPicPr>
          <p:cNvPr id="26626" name="Picture 2" descr="https://ds02.infourok.ru/uploads/ex/0dd8/000787e7-8827d530/img6.jpg"/>
          <p:cNvPicPr>
            <a:picLocks noChangeAspect="1" noChangeArrowheads="1"/>
          </p:cNvPicPr>
          <p:nvPr/>
        </p:nvPicPr>
        <p:blipFill>
          <a:blip r:embed="rId3"/>
          <a:srcRect l="6156" t="26843" r="42987" b="9919"/>
          <a:stretch>
            <a:fillRect/>
          </a:stretch>
        </p:blipFill>
        <p:spPr bwMode="auto">
          <a:xfrm>
            <a:off x="1894114" y="1058093"/>
            <a:ext cx="7119257" cy="4558938"/>
          </a:xfrm>
          <a:prstGeom prst="rect">
            <a:avLst/>
          </a:prstGeom>
          <a:noFill/>
        </p:spPr>
      </p:pic>
      <p:sp>
        <p:nvSpPr>
          <p:cNvPr id="14" name="Скругленный прямоугольник 13"/>
          <p:cNvSpPr/>
          <p:nvPr/>
        </p:nvSpPr>
        <p:spPr>
          <a:xfrm>
            <a:off x="8138160" y="2625635"/>
            <a:ext cx="1097280" cy="4963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Ауыз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050972" y="923109"/>
            <a:ext cx="1097280" cy="4963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Өкпе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2346960" y="962298"/>
            <a:ext cx="1219200" cy="4963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Бүйрек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2216332" y="5351417"/>
            <a:ext cx="1097280" cy="496388"/>
          </a:xfrm>
          <a:prstGeom prst="round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000" b="1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Қуық</a:t>
            </a:r>
            <a:endParaRPr lang="ru-RU" sz="2000" b="1" dirty="0">
              <a:solidFill>
                <a:schemeClr val="accent1">
                  <a:lumMod val="75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8725989" y="3788229"/>
            <a:ext cx="378822" cy="209006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46089" y="453031"/>
            <a:ext cx="60653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2400" b="1" dirty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Қосмекенділердің тыныс алу жүйесі</a:t>
            </a:r>
            <a:endParaRPr lang="ru-RU" sz="2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1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ysClr val="window" lastClr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Custom 83">
      <a:majorFont>
        <a:latin typeface="Roboto Condensed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9030</TotalTime>
  <Words>384</Words>
  <Application>Microsoft Office PowerPoint</Application>
  <PresentationFormat>Широкоэкранный</PresentationFormat>
  <Paragraphs>139</Paragraphs>
  <Slides>21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Calibri</vt:lpstr>
      <vt:lpstr>Roboto Condensed</vt:lpstr>
      <vt:lpstr>Source Sans Pro</vt:lpstr>
      <vt:lpstr>Tahoma</vt:lpstr>
      <vt:lpstr>Office Theme</vt:lpstr>
      <vt:lpstr>Презентация PowerPoint</vt:lpstr>
      <vt:lpstr>Презентация PowerPoint</vt:lpstr>
      <vt:lpstr>Презентация PowerPoint</vt:lpstr>
      <vt:lpstr>Омыртқалылар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ICONIC</dc:title>
  <dc:creator>Musedsmh</dc:creator>
  <cp:lastModifiedBy>Huawei</cp:lastModifiedBy>
  <cp:revision>515</cp:revision>
  <dcterms:created xsi:type="dcterms:W3CDTF">2017-01-10T11:09:36Z</dcterms:created>
  <dcterms:modified xsi:type="dcterms:W3CDTF">2024-11-02T06:39:11Z</dcterms:modified>
</cp:coreProperties>
</file>