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3" r:id="rId3"/>
    <p:sldId id="278" r:id="rId4"/>
    <p:sldId id="287" r:id="rId5"/>
    <p:sldId id="257" r:id="rId6"/>
    <p:sldId id="286" r:id="rId7"/>
    <p:sldId id="267" r:id="rId8"/>
    <p:sldId id="263" r:id="rId9"/>
    <p:sldId id="283" r:id="rId10"/>
    <p:sldId id="261" r:id="rId11"/>
    <p:sldId id="277" r:id="rId12"/>
    <p:sldId id="268" r:id="rId13"/>
    <p:sldId id="284" r:id="rId14"/>
    <p:sldId id="285" r:id="rId15"/>
    <p:sldId id="270" r:id="rId16"/>
    <p:sldId id="281" r:id="rId17"/>
    <p:sldId id="282" r:id="rId18"/>
    <p:sldId id="280" r:id="rId19"/>
    <p:sldId id="264" r:id="rId20"/>
    <p:sldId id="266" r:id="rId21"/>
    <p:sldId id="288" r:id="rId22"/>
    <p:sldId id="272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6F4F3-8D23-4513-BB35-D83FFA2CD7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85761-B727-4874-AEE9-3D20C074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5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0" y="404666"/>
            <a:ext cx="3456385" cy="133407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2857872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kk-KZ" b="1" dirty="0">
                <a:solidFill>
                  <a:srgbClr val="002060"/>
                </a:solidFill>
                <a:latin typeface="Century Gothic" pitchFamily="34" charset="0"/>
              </a:rPr>
              <a:t>Тақырыбы:  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Нефронның құрылыс мен қызметі</a:t>
            </a:r>
            <a:endParaRPr lang="kk-KZ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000000"/>
              </a:buClr>
            </a:pPr>
            <a:r>
              <a:rPr lang="kk-KZ" altLang="ru-RU" sz="2800" b="1" dirty="0" smtClean="0">
                <a:solidFill>
                  <a:srgbClr val="002060"/>
                </a:solidFill>
                <a:latin typeface="Century Gothic" pitchFamily="34" charset="0"/>
                <a:sym typeface="Century Gothic" pitchFamily="34" charset="0"/>
              </a:rPr>
              <a:t>9 </a:t>
            </a:r>
            <a:r>
              <a:rPr lang="kk-KZ" altLang="ru-RU" sz="2800" b="1" dirty="0">
                <a:solidFill>
                  <a:srgbClr val="002060"/>
                </a:solidFill>
                <a:latin typeface="Century Gothic" pitchFamily="34" charset="0"/>
                <a:sym typeface="Century Gothic" pitchFamily="34" charset="0"/>
              </a:rPr>
              <a:t>сынып</a:t>
            </a:r>
            <a:endParaRPr lang="ru-RU" altLang="ru-RU" sz="2800" b="1" dirty="0">
              <a:solidFill>
                <a:srgbClr val="002060"/>
              </a:solidFill>
              <a:latin typeface="Century Gothic" pitchFamily="34" charset="0"/>
              <a:sym typeface="Century Gothic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449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694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0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21" y="238619"/>
            <a:ext cx="842493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03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Презентация на тему: &quot;«Бүйрек физиологиясы. Несеп түзілуінің механизмі»  Дәріскер: аға оқыт. ЛЕПЕСБАЕВА Г.А Қарағанды мемлекеттік медицина  университеті Физиология кафедрасы.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68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321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6210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0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6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49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3838"/>
            <a:ext cx="9753600" cy="7305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3074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6895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265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346051"/>
          </a:xfrm>
        </p:spPr>
        <p:txBody>
          <a:bodyPr>
            <a:normAutofit fontScale="90000"/>
          </a:bodyPr>
          <a:lstStyle/>
          <a:p>
            <a:pPr algn="l"/>
            <a:r>
              <a:rPr lang="kk-KZ" sz="2000" dirty="0" smtClean="0"/>
              <a:t>№1 тапсырма.</a:t>
            </a:r>
            <a:r>
              <a:rPr lang="kk-KZ" sz="2000" dirty="0"/>
              <a:t> </a:t>
            </a:r>
            <a:r>
              <a:rPr lang="kk-KZ" sz="2000" dirty="0" smtClean="0"/>
              <a:t> Суретке </a:t>
            </a:r>
            <a:r>
              <a:rPr lang="kk-KZ" sz="2000" dirty="0"/>
              <a:t>нефронның бөліктерін жазыңыз</a:t>
            </a: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700" b="1" dirty="0" smtClean="0">
                <a:latin typeface="Times New Roman" pitchFamily="18" charset="0"/>
                <a:cs typeface="Times New Roman" pitchFamily="18" charset="0"/>
              </a:rPr>
              <a:t>Дескриптор</a:t>
            </a:r>
            <a:r>
              <a:rPr lang="kk-KZ" sz="17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Нефронның 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суретіннен  құрылымын орналасуын көрсете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алады.</a:t>
            </a:r>
            <a:endParaRPr lang="en-US" sz="17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Нефронның </a:t>
            </a:r>
            <a:r>
              <a:rPr lang="kk-KZ" sz="1700" dirty="0">
                <a:latin typeface="Times New Roman" pitchFamily="18" charset="0"/>
                <a:cs typeface="Times New Roman" pitchFamily="18" charset="0"/>
              </a:rPr>
              <a:t>құрылымдық компоненттерін </a:t>
            </a:r>
            <a:r>
              <a:rPr lang="kk-KZ" sz="1700" dirty="0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2балл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770485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170989"/>
              </p:ext>
            </p:extLst>
          </p:nvPr>
        </p:nvGraphicFramePr>
        <p:xfrm>
          <a:off x="683568" y="4610519"/>
          <a:ext cx="7560840" cy="76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0140"/>
                <a:gridCol w="1260140"/>
                <a:gridCol w="1260140"/>
                <a:gridCol w="1260140"/>
                <a:gridCol w="1260140"/>
                <a:gridCol w="1260140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1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2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3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4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5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900" dirty="0" smtClean="0"/>
                        <a:t>6</a:t>
                      </a:r>
                      <a:endParaRPr lang="ru-RU" sz="1900" dirty="0"/>
                    </a:p>
                  </a:txBody>
                  <a:tcPr/>
                </a:tc>
              </a:tr>
              <a:tr h="375920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2163" y="620689"/>
            <a:ext cx="2491925" cy="216023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>.</a:t>
            </a:r>
            <a:endParaRPr lang="ru-RU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163" y="1052735"/>
            <a:ext cx="2378075" cy="86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1" y="3244335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Бағалау критерийлері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47" y="1916833"/>
            <a:ext cx="8208912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Google Shape;125;p4"/>
          <p:cNvCxnSpPr>
            <a:cxnSpLocks noChangeShapeType="1"/>
          </p:cNvCxnSpPr>
          <p:nvPr/>
        </p:nvCxnSpPr>
        <p:spPr bwMode="auto">
          <a:xfrm rot="10800000" flipH="1">
            <a:off x="434046" y="5949280"/>
            <a:ext cx="83169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Google Shape;124;p4"/>
          <p:cNvCxnSpPr>
            <a:cxnSpLocks noChangeShapeType="1"/>
          </p:cNvCxnSpPr>
          <p:nvPr/>
        </p:nvCxnSpPr>
        <p:spPr bwMode="auto">
          <a:xfrm>
            <a:off x="300040" y="5805264"/>
            <a:ext cx="845091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34046" y="4005063"/>
            <a:ext cx="817040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нефронның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құрылымдық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компоненттерін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нефронның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құрылымдық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компоненттерінің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қызметін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ефронда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несеп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түзілу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үдерісін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сипаттайды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24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34083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dirty="0" smtClean="0"/>
              <a:t>№2 </a:t>
            </a:r>
            <a:r>
              <a:rPr lang="ru-RU" sz="1600" dirty="0" err="1" smtClean="0"/>
              <a:t>тапсырма</a:t>
            </a:r>
            <a:r>
              <a:rPr lang="ru-RU" sz="1600" dirty="0" smtClean="0"/>
              <a:t>.</a:t>
            </a:r>
            <a:r>
              <a:rPr lang="kk-KZ" sz="1600" dirty="0"/>
              <a:t> Нефронның негізгі құрылымдық компоненттеріне сипаттама </a:t>
            </a:r>
            <a:r>
              <a:rPr lang="kk-KZ" sz="1600" dirty="0" smtClean="0"/>
              <a:t>беріңіз.</a:t>
            </a:r>
            <a:br>
              <a:rPr lang="kk-KZ" sz="1600" dirty="0" smtClean="0"/>
            </a:br>
            <a:r>
              <a:rPr lang="kk-KZ" sz="1600" dirty="0" smtClean="0"/>
              <a:t>Сәйкестендіру әдісі. 4 балл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9064939"/>
              </p:ext>
            </p:extLst>
          </p:nvPr>
        </p:nvGraphicFramePr>
        <p:xfrm>
          <a:off x="755578" y="1124744"/>
          <a:ext cx="7632847" cy="4597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619"/>
                <a:gridCol w="899639"/>
                <a:gridCol w="4467589"/>
              </a:tblGrid>
              <a:tr h="615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500" dirty="0">
                          <a:effectLst/>
                        </a:rPr>
                        <a:t>Нефрон бөлімдері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Дұрыс</a:t>
                      </a:r>
                      <a:r>
                        <a:rPr lang="kk-KZ" sz="16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жауабы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600" dirty="0" smtClean="0">
                          <a:effectLst/>
                        </a:rPr>
                        <a:t>Қызметі</a:t>
                      </a:r>
                      <a:endParaRPr lang="ru-RU" sz="16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7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1.Әкелгіш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артериола,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А.Бүйрек каналдарын орап, қылтамыр шумағынан қанды   қылтамырларға шығарады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19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2.Әкеткіш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артериола, 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.Су,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натрий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иондарының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реабсорбция</a:t>
                      </a: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4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3.Жинағыш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түтікше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С. Қанның қылтамыр торшасы арқылы өт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54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4.Шумлян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Боумен капсуласы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Б.Несеп түтігіне несепті жібереді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8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5.Проксимальды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иірім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Д.Артериядан қылтамыр шумағына қанды жеткізеді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36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6.Генле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ілмегі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Е. Бүйрек каналында қан плазмасының фильтрациясы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01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7.Дистальды 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иірім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Ж. Реабсорбция, химиялық белсенді ерітінділер және  судың балансының регуляциясы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03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8.Капиллярлар</a:t>
                      </a:r>
                      <a:r>
                        <a:rPr lang="kk-KZ" sz="14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торы</a:t>
                      </a:r>
                      <a:r>
                        <a:rPr lang="kk-K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Г. глюкоза, дәрумендер, аминқышқылдары, реабсорбциясы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2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922113"/>
          </a:xfrm>
        </p:spPr>
        <p:txBody>
          <a:bodyPr>
            <a:normAutofit/>
          </a:bodyPr>
          <a:lstStyle/>
          <a:p>
            <a:pPr algn="l"/>
            <a:r>
              <a:rPr lang="kk-KZ" sz="2000" dirty="0" smtClean="0"/>
              <a:t>Тапсырма №3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Нефрон бөлімдерінде жүріп жатқан несептің бірінші  және  екінші реттік түзілу үдерісін сипаттаңыз. Кесте толтырыңыз  4 балл.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84249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1877"/>
              </p:ext>
            </p:extLst>
          </p:nvPr>
        </p:nvGraphicFramePr>
        <p:xfrm>
          <a:off x="899592" y="4537998"/>
          <a:ext cx="7560840" cy="2103138"/>
        </p:xfrm>
        <a:graphic>
          <a:graphicData uri="http://schemas.openxmlformats.org/drawingml/2006/table">
            <a:tbl>
              <a:tblPr/>
              <a:tblGrid>
                <a:gridCol w="2020569"/>
                <a:gridCol w="1883039"/>
                <a:gridCol w="1971006"/>
                <a:gridCol w="1686226"/>
              </a:tblGrid>
              <a:tr h="6384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Зәр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түзілу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кезеңдері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Үдеріс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Қайда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түзіледі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Құрамы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Бірінші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реттік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зәр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түзілу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4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kumimoji="0" lang="kk-KZ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Екінші  реттік  зәр  түзілу</a:t>
                      </a: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solidFill>
                            <a:schemeClr val="tx1"/>
                          </a:solidFill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7851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778099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itchFamily="18" charset="0"/>
                <a:cs typeface="Times New Roman" pitchFamily="18" charset="0"/>
              </a:rPr>
              <a:t>Қорытынды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001419"/>
          </a:xfrm>
        </p:spPr>
        <p:txBody>
          <a:bodyPr/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Нефрон қандай қызмет атқарады?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Нефрон қандай бөлімдерден  тұрады?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Сүзілу үдерісі  қайда  жүреді?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Бірінші несеп пен екінші несептің ерекшеліктері.</a:t>
            </a: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Соңғы  несеп құрамы  мен мөлшері?</a:t>
            </a:r>
          </a:p>
          <a:p>
            <a:pPr marL="0" indent="0">
              <a:buNone/>
            </a:pPr>
            <a:r>
              <a:rPr lang="kk-KZ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1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Кері байланыс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7"/>
            <a:ext cx="8229600" cy="4425357"/>
          </a:xfrm>
        </p:spPr>
        <p:txBody>
          <a:bodyPr/>
          <a:lstStyle/>
          <a:p>
            <a:pPr marL="0" indent="0" fontAlgn="base">
              <a:lnSpc>
                <a:spcPct val="115000"/>
              </a:lnSpc>
              <a:spcBef>
                <a:spcPts val="0"/>
              </a:spcBef>
              <a:buNone/>
            </a:pPr>
            <a:endParaRPr lang="ru-RU" sz="1800" dirty="0">
              <a:latin typeface="Arial"/>
            </a:endParaRPr>
          </a:p>
          <a:p>
            <a:pPr marL="0" indent="0" fontAlgn="base">
              <a:lnSpc>
                <a:spcPct val="115000"/>
              </a:lnSpc>
              <a:spcBef>
                <a:spcPts val="0"/>
              </a:spcBef>
            </a:pPr>
            <a:r>
              <a:rPr lang="kk-KZ" sz="2800" b="1" i="1" dirty="0">
                <a:solidFill>
                  <a:srgbClr val="1F497D"/>
                </a:solidFill>
                <a:latin typeface="Times New Roman"/>
                <a:cs typeface="Calibri"/>
              </a:rPr>
              <a:t>Түсіндім</a:t>
            </a:r>
            <a:r>
              <a:rPr lang="ru-RU" sz="2800" b="1" i="1" dirty="0" smtClean="0">
                <a:solidFill>
                  <a:srgbClr val="1F497D"/>
                </a:solidFill>
                <a:latin typeface="Times New Roman"/>
                <a:cs typeface="Calibri"/>
              </a:rPr>
              <a:t>______________________________</a:t>
            </a:r>
            <a:endParaRPr lang="ru-RU" sz="2800" dirty="0" smtClean="0">
              <a:latin typeface="Arial"/>
            </a:endParaRPr>
          </a:p>
          <a:p>
            <a:pPr marL="0" indent="0" fontAlgn="base">
              <a:spcBef>
                <a:spcPts val="0"/>
              </a:spcBef>
            </a:pPr>
            <a:r>
              <a:rPr lang="kk-KZ" sz="2800" b="1" i="1" dirty="0" smtClean="0">
                <a:solidFill>
                  <a:srgbClr val="1F497D"/>
                </a:solidFill>
                <a:latin typeface="Times New Roman"/>
                <a:cs typeface="Calibri"/>
              </a:rPr>
              <a:t>Түсінуді </a:t>
            </a:r>
            <a:r>
              <a:rPr lang="kk-KZ" sz="2800" b="1" i="1" dirty="0">
                <a:solidFill>
                  <a:srgbClr val="1F497D"/>
                </a:solidFill>
                <a:latin typeface="Times New Roman"/>
                <a:cs typeface="Calibri"/>
              </a:rPr>
              <a:t>қажет </a:t>
            </a:r>
            <a:r>
              <a:rPr lang="kk-KZ" sz="2800" b="1" i="1" dirty="0" smtClean="0">
                <a:solidFill>
                  <a:srgbClr val="1F497D"/>
                </a:solidFill>
                <a:latin typeface="Times New Roman"/>
                <a:cs typeface="Calibri"/>
              </a:rPr>
              <a:t>етеді_________________________</a:t>
            </a:r>
            <a:endParaRPr lang="ru-RU" sz="2800" dirty="0">
              <a:latin typeface="Arial"/>
            </a:endParaRPr>
          </a:p>
          <a:p>
            <a:pPr marL="0" indent="0" fontAlgn="base">
              <a:spcBef>
                <a:spcPts val="0"/>
              </a:spcBef>
              <a:buNone/>
            </a:pPr>
            <a:r>
              <a:rPr lang="kk-KZ" sz="2800" b="1" i="1" dirty="0">
                <a:solidFill>
                  <a:srgbClr val="1F497D"/>
                </a:solidFill>
                <a:latin typeface="Times New Roman"/>
                <a:cs typeface="Calibri"/>
              </a:rPr>
              <a:t>_____________________________________________</a:t>
            </a:r>
            <a:endParaRPr lang="ru-RU" sz="2800" dirty="0">
              <a:latin typeface="Arial"/>
            </a:endParaRPr>
          </a:p>
          <a:p>
            <a:pPr marL="0" indent="0" fontAlgn="base">
              <a:spcBef>
                <a:spcPts val="0"/>
              </a:spcBef>
            </a:pPr>
            <a:r>
              <a:rPr lang="kk-KZ" sz="2800" b="1" i="1" dirty="0">
                <a:solidFill>
                  <a:srgbClr val="1F497D"/>
                </a:solidFill>
                <a:latin typeface="Times New Roman"/>
                <a:cs typeface="Calibri"/>
              </a:rPr>
              <a:t>Түсінбедім</a:t>
            </a:r>
            <a:r>
              <a:rPr lang="kk-KZ" sz="2800" b="1" i="1" dirty="0" smtClean="0">
                <a:solidFill>
                  <a:srgbClr val="1F497D"/>
                </a:solidFill>
                <a:latin typeface="Times New Roman"/>
                <a:cs typeface="Calibri"/>
              </a:rPr>
              <a:t>____</a:t>
            </a:r>
            <a:r>
              <a:rPr lang="kk-KZ" b="1" i="1" dirty="0" smtClean="0">
                <a:solidFill>
                  <a:srgbClr val="1F497D"/>
                </a:solidFill>
                <a:latin typeface="Times New Roman"/>
                <a:cs typeface="Calibri"/>
              </a:rPr>
              <a:t>___________________________</a:t>
            </a:r>
            <a:endParaRPr lang="ru-RU" sz="1800" dirty="0"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62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630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01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2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562073"/>
          </a:xfrm>
        </p:spPr>
        <p:txBody>
          <a:bodyPr>
            <a:normAutofit/>
          </a:bodyPr>
          <a:lstStyle/>
          <a:p>
            <a:r>
              <a:rPr lang="ru-RU" sz="2000" dirty="0" err="1" smtClean="0"/>
              <a:t>Нефронн</a:t>
            </a:r>
            <a:r>
              <a:rPr lang="kk-KZ" sz="2000" dirty="0" smtClean="0"/>
              <a:t>ың құрылысы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435280" cy="5904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i="1" dirty="0" err="1" smtClean="0"/>
              <a:t>Афферментт</a:t>
            </a:r>
            <a:r>
              <a:rPr lang="kk-KZ" sz="1600" i="1" dirty="0" smtClean="0"/>
              <a:t>і артериола- </a:t>
            </a:r>
            <a:r>
              <a:rPr lang="kk-KZ" sz="1600" dirty="0" smtClean="0"/>
              <a:t>қанның </a:t>
            </a:r>
            <a:r>
              <a:rPr lang="kk-KZ" sz="1600" dirty="0"/>
              <a:t>қылтамыр </a:t>
            </a:r>
            <a:r>
              <a:rPr lang="kk-KZ" sz="1600" dirty="0" smtClean="0"/>
              <a:t>торшасыарқылы өтуі.</a:t>
            </a:r>
          </a:p>
          <a:p>
            <a:pPr marL="0" indent="0">
              <a:buNone/>
            </a:pPr>
            <a:r>
              <a:rPr lang="kk-KZ" sz="1600" i="1" dirty="0" smtClean="0"/>
              <a:t>Эфферментті артерия</a:t>
            </a:r>
            <a:r>
              <a:rPr lang="kk-KZ" sz="1600" dirty="0" smtClean="0"/>
              <a:t>-</a:t>
            </a:r>
            <a:r>
              <a:rPr lang="kk-KZ" sz="1600" dirty="0"/>
              <a:t>Бүйрек каналында қан плазмасының </a:t>
            </a:r>
            <a:r>
              <a:rPr lang="kk-KZ" sz="1600" dirty="0" smtClean="0"/>
              <a:t>фильтрациясы</a:t>
            </a:r>
          </a:p>
          <a:p>
            <a:pPr marL="0" indent="0">
              <a:buNone/>
            </a:pPr>
            <a:r>
              <a:rPr lang="kk-KZ" sz="1600" i="1" dirty="0"/>
              <a:t>Шумлян - Боумен </a:t>
            </a:r>
            <a:r>
              <a:rPr lang="kk-KZ" sz="1600" i="1" dirty="0" smtClean="0"/>
              <a:t>капсуласы-</a:t>
            </a:r>
            <a:r>
              <a:rPr lang="kk-KZ" sz="1600" i="1" dirty="0"/>
              <a:t>Су</a:t>
            </a:r>
            <a:r>
              <a:rPr lang="kk-KZ" sz="1600" dirty="0"/>
              <a:t>, </a:t>
            </a:r>
            <a:r>
              <a:rPr lang="ru-RU" sz="1600" dirty="0"/>
              <a:t>натрий </a:t>
            </a:r>
            <a:r>
              <a:rPr lang="ru-RU" sz="1600" dirty="0" err="1"/>
              <a:t>иондарының</a:t>
            </a:r>
            <a:r>
              <a:rPr lang="ru-RU" sz="1600" dirty="0"/>
              <a:t> </a:t>
            </a:r>
            <a:r>
              <a:rPr lang="ru-RU" sz="1600" dirty="0" err="1"/>
              <a:t>реабсорбция</a:t>
            </a:r>
            <a:r>
              <a:rPr lang="kk-KZ" sz="1600" dirty="0"/>
              <a:t>сы </a:t>
            </a:r>
            <a:endParaRPr lang="kk-KZ" sz="1600" dirty="0" smtClean="0"/>
          </a:p>
          <a:p>
            <a:pPr marL="0" indent="0">
              <a:buNone/>
            </a:pPr>
            <a:r>
              <a:rPr lang="kk-KZ" sz="1600" i="1" dirty="0"/>
              <a:t>Проксимальды иір</a:t>
            </a:r>
            <a:r>
              <a:rPr lang="kk-KZ" sz="1600" dirty="0"/>
              <a:t>ім</a:t>
            </a:r>
            <a:r>
              <a:rPr lang="kk-KZ" sz="1600" i="1" dirty="0"/>
              <a:t> </a:t>
            </a:r>
            <a:r>
              <a:rPr lang="kk-KZ" sz="1600" i="1" dirty="0" smtClean="0"/>
              <a:t>-</a:t>
            </a:r>
            <a:r>
              <a:rPr lang="kk-KZ" sz="1600" dirty="0"/>
              <a:t>р</a:t>
            </a:r>
            <a:r>
              <a:rPr lang="kk-KZ" sz="1600" dirty="0" smtClean="0"/>
              <a:t>еабсорбция</a:t>
            </a:r>
            <a:r>
              <a:rPr lang="kk-KZ" sz="1600" dirty="0"/>
              <a:t>, химиялық белсенді </a:t>
            </a:r>
            <a:r>
              <a:rPr lang="kk-KZ" sz="1600" dirty="0" smtClean="0"/>
              <a:t>ерітінділер,су  қанға өтеді</a:t>
            </a:r>
          </a:p>
          <a:p>
            <a:pPr marL="0" indent="0">
              <a:buNone/>
            </a:pPr>
            <a:r>
              <a:rPr lang="kk-KZ" sz="1600" i="1" dirty="0" smtClean="0"/>
              <a:t>Генле ілмегі-</a:t>
            </a:r>
            <a:r>
              <a:rPr lang="kk-KZ" sz="1600" dirty="0"/>
              <a:t> глюкоза, дәрумендер, аминқышқылдары,  </a:t>
            </a:r>
            <a:r>
              <a:rPr lang="kk-KZ" sz="1600" dirty="0" smtClean="0"/>
              <a:t>су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 smtClean="0"/>
              <a:t>реабсорбция</a:t>
            </a:r>
            <a:r>
              <a:rPr lang="kk-KZ" sz="1600" dirty="0"/>
              <a:t>сы</a:t>
            </a:r>
            <a:r>
              <a:rPr lang="ru-RU" sz="1600" dirty="0" smtClean="0"/>
              <a:t>.</a:t>
            </a:r>
          </a:p>
          <a:p>
            <a:pPr marL="0" indent="0">
              <a:buNone/>
            </a:pPr>
            <a:r>
              <a:rPr lang="kk-KZ" sz="1600" i="1" dirty="0"/>
              <a:t>Дистальды иірім </a:t>
            </a:r>
            <a:r>
              <a:rPr lang="kk-KZ" sz="1600" i="1" dirty="0" smtClean="0"/>
              <a:t>-</a:t>
            </a:r>
            <a:r>
              <a:rPr lang="kk-KZ" sz="1600" dirty="0"/>
              <a:t>а</a:t>
            </a:r>
            <a:r>
              <a:rPr lang="kk-KZ" sz="1600" dirty="0" smtClean="0"/>
              <a:t>ртериядан </a:t>
            </a:r>
            <a:r>
              <a:rPr lang="kk-KZ" sz="1600" dirty="0"/>
              <a:t>қылтамыр шумағына қанды </a:t>
            </a:r>
            <a:r>
              <a:rPr lang="kk-KZ" sz="1600" dirty="0" smtClean="0"/>
              <a:t>жеткізеді.</a:t>
            </a:r>
          </a:p>
          <a:p>
            <a:pPr marL="0" indent="0">
              <a:buNone/>
            </a:pPr>
            <a:r>
              <a:rPr lang="kk-KZ" sz="1600" i="1" dirty="0" smtClean="0"/>
              <a:t>Капиллярлар торы -қанды </a:t>
            </a:r>
            <a:r>
              <a:rPr lang="kk-KZ" sz="1600" i="1" dirty="0"/>
              <a:t>қылтамырларға </a:t>
            </a:r>
            <a:r>
              <a:rPr lang="kk-KZ" sz="1600" i="1" dirty="0" smtClean="0"/>
              <a:t>шығарады.</a:t>
            </a:r>
          </a:p>
          <a:p>
            <a:pPr marL="0" indent="0">
              <a:buNone/>
            </a:pPr>
            <a:r>
              <a:rPr lang="kk-KZ" sz="1600" i="1" dirty="0"/>
              <a:t>Жинағыш түтікше</a:t>
            </a:r>
            <a:r>
              <a:rPr lang="kk-KZ" sz="1600" b="1" i="1" dirty="0"/>
              <a:t> </a:t>
            </a:r>
            <a:r>
              <a:rPr lang="kk-KZ" sz="1600" b="1" i="1" dirty="0" smtClean="0"/>
              <a:t>-</a:t>
            </a:r>
            <a:r>
              <a:rPr lang="ru-RU" sz="1600" dirty="0"/>
              <a:t> Н</a:t>
            </a:r>
            <a:r>
              <a:rPr lang="kk-KZ" sz="1600" dirty="0"/>
              <a:t>е</a:t>
            </a:r>
            <a:r>
              <a:rPr lang="ru-RU" sz="1600" dirty="0" err="1"/>
              <a:t>сеп</a:t>
            </a:r>
            <a:r>
              <a:rPr lang="ru-RU" sz="1600" dirty="0"/>
              <a:t> </a:t>
            </a:r>
            <a:r>
              <a:rPr lang="ru-RU" sz="1600" dirty="0" err="1"/>
              <a:t>түтігіне</a:t>
            </a:r>
            <a:r>
              <a:rPr lang="ru-RU" sz="1600" dirty="0"/>
              <a:t> </a:t>
            </a:r>
            <a:r>
              <a:rPr lang="ru-RU" sz="1600" dirty="0" err="1"/>
              <a:t>несепті</a:t>
            </a:r>
            <a:r>
              <a:rPr lang="ru-RU" sz="1600" dirty="0"/>
              <a:t> </a:t>
            </a:r>
            <a:r>
              <a:rPr lang="ru-RU" sz="1600" dirty="0" err="1"/>
              <a:t>жібереді</a:t>
            </a:r>
            <a:endParaRPr lang="kk-KZ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13690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861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05" y="260648"/>
            <a:ext cx="849694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84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Зәр шығарудың маңызы презентация, доклад, проек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1992"/>
            <a:ext cx="8352927" cy="621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6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79146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261</Words>
  <Application>Microsoft Office PowerPoint</Application>
  <PresentationFormat>Экран (4:3)</PresentationFormat>
  <Paragraphs>73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.</vt:lpstr>
      <vt:lpstr>Презентация PowerPoint</vt:lpstr>
      <vt:lpstr>Презентация PowerPoint</vt:lpstr>
      <vt:lpstr>Презентация PowerPoint</vt:lpstr>
      <vt:lpstr>Нефронның құрылысы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№1 тапсырма.  Суретке нефронның бөліктерін жазыңыз</vt:lpstr>
      <vt:lpstr>№2 тапсырма. Нефронның негізгі құрылымдық компоненттеріне сипаттама беріңіз. Сәйкестендіру әдісі. 4 балл </vt:lpstr>
      <vt:lpstr>Тапсырма №3 Нефрон бөлімдерінде жүріп жатқан несептің бірінші  және  екінші реттік түзілу үдерісін сипаттаңыз. Кесте толтырыңыз  4 балл.</vt:lpstr>
      <vt:lpstr>Қорытынды</vt:lpstr>
      <vt:lpstr>Кері байланыс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Huawei</cp:lastModifiedBy>
  <cp:revision>51</cp:revision>
  <dcterms:created xsi:type="dcterms:W3CDTF">2020-09-23T15:17:14Z</dcterms:created>
  <dcterms:modified xsi:type="dcterms:W3CDTF">2024-11-02T06:07:54Z</dcterms:modified>
</cp:coreProperties>
</file>