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59" r:id="rId5"/>
    <p:sldId id="258" r:id="rId6"/>
    <p:sldId id="262" r:id="rId7"/>
    <p:sldId id="257" r:id="rId8"/>
    <p:sldId id="265"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A0124D4-064B-4201-9371-4807867D8814}"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2850369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A0124D4-064B-4201-9371-4807867D8814}"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2803322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A0124D4-064B-4201-9371-4807867D8814}"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1704699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A0124D4-064B-4201-9371-4807867D8814}"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3403731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A0124D4-064B-4201-9371-4807867D8814}"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513124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A0124D4-064B-4201-9371-4807867D8814}" type="datetimeFigureOut">
              <a:rPr lang="ru-RU" smtClean="0"/>
              <a:t>31.01.2021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3401781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A0124D4-064B-4201-9371-4807867D8814}" type="datetimeFigureOut">
              <a:rPr lang="ru-RU" smtClean="0"/>
              <a:t>31.01.2021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248752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A0124D4-064B-4201-9371-4807867D8814}" type="datetimeFigureOut">
              <a:rPr lang="ru-RU" smtClean="0"/>
              <a:t>31.01.2021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4243047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A0124D4-064B-4201-9371-4807867D8814}" type="datetimeFigureOut">
              <a:rPr lang="ru-RU" smtClean="0"/>
              <a:t>31.01.2021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1517277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A0124D4-064B-4201-9371-4807867D8814}" type="datetimeFigureOut">
              <a:rPr lang="ru-RU" smtClean="0"/>
              <a:t>31.01.2021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3552317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A0124D4-064B-4201-9371-4807867D8814}" type="datetimeFigureOut">
              <a:rPr lang="ru-RU" smtClean="0"/>
              <a:t>31.01.2021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D331DE-C137-4D70-9E0E-31DDC8420CDB}" type="slidenum">
              <a:rPr lang="ru-RU" smtClean="0"/>
              <a:t>‹#›</a:t>
            </a:fld>
            <a:endParaRPr lang="ru-RU"/>
          </a:p>
        </p:txBody>
      </p:sp>
    </p:spTree>
    <p:extLst>
      <p:ext uri="{BB962C8B-B14F-4D97-AF65-F5344CB8AC3E}">
        <p14:creationId xmlns:p14="http://schemas.microsoft.com/office/powerpoint/2010/main" val="1691404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0124D4-064B-4201-9371-4807867D8814}" type="datetimeFigureOut">
              <a:rPr lang="ru-RU" smtClean="0"/>
              <a:t>31.01.2021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D331DE-C137-4D70-9E0E-31DDC8420CDB}" type="slidenum">
              <a:rPr lang="ru-RU" smtClean="0"/>
              <a:t>‹#›</a:t>
            </a:fld>
            <a:endParaRPr lang="ru-RU"/>
          </a:p>
        </p:txBody>
      </p:sp>
    </p:spTree>
    <p:extLst>
      <p:ext uri="{BB962C8B-B14F-4D97-AF65-F5344CB8AC3E}">
        <p14:creationId xmlns:p14="http://schemas.microsoft.com/office/powerpoint/2010/main" val="1235411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76673"/>
            <a:ext cx="7772400" cy="2016223"/>
          </a:xfrm>
        </p:spPr>
        <p:txBody>
          <a:bodyPr>
            <a:normAutofit/>
          </a:bodyPr>
          <a:lstStyle/>
          <a:p>
            <a:r>
              <a:rPr lang="kk-KZ" sz="2400" b="1" dirty="0">
                <a:latin typeface="Times New Roman" pitchFamily="18" charset="0"/>
                <a:cs typeface="Times New Roman" pitchFamily="18" charset="0"/>
              </a:rPr>
              <a:t>Сабақтың тақырыбы</a:t>
            </a:r>
            <a:r>
              <a:rPr lang="kk-KZ" sz="2400" b="1" dirty="0" smtClean="0">
                <a:latin typeface="Times New Roman" pitchFamily="18" charset="0"/>
                <a:cs typeface="Times New Roman" pitchFamily="18" charset="0"/>
              </a:rPr>
              <a:t>:</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Жыныс </a:t>
            </a:r>
            <a:r>
              <a:rPr lang="kk-KZ" sz="2400" b="1" dirty="0">
                <a:latin typeface="Times New Roman" pitchFamily="18" charset="0"/>
                <a:cs typeface="Times New Roman" pitchFamily="18" charset="0"/>
              </a:rPr>
              <a:t>генетикасы.Жынысты анықтаудың генетикалық механизмі</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371600" y="2780928"/>
            <a:ext cx="6400800" cy="2857872"/>
          </a:xfrm>
        </p:spPr>
        <p:txBody>
          <a:bodyPr>
            <a:normAutofit/>
          </a:bodyPr>
          <a:lstStyle/>
          <a:p>
            <a:r>
              <a:rPr lang="kk-KZ" sz="2600" b="1" dirty="0">
                <a:solidFill>
                  <a:schemeClr val="tx1"/>
                </a:solidFill>
                <a:latin typeface="Times New Roman" pitchFamily="18" charset="0"/>
                <a:cs typeface="Times New Roman" pitchFamily="18" charset="0"/>
              </a:rPr>
              <a:t>Оқу </a:t>
            </a:r>
            <a:r>
              <a:rPr lang="kk-KZ" sz="2600" b="1" dirty="0" smtClean="0">
                <a:solidFill>
                  <a:schemeClr val="tx1"/>
                </a:solidFill>
                <a:latin typeface="Times New Roman" pitchFamily="18" charset="0"/>
                <a:cs typeface="Times New Roman" pitchFamily="18" charset="0"/>
              </a:rPr>
              <a:t>мақсаты:</a:t>
            </a:r>
          </a:p>
          <a:p>
            <a:r>
              <a:rPr lang="kk-KZ" sz="2600" b="1" dirty="0" smtClean="0">
                <a:solidFill>
                  <a:schemeClr val="tx1"/>
                </a:solidFill>
                <a:latin typeface="Times New Roman" pitchFamily="18" charset="0"/>
                <a:cs typeface="Times New Roman" pitchFamily="18" charset="0"/>
              </a:rPr>
              <a:t>9.2.4.6-жынысты </a:t>
            </a:r>
            <a:r>
              <a:rPr lang="kk-KZ" sz="2600" b="1" dirty="0">
                <a:solidFill>
                  <a:schemeClr val="tx1"/>
                </a:solidFill>
                <a:latin typeface="Times New Roman" pitchFamily="18" charset="0"/>
                <a:cs typeface="Times New Roman" pitchFamily="18" charset="0"/>
              </a:rPr>
              <a:t>анықтау теориясын сипаттау;</a:t>
            </a:r>
            <a:endParaRPr lang="ru-RU" sz="2600" b="1" dirty="0">
              <a:solidFill>
                <a:schemeClr val="tx1"/>
              </a:solidFill>
              <a:latin typeface="Times New Roman" pitchFamily="18" charset="0"/>
              <a:cs typeface="Times New Roman" pitchFamily="18" charset="0"/>
            </a:endParaRPr>
          </a:p>
          <a:p>
            <a:r>
              <a:rPr lang="kk-KZ" sz="2600" b="1" dirty="0">
                <a:solidFill>
                  <a:schemeClr val="tx1"/>
                </a:solidFill>
                <a:latin typeface="Times New Roman" pitchFamily="18" charset="0"/>
                <a:cs typeface="Times New Roman" pitchFamily="18" charset="0"/>
              </a:rPr>
              <a:t>9.2.4.7-жынысты  анықтау кезінде хромосомалардың рөлін түсіндіретін  сызба жасау:</a:t>
            </a:r>
            <a:endParaRPr lang="ru-RU" sz="2600" b="1"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004881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260648"/>
            <a:ext cx="7772400" cy="1152128"/>
          </a:xfrm>
        </p:spPr>
        <p:txBody>
          <a:bodyPr>
            <a:normAutofit/>
          </a:bodyPr>
          <a:lstStyle/>
          <a:p>
            <a:r>
              <a:rPr lang="kk-KZ" sz="2400" b="1" dirty="0">
                <a:latin typeface="Times New Roman" pitchFamily="18" charset="0"/>
                <a:cs typeface="Times New Roman" pitchFamily="18" charset="0"/>
              </a:rPr>
              <a:t>Жынысты анықтау механизмі:</a:t>
            </a: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683568" y="1628800"/>
            <a:ext cx="7920880" cy="4010000"/>
          </a:xfrm>
        </p:spPr>
        <p:txBody>
          <a:bodyPr>
            <a:normAutofit fontScale="85000" lnSpcReduction="20000"/>
          </a:bodyPr>
          <a:lstStyle/>
          <a:p>
            <a:r>
              <a:rPr lang="kk-KZ" sz="3300" b="1" dirty="0">
                <a:solidFill>
                  <a:schemeClr val="tx1"/>
                </a:solidFill>
                <a:latin typeface="Times New Roman" pitchFamily="18" charset="0"/>
                <a:cs typeface="Times New Roman" pitchFamily="18" charset="0"/>
              </a:rPr>
              <a:t>Жыныс анықтаудың </a:t>
            </a:r>
            <a:r>
              <a:rPr lang="ru-RU" sz="3300" b="1" dirty="0">
                <a:solidFill>
                  <a:schemeClr val="tx1"/>
                </a:solidFill>
                <a:latin typeface="Times New Roman" pitchFamily="18" charset="0"/>
                <a:cs typeface="Times New Roman" pitchFamily="18" charset="0"/>
              </a:rPr>
              <a:t>2 </a:t>
            </a:r>
            <a:r>
              <a:rPr lang="kk-KZ" sz="3300" b="1" dirty="0">
                <a:solidFill>
                  <a:schemeClr val="tx1"/>
                </a:solidFill>
                <a:latin typeface="Times New Roman" pitchFamily="18" charset="0"/>
                <a:cs typeface="Times New Roman" pitchFamily="18" charset="0"/>
              </a:rPr>
              <a:t>әдісі бар</a:t>
            </a:r>
            <a:r>
              <a:rPr lang="kk-KZ" sz="3300" b="1" dirty="0" smtClean="0">
                <a:solidFill>
                  <a:schemeClr val="tx1"/>
                </a:solidFill>
                <a:latin typeface="Times New Roman" pitchFamily="18" charset="0"/>
                <a:cs typeface="Times New Roman" pitchFamily="18" charset="0"/>
              </a:rPr>
              <a:t>.</a:t>
            </a:r>
          </a:p>
          <a:p>
            <a:endParaRPr lang="ru-RU" sz="3300" b="1" dirty="0">
              <a:solidFill>
                <a:schemeClr val="tx1"/>
              </a:solidFill>
              <a:latin typeface="Times New Roman" pitchFamily="18" charset="0"/>
              <a:cs typeface="Times New Roman" pitchFamily="18" charset="0"/>
            </a:endParaRPr>
          </a:p>
          <a:p>
            <a:r>
              <a:rPr lang="kk-KZ" sz="3300" b="1" dirty="0">
                <a:solidFill>
                  <a:schemeClr val="tx1"/>
                </a:solidFill>
                <a:latin typeface="Times New Roman" pitchFamily="18" charset="0"/>
                <a:cs typeface="Times New Roman" pitchFamily="18" charset="0"/>
              </a:rPr>
              <a:t>Генотиптік әдіс-жұмыртқа жасушасының ұрықтануынан және зиготаның қалыптасуынан гаметалардың  генетикалық  материалы  арқылы анықталады</a:t>
            </a:r>
            <a:r>
              <a:rPr lang="kk-KZ" sz="3300" b="1" dirty="0" smtClean="0">
                <a:solidFill>
                  <a:schemeClr val="tx1"/>
                </a:solidFill>
                <a:latin typeface="Times New Roman" pitchFamily="18" charset="0"/>
                <a:cs typeface="Times New Roman" pitchFamily="18" charset="0"/>
              </a:rPr>
              <a:t>.</a:t>
            </a:r>
          </a:p>
          <a:p>
            <a:endParaRPr lang="ru-RU" sz="3300" b="1" dirty="0">
              <a:solidFill>
                <a:schemeClr val="tx1"/>
              </a:solidFill>
              <a:latin typeface="Times New Roman" pitchFamily="18" charset="0"/>
              <a:cs typeface="Times New Roman" pitchFamily="18" charset="0"/>
            </a:endParaRPr>
          </a:p>
          <a:p>
            <a:r>
              <a:rPr lang="kk-KZ" sz="3300" b="1" dirty="0">
                <a:solidFill>
                  <a:schemeClr val="tx1"/>
                </a:solidFill>
                <a:latin typeface="Times New Roman" pitchFamily="18" charset="0"/>
                <a:cs typeface="Times New Roman" pitchFamily="18" charset="0"/>
              </a:rPr>
              <a:t>Фенотиптік әдіс-кезінде  жыныс зиготаның хромосомалық жиынтығымен емес, ал ағзаның қоршаған орта жағдайымен анықталады.</a:t>
            </a:r>
            <a:endParaRPr lang="ru-RU" sz="3300" b="1"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0487080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3"/>
          <p:cNvSpPr>
            <a:spLocks noGrp="1"/>
          </p:cNvSpPr>
          <p:nvPr>
            <p:ph type="subTitle" idx="1"/>
          </p:nvPr>
        </p:nvSpPr>
        <p:spPr>
          <a:xfrm>
            <a:off x="683568" y="981075"/>
            <a:ext cx="8064896" cy="4657725"/>
          </a:xfrm>
        </p:spPr>
        <p:txBody>
          <a:bodyPr>
            <a:normAutofit/>
          </a:bodyPr>
          <a:lstStyle/>
          <a:p>
            <a:r>
              <a:rPr lang="kk-KZ" sz="2800" b="1" dirty="0">
                <a:solidFill>
                  <a:schemeClr val="tx1"/>
                </a:solidFill>
                <a:latin typeface="Times New Roman" pitchFamily="18" charset="0"/>
                <a:cs typeface="Times New Roman" pitchFamily="18" charset="0"/>
              </a:rPr>
              <a:t>Адамның 46 хромосоманың  тек 44 </a:t>
            </a:r>
            <a:r>
              <a:rPr lang="kk-KZ" sz="2800" b="1" dirty="0" smtClean="0">
                <a:solidFill>
                  <a:schemeClr val="tx1"/>
                </a:solidFill>
                <a:latin typeface="Times New Roman" pitchFamily="18" charset="0"/>
                <a:cs typeface="Times New Roman" pitchFamily="18" charset="0"/>
              </a:rPr>
              <a:t>хромосома өлшемі</a:t>
            </a:r>
            <a:r>
              <a:rPr lang="kk-KZ" sz="2800" b="1" dirty="0">
                <a:solidFill>
                  <a:schemeClr val="tx1"/>
                </a:solidFill>
                <a:latin typeface="Times New Roman" pitchFamily="18" charset="0"/>
                <a:cs typeface="Times New Roman" pitchFamily="18" charset="0"/>
              </a:rPr>
              <a:t>, пішіні, және ер адам  мен әйелдегі  ген жиынтығы бойынша  бірдей. Бұны аутосомалар деп атайды. </a:t>
            </a:r>
            <a:endParaRPr lang="kk-KZ" sz="2800" b="1" dirty="0" smtClean="0">
              <a:solidFill>
                <a:schemeClr val="tx1"/>
              </a:solidFill>
              <a:latin typeface="Times New Roman" pitchFamily="18" charset="0"/>
              <a:cs typeface="Times New Roman" pitchFamily="18" charset="0"/>
            </a:endParaRPr>
          </a:p>
          <a:p>
            <a:r>
              <a:rPr lang="kk-KZ" sz="2800" b="1" dirty="0" smtClean="0">
                <a:solidFill>
                  <a:schemeClr val="tx1"/>
                </a:solidFill>
                <a:latin typeface="Times New Roman" pitchFamily="18" charset="0"/>
                <a:cs typeface="Times New Roman" pitchFamily="18" charset="0"/>
              </a:rPr>
              <a:t>Аутосомаларда  </a:t>
            </a:r>
            <a:r>
              <a:rPr lang="kk-KZ" sz="2800" b="1" dirty="0">
                <a:solidFill>
                  <a:schemeClr val="tx1"/>
                </a:solidFill>
                <a:latin typeface="Times New Roman" pitchFamily="18" charset="0"/>
                <a:cs typeface="Times New Roman" pitchFamily="18" charset="0"/>
              </a:rPr>
              <a:t>болатын гендердің белгілері Мендель заңдарына бағынады. Тұқымқуалаудың мұндай типі аутосомалы тұқымқуалау деп аталады. </a:t>
            </a:r>
            <a:endParaRPr lang="ru-RU" sz="2800" b="1"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4986951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611560" y="692696"/>
            <a:ext cx="8064896" cy="4946104"/>
          </a:xfrm>
        </p:spPr>
        <p:txBody>
          <a:bodyPr/>
          <a:lstStyle/>
          <a:p>
            <a:r>
              <a:rPr lang="kk-KZ" sz="2400" b="1" dirty="0">
                <a:solidFill>
                  <a:schemeClr val="tx1"/>
                </a:solidFill>
                <a:latin typeface="Times New Roman" pitchFamily="18" charset="0"/>
                <a:cs typeface="Times New Roman" pitchFamily="18" charset="0"/>
              </a:rPr>
              <a:t>Ер адам мен әйелдерде  айырмашылық жасайтын қалған 2 хромосома  жыныстық хромосомалар деп аталады. Олар құрылысы бойынша ұқсас, яғни гомологты  әйелдер ХХ хромосома. Ер адамдарда  бұл хромосомалар әртүрлі, гомологты емес ХУ</a:t>
            </a:r>
            <a:r>
              <a:rPr lang="kk-KZ" sz="2400" b="1" dirty="0" smtClean="0">
                <a:solidFill>
                  <a:schemeClr val="tx1"/>
                </a:solidFill>
                <a:latin typeface="Times New Roman" pitchFamily="18" charset="0"/>
                <a:cs typeface="Times New Roman" pitchFamily="18" charset="0"/>
              </a:rPr>
              <a:t>.</a:t>
            </a:r>
          </a:p>
          <a:p>
            <a:endParaRPr lang="ru-RU" dirty="0"/>
          </a:p>
        </p:txBody>
      </p:sp>
      <p:pic>
        <p:nvPicPr>
          <p:cNvPr id="6" name="Рисунок 5"/>
          <p:cNvPicPr/>
          <p:nvPr/>
        </p:nvPicPr>
        <p:blipFill>
          <a:blip r:embed="rId2"/>
          <a:stretch>
            <a:fillRect/>
          </a:stretch>
        </p:blipFill>
        <p:spPr>
          <a:xfrm>
            <a:off x="755576" y="2708920"/>
            <a:ext cx="7776864" cy="3528392"/>
          </a:xfrm>
          <a:prstGeom prst="rect">
            <a:avLst/>
          </a:prstGeom>
        </p:spPr>
      </p:pic>
    </p:spTree>
    <p:extLst>
      <p:ext uri="{BB962C8B-B14F-4D97-AF65-F5344CB8AC3E}">
        <p14:creationId xmlns:p14="http://schemas.microsoft.com/office/powerpoint/2010/main" val="4210197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3"/>
          <p:cNvSpPr>
            <a:spLocks noGrp="1"/>
          </p:cNvSpPr>
          <p:nvPr>
            <p:ph type="subTitle" idx="1"/>
          </p:nvPr>
        </p:nvSpPr>
        <p:spPr>
          <a:xfrm>
            <a:off x="467544" y="188641"/>
            <a:ext cx="8208912" cy="3528391"/>
          </a:xfrm>
        </p:spPr>
        <p:txBody>
          <a:bodyPr>
            <a:normAutofit/>
          </a:bodyPr>
          <a:lstStyle/>
          <a:p>
            <a:r>
              <a:rPr lang="kk-KZ" sz="2400" b="1" dirty="0">
                <a:solidFill>
                  <a:schemeClr val="tx1"/>
                </a:solidFill>
                <a:latin typeface="Times New Roman" pitchFamily="18" charset="0"/>
                <a:cs typeface="Times New Roman" pitchFamily="18" charset="0"/>
              </a:rPr>
              <a:t>Жынысты алдын ала генотиптік жолмен анықтау. </a:t>
            </a:r>
            <a:endParaRPr lang="kk-KZ" sz="2400" b="1" dirty="0" smtClean="0">
              <a:solidFill>
                <a:schemeClr val="tx1"/>
              </a:solidFill>
              <a:latin typeface="Times New Roman" pitchFamily="18" charset="0"/>
              <a:cs typeface="Times New Roman" pitchFamily="18" charset="0"/>
            </a:endParaRPr>
          </a:p>
          <a:p>
            <a:r>
              <a:rPr lang="kk-KZ" sz="2400" b="1" dirty="0" smtClean="0">
                <a:solidFill>
                  <a:schemeClr val="tx1"/>
                </a:solidFill>
                <a:latin typeface="Times New Roman" pitchFamily="18" charset="0"/>
                <a:cs typeface="Times New Roman" pitchFamily="18" charset="0"/>
              </a:rPr>
              <a:t>Жынысты </a:t>
            </a:r>
            <a:r>
              <a:rPr lang="kk-KZ" sz="2400" b="1" dirty="0">
                <a:solidFill>
                  <a:schemeClr val="tx1"/>
                </a:solidFill>
                <a:latin typeface="Times New Roman" pitchFamily="18" charset="0"/>
                <a:cs typeface="Times New Roman" pitchFamily="18" charset="0"/>
              </a:rPr>
              <a:t>алдын ала генотиптік жолмен анықтау ұрықтану кезінде жүреді. Әйел жасушаларның құрамында  44  аутосома мен   2   жыныстық хромосомалар ХХ болады. Сондықтан оның ағзасында          22 аутосома және  1Х хромосомасы бар жұмыртқа жасушасы  түзіледі. Әйел жынысы гомогаметалы деп </a:t>
            </a:r>
            <a:r>
              <a:rPr lang="kk-KZ" sz="2400" b="1" dirty="0" smtClean="0">
                <a:solidFill>
                  <a:schemeClr val="tx1"/>
                </a:solidFill>
                <a:latin typeface="Times New Roman" pitchFamily="18" charset="0"/>
                <a:cs typeface="Times New Roman" pitchFamily="18" charset="0"/>
              </a:rPr>
              <a:t>аталады</a:t>
            </a:r>
          </a:p>
          <a:p>
            <a:endParaRPr lang="ru-RU" sz="2400" dirty="0"/>
          </a:p>
        </p:txBody>
      </p:sp>
      <p:pic>
        <p:nvPicPr>
          <p:cNvPr id="7" name="Рисунок 6"/>
          <p:cNvPicPr/>
          <p:nvPr/>
        </p:nvPicPr>
        <p:blipFill>
          <a:blip r:embed="rId2"/>
          <a:stretch>
            <a:fillRect/>
          </a:stretch>
        </p:blipFill>
        <p:spPr>
          <a:xfrm>
            <a:off x="1187624" y="3573016"/>
            <a:ext cx="6480719" cy="2667000"/>
          </a:xfrm>
          <a:prstGeom prst="rect">
            <a:avLst/>
          </a:prstGeom>
        </p:spPr>
      </p:pic>
    </p:spTree>
    <p:extLst>
      <p:ext uri="{BB962C8B-B14F-4D97-AF65-F5344CB8AC3E}">
        <p14:creationId xmlns:p14="http://schemas.microsoft.com/office/powerpoint/2010/main" val="3174027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3"/>
          <p:cNvSpPr>
            <a:spLocks noGrp="1"/>
          </p:cNvSpPr>
          <p:nvPr>
            <p:ph type="subTitle" idx="1"/>
          </p:nvPr>
        </p:nvSpPr>
        <p:spPr>
          <a:xfrm>
            <a:off x="611560" y="981075"/>
            <a:ext cx="7920879" cy="4657725"/>
          </a:xfrm>
        </p:spPr>
        <p:txBody>
          <a:bodyPr>
            <a:normAutofit fontScale="85000" lnSpcReduction="20000"/>
          </a:bodyPr>
          <a:lstStyle/>
          <a:p>
            <a:r>
              <a:rPr lang="kk-KZ" b="1" dirty="0">
                <a:solidFill>
                  <a:schemeClr val="tx1"/>
                </a:solidFill>
                <a:latin typeface="Times New Roman" pitchFamily="18" charset="0"/>
                <a:cs typeface="Times New Roman" pitchFamily="18" charset="0"/>
              </a:rPr>
              <a:t>Егер құрамында Х хромосомасы бар спермотозоид  жұмыртқа жасушасына түссе, онда екі жыныстық хромосомасы бар ХХ  және 44  аутосомасы бар диплоидты жиынтық қалпына келеді. Осындай зиготадан  қыз бала туады.</a:t>
            </a:r>
            <a:endParaRPr lang="ru-RU" b="1" dirty="0">
              <a:solidFill>
                <a:schemeClr val="tx1"/>
              </a:solidFill>
              <a:latin typeface="Times New Roman" pitchFamily="18" charset="0"/>
              <a:cs typeface="Times New Roman" pitchFamily="18" charset="0"/>
            </a:endParaRPr>
          </a:p>
          <a:p>
            <a:r>
              <a:rPr lang="kk-KZ" b="1" dirty="0">
                <a:solidFill>
                  <a:schemeClr val="tx1"/>
                </a:solidFill>
                <a:latin typeface="Times New Roman" pitchFamily="18" charset="0"/>
                <a:cs typeface="Times New Roman" pitchFamily="18" charset="0"/>
              </a:rPr>
              <a:t>Егер ұрықтануға құрамында ХУ бар спермотозоид қатысатын болса, ХУ+44  аутосомалы жиынтығы бар зигота түзіледі. Одан ұл бала туады. Осылай болашақ  нәрестенің жынысы спермотозоидте болатын әкесінің жыныс хромосомасы арқылы анықталады</a:t>
            </a:r>
            <a:r>
              <a:rPr lang="kk-KZ" dirty="0"/>
              <a:t>.</a:t>
            </a:r>
            <a:endParaRPr lang="ru-RU" dirty="0"/>
          </a:p>
          <a:p>
            <a:r>
              <a:rPr lang="kk-KZ" dirty="0"/>
              <a:t> </a:t>
            </a:r>
            <a:endParaRPr lang="ru-RU" dirty="0"/>
          </a:p>
          <a:p>
            <a:endParaRPr lang="ru-RU" dirty="0"/>
          </a:p>
        </p:txBody>
      </p:sp>
    </p:spTree>
    <p:extLst>
      <p:ext uri="{BB962C8B-B14F-4D97-AF65-F5344CB8AC3E}">
        <p14:creationId xmlns:p14="http://schemas.microsoft.com/office/powerpoint/2010/main" val="41099076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548681"/>
            <a:ext cx="7772400" cy="720079"/>
          </a:xfrm>
        </p:spPr>
        <p:txBody>
          <a:bodyPr>
            <a:normAutofit fontScale="90000"/>
          </a:bodyPr>
          <a:lstStyle/>
          <a:p>
            <a:r>
              <a:rPr lang="kk-KZ" dirty="0"/>
              <a:t>Тапсырмалар:</a:t>
            </a:r>
            <a:r>
              <a:rPr lang="ru-RU" dirty="0"/>
              <a:t/>
            </a:r>
            <a:br>
              <a:rPr lang="ru-RU" dirty="0"/>
            </a:br>
            <a:endParaRPr lang="ru-RU" dirty="0"/>
          </a:p>
        </p:txBody>
      </p:sp>
      <p:graphicFrame>
        <p:nvGraphicFramePr>
          <p:cNvPr id="6" name="Таблица 5"/>
          <p:cNvGraphicFramePr>
            <a:graphicFrameLocks noGrp="1"/>
          </p:cNvGraphicFramePr>
          <p:nvPr>
            <p:extLst>
              <p:ext uri="{D42A27DB-BD31-4B8C-83A1-F6EECF244321}">
                <p14:modId xmlns:p14="http://schemas.microsoft.com/office/powerpoint/2010/main" val="1171378188"/>
              </p:ext>
            </p:extLst>
          </p:nvPr>
        </p:nvGraphicFramePr>
        <p:xfrm>
          <a:off x="1403648" y="4293096"/>
          <a:ext cx="5904657" cy="1488168"/>
        </p:xfrm>
        <a:graphic>
          <a:graphicData uri="http://schemas.openxmlformats.org/drawingml/2006/table">
            <a:tbl>
              <a:tblPr firstRow="1" firstCol="1" bandRow="1">
                <a:tableStyleId>{5C22544A-7EE6-4342-B048-85BDC9FD1C3A}</a:tableStyleId>
              </a:tblPr>
              <a:tblGrid>
                <a:gridCol w="986697"/>
                <a:gridCol w="1374423"/>
                <a:gridCol w="1181179"/>
                <a:gridCol w="1181179"/>
                <a:gridCol w="1181179"/>
              </a:tblGrid>
              <a:tr h="576066">
                <a:tc>
                  <a:txBody>
                    <a:bodyPr/>
                    <a:lstStyle/>
                    <a:p>
                      <a:pPr>
                        <a:lnSpc>
                          <a:spcPct val="115000"/>
                        </a:lnSpc>
                        <a:spcAft>
                          <a:spcPts val="120"/>
                        </a:spcAft>
                      </a:pPr>
                      <a:r>
                        <a:rPr lang="ru-RU" sz="1400" dirty="0">
                          <a:solidFill>
                            <a:schemeClr val="tx1"/>
                          </a:solidFill>
                          <a:effectLst/>
                          <a:latin typeface="Times New Roman" pitchFamily="18" charset="0"/>
                          <a:cs typeface="Times New Roman" pitchFamily="18" charset="0"/>
                        </a:rPr>
                        <a:t>♀       ♂</a:t>
                      </a:r>
                      <a:endParaRPr lang="ru-RU" sz="14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dirty="0">
                          <a:solidFill>
                            <a:schemeClr val="tx1"/>
                          </a:solidFill>
                          <a:effectLst/>
                          <a:latin typeface="Times New Roman" pitchFamily="18" charset="0"/>
                          <a:cs typeface="Times New Roman" pitchFamily="18" charset="0"/>
                        </a:rPr>
                        <a:t>АВ</a:t>
                      </a:r>
                      <a:endParaRPr lang="ru-RU" sz="14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a:solidFill>
                            <a:schemeClr val="tx1"/>
                          </a:solidFill>
                          <a:effectLst/>
                          <a:latin typeface="Times New Roman" pitchFamily="18" charset="0"/>
                          <a:cs typeface="Times New Roman" pitchFamily="18" charset="0"/>
                        </a:rPr>
                        <a:t>Ав</a:t>
                      </a:r>
                      <a:endParaRPr lang="ru-RU"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a:solidFill>
                            <a:schemeClr val="tx1"/>
                          </a:solidFill>
                          <a:effectLst/>
                          <a:latin typeface="Times New Roman" pitchFamily="18" charset="0"/>
                          <a:cs typeface="Times New Roman" pitchFamily="18" charset="0"/>
                        </a:rPr>
                        <a:t>аВ</a:t>
                      </a:r>
                      <a:endParaRPr lang="ru-RU"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a:solidFill>
                            <a:schemeClr val="tx1"/>
                          </a:solidFill>
                          <a:effectLst/>
                          <a:latin typeface="Times New Roman" pitchFamily="18" charset="0"/>
                          <a:cs typeface="Times New Roman" pitchFamily="18" charset="0"/>
                        </a:rPr>
                        <a:t>ав</a:t>
                      </a:r>
                      <a:endParaRPr lang="ru-RU" sz="1400">
                        <a:solidFill>
                          <a:schemeClr val="tx1"/>
                        </a:solidFill>
                        <a:effectLst/>
                        <a:latin typeface="Times New Roman" pitchFamily="18" charset="0"/>
                        <a:ea typeface="Calibri"/>
                        <a:cs typeface="Times New Roman" pitchFamily="18" charset="0"/>
                      </a:endParaRPr>
                    </a:p>
                  </a:txBody>
                  <a:tcPr marL="68580" marR="68580" marT="0" marB="0"/>
                </a:tc>
              </a:tr>
              <a:tr h="456051">
                <a:tc>
                  <a:txBody>
                    <a:bodyPr/>
                    <a:lstStyle/>
                    <a:p>
                      <a:pPr>
                        <a:lnSpc>
                          <a:spcPct val="115000"/>
                        </a:lnSpc>
                        <a:spcAft>
                          <a:spcPts val="120"/>
                        </a:spcAft>
                      </a:pPr>
                      <a:r>
                        <a:rPr lang="ru-RU" sz="1400" dirty="0" err="1">
                          <a:solidFill>
                            <a:schemeClr val="tx1"/>
                          </a:solidFill>
                          <a:effectLst/>
                          <a:latin typeface="Times New Roman" pitchFamily="18" charset="0"/>
                          <a:cs typeface="Times New Roman" pitchFamily="18" charset="0"/>
                        </a:rPr>
                        <a:t>аВ</a:t>
                      </a:r>
                      <a:endParaRPr lang="ru-RU" sz="14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dirty="0" err="1">
                          <a:solidFill>
                            <a:schemeClr val="tx1"/>
                          </a:solidFill>
                          <a:effectLst/>
                          <a:latin typeface="Times New Roman" pitchFamily="18" charset="0"/>
                          <a:cs typeface="Times New Roman" pitchFamily="18" charset="0"/>
                        </a:rPr>
                        <a:t>АаВВ</a:t>
                      </a:r>
                      <a:endParaRPr lang="ru-RU" sz="14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dirty="0" err="1">
                          <a:solidFill>
                            <a:schemeClr val="tx1"/>
                          </a:solidFill>
                          <a:effectLst/>
                          <a:latin typeface="Times New Roman" pitchFamily="18" charset="0"/>
                          <a:cs typeface="Times New Roman" pitchFamily="18" charset="0"/>
                        </a:rPr>
                        <a:t>АаВв</a:t>
                      </a:r>
                      <a:endParaRPr lang="ru-RU" sz="14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dirty="0" err="1">
                          <a:solidFill>
                            <a:schemeClr val="tx1"/>
                          </a:solidFill>
                          <a:effectLst/>
                          <a:latin typeface="Times New Roman" pitchFamily="18" charset="0"/>
                          <a:cs typeface="Times New Roman" pitchFamily="18" charset="0"/>
                        </a:rPr>
                        <a:t>ааВВ</a:t>
                      </a:r>
                      <a:endParaRPr lang="ru-RU" sz="14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a:solidFill>
                            <a:schemeClr val="tx1"/>
                          </a:solidFill>
                          <a:effectLst/>
                          <a:latin typeface="Times New Roman" pitchFamily="18" charset="0"/>
                          <a:cs typeface="Times New Roman" pitchFamily="18" charset="0"/>
                        </a:rPr>
                        <a:t>ааВв</a:t>
                      </a:r>
                      <a:endParaRPr lang="ru-RU" sz="1400">
                        <a:solidFill>
                          <a:schemeClr val="tx1"/>
                        </a:solidFill>
                        <a:effectLst/>
                        <a:latin typeface="Times New Roman" pitchFamily="18" charset="0"/>
                        <a:ea typeface="Calibri"/>
                        <a:cs typeface="Times New Roman" pitchFamily="18" charset="0"/>
                      </a:endParaRPr>
                    </a:p>
                  </a:txBody>
                  <a:tcPr marL="68580" marR="68580" marT="0" marB="0"/>
                </a:tc>
              </a:tr>
              <a:tr h="456051">
                <a:tc>
                  <a:txBody>
                    <a:bodyPr/>
                    <a:lstStyle/>
                    <a:p>
                      <a:pPr>
                        <a:lnSpc>
                          <a:spcPct val="115000"/>
                        </a:lnSpc>
                        <a:spcAft>
                          <a:spcPts val="120"/>
                        </a:spcAft>
                      </a:pPr>
                      <a:r>
                        <a:rPr lang="ru-RU" sz="1400">
                          <a:solidFill>
                            <a:schemeClr val="tx1"/>
                          </a:solidFill>
                          <a:effectLst/>
                          <a:latin typeface="Times New Roman" pitchFamily="18" charset="0"/>
                          <a:cs typeface="Times New Roman" pitchFamily="18" charset="0"/>
                        </a:rPr>
                        <a:t>ав</a:t>
                      </a:r>
                      <a:endParaRPr lang="ru-RU"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a:solidFill>
                            <a:schemeClr val="tx1"/>
                          </a:solidFill>
                          <a:effectLst/>
                          <a:latin typeface="Times New Roman" pitchFamily="18" charset="0"/>
                          <a:cs typeface="Times New Roman" pitchFamily="18" charset="0"/>
                        </a:rPr>
                        <a:t>АаВв</a:t>
                      </a:r>
                      <a:endParaRPr lang="ru-RU"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a:solidFill>
                            <a:schemeClr val="tx1"/>
                          </a:solidFill>
                          <a:effectLst/>
                          <a:latin typeface="Times New Roman" pitchFamily="18" charset="0"/>
                          <a:cs typeface="Times New Roman" pitchFamily="18" charset="0"/>
                        </a:rPr>
                        <a:t>Аавв</a:t>
                      </a:r>
                      <a:endParaRPr lang="ru-RU" sz="140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dirty="0" err="1">
                          <a:solidFill>
                            <a:schemeClr val="tx1"/>
                          </a:solidFill>
                          <a:effectLst/>
                          <a:latin typeface="Times New Roman" pitchFamily="18" charset="0"/>
                          <a:cs typeface="Times New Roman" pitchFamily="18" charset="0"/>
                        </a:rPr>
                        <a:t>ааВв</a:t>
                      </a:r>
                      <a:endParaRPr lang="ru-RU" sz="1400" dirty="0">
                        <a:solidFill>
                          <a:schemeClr val="tx1"/>
                        </a:solidFill>
                        <a:effectLst/>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120"/>
                        </a:spcAft>
                      </a:pPr>
                      <a:r>
                        <a:rPr lang="ru-RU" sz="1400" dirty="0" err="1">
                          <a:solidFill>
                            <a:schemeClr val="tx1"/>
                          </a:solidFill>
                          <a:effectLst/>
                          <a:latin typeface="Times New Roman" pitchFamily="18" charset="0"/>
                          <a:cs typeface="Times New Roman" pitchFamily="18" charset="0"/>
                        </a:rPr>
                        <a:t>аавв</a:t>
                      </a:r>
                      <a:endParaRPr lang="ru-RU" sz="1400" dirty="0">
                        <a:solidFill>
                          <a:schemeClr val="tx1"/>
                        </a:solidFill>
                        <a:effectLst/>
                        <a:latin typeface="Times New Roman" pitchFamily="18" charset="0"/>
                        <a:ea typeface="Calibri"/>
                        <a:cs typeface="Times New Roman" pitchFamily="18" charset="0"/>
                      </a:endParaRPr>
                    </a:p>
                  </a:txBody>
                  <a:tcPr marL="68580" marR="68580" marT="0" marB="0"/>
                </a:tc>
              </a:tr>
            </a:tbl>
          </a:graphicData>
        </a:graphic>
      </p:graphicFrame>
      <p:sp>
        <p:nvSpPr>
          <p:cNvPr id="7" name="Rectangle 1"/>
          <p:cNvSpPr>
            <a:spLocks noGrp="1" noChangeArrowheads="1"/>
          </p:cNvSpPr>
          <p:nvPr>
            <p:ph type="subTitle" idx="1"/>
          </p:nvPr>
        </p:nvSpPr>
        <p:spPr bwMode="auto">
          <a:xfrm>
            <a:off x="611560" y="692696"/>
            <a:ext cx="8311454"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Есеп:</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Қой көзді оңқай жігіт көк көзді оңқай қызға үйленеді.Олардың екі баласы болды:қой көзді солақай және көк көзді оңқай.</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Осы отбасындағы көк көзді солақай балалардың туу ықтималдығын анықтыңдар.</a:t>
            </a:r>
          </a:p>
          <a:p>
            <a:pPr marL="0" marR="0" lvl="0" indent="0" algn="l" defTabSz="914400" rtl="0" eaLnBrk="0" fontAlgn="base" latinLnBrk="0" hangingPunct="0">
              <a:lnSpc>
                <a:spcPct val="100000"/>
              </a:lnSpc>
              <a:spcBef>
                <a:spcPct val="0"/>
              </a:spcBef>
              <a:spcAft>
                <a:spcPct val="0"/>
              </a:spcAft>
              <a:buClrTx/>
              <a:buSzTx/>
              <a:buFontTx/>
              <a:buNone/>
              <a:tabLst/>
            </a:pPr>
            <a:endParaRPr lang="kk-KZ" sz="1600" b="1" dirty="0">
              <a:solidFill>
                <a:schemeClr val="tx1"/>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Берілгені:</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А-қой көзді, а-көк көзді.</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оңқай, в-солақай</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Ғ1 – анықтау керек.</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Шешуі:</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   </a:t>
            </a:r>
            <a:r>
              <a:rPr kumimoji="0" lang="ru-RU" sz="16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АаВв                   х      </a:t>
            </a:r>
            <a:r>
              <a:rPr kumimoji="0" lang="ru-RU" sz="16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ааВв</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АВ Ав аВ                 ав  аВ  ав</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Ғ</a:t>
            </a:r>
            <a:r>
              <a:rPr kumimoji="0" lang="ru-RU"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Прямоугольник 7"/>
          <p:cNvSpPr/>
          <p:nvPr/>
        </p:nvSpPr>
        <p:spPr>
          <a:xfrm>
            <a:off x="1115616" y="6021288"/>
            <a:ext cx="7128792" cy="646331"/>
          </a:xfrm>
          <a:prstGeom prst="rect">
            <a:avLst/>
          </a:prstGeom>
        </p:spPr>
        <p:txBody>
          <a:bodyPr wrap="square">
            <a:spAutoFit/>
          </a:bodyPr>
          <a:lstStyle/>
          <a:p>
            <a:pPr lvl="0" eaLnBrk="0" fontAlgn="base" hangingPunct="0">
              <a:spcBef>
                <a:spcPct val="0"/>
              </a:spcBef>
              <a:spcAft>
                <a:spcPct val="0"/>
              </a:spcAft>
            </a:pPr>
            <a:r>
              <a:rPr lang="ru-RU" b="1" dirty="0" err="1">
                <a:solidFill>
                  <a:prstClr val="black"/>
                </a:solidFill>
                <a:latin typeface="Times New Roman" pitchFamily="18" charset="0"/>
                <a:ea typeface="Calibri" pitchFamily="34" charset="0"/>
                <a:cs typeface="Times New Roman" pitchFamily="18" charset="0"/>
              </a:rPr>
              <a:t>Жауап</a:t>
            </a:r>
            <a:r>
              <a:rPr lang="kk-KZ" b="1" dirty="0" smtClean="0">
                <a:solidFill>
                  <a:prstClr val="black"/>
                </a:solidFill>
                <a:latin typeface="Times New Roman" pitchFamily="18" charset="0"/>
                <a:ea typeface="Calibri" pitchFamily="34" charset="0"/>
                <a:cs typeface="Times New Roman" pitchFamily="18" charset="0"/>
              </a:rPr>
              <a:t>:   Бұл </a:t>
            </a:r>
            <a:r>
              <a:rPr lang="kk-KZ" b="1" dirty="0">
                <a:solidFill>
                  <a:prstClr val="black"/>
                </a:solidFill>
                <a:latin typeface="Times New Roman" pitchFamily="18" charset="0"/>
                <a:ea typeface="Calibri" pitchFamily="34" charset="0"/>
                <a:cs typeface="Times New Roman" pitchFamily="18" charset="0"/>
              </a:rPr>
              <a:t>отбасында көк көзді солақай балалардың туу ықтималдығы жоғары</a:t>
            </a:r>
            <a:r>
              <a:rPr lang="kk-KZ" sz="1200" dirty="0">
                <a:solidFill>
                  <a:prstClr val="black"/>
                </a:solidFill>
                <a:latin typeface="Times New Roman" pitchFamily="18" charset="0"/>
                <a:ea typeface="Calibri" pitchFamily="34" charset="0"/>
                <a:cs typeface="Times New Roman" pitchFamily="18" charset="0"/>
              </a:rPr>
              <a:t>.</a:t>
            </a:r>
            <a:endParaRPr lang="kk-KZ"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6241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332657"/>
            <a:ext cx="7772400" cy="504055"/>
          </a:xfrm>
        </p:spPr>
        <p:txBody>
          <a:bodyPr>
            <a:normAutofit fontScale="90000"/>
          </a:bodyPr>
          <a:lstStyle/>
          <a:p>
            <a:r>
              <a:rPr lang="kk-KZ" sz="2800" b="1" dirty="0">
                <a:latin typeface="Times New Roman" pitchFamily="18" charset="0"/>
                <a:cs typeface="Times New Roman" pitchFamily="18" charset="0"/>
              </a:rPr>
              <a:t>Қ</a:t>
            </a:r>
            <a:r>
              <a:rPr lang="kk-KZ" sz="2800" b="1" dirty="0" smtClean="0">
                <a:latin typeface="Times New Roman" pitchFamily="18" charset="0"/>
                <a:cs typeface="Times New Roman" pitchFamily="18" charset="0"/>
              </a:rPr>
              <a:t>орытынды</a:t>
            </a:r>
            <a:endParaRPr lang="ru-RU" sz="28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323528" y="908720"/>
            <a:ext cx="8352928" cy="5400600"/>
          </a:xfrm>
        </p:spPr>
        <p:txBody>
          <a:bodyPr>
            <a:noAutofit/>
          </a:bodyPr>
          <a:lstStyle/>
          <a:p>
            <a:r>
              <a:rPr lang="kk-KZ" sz="2400" b="1" dirty="0">
                <a:solidFill>
                  <a:schemeClr val="tx1"/>
                </a:solidFill>
                <a:latin typeface="Times New Roman" pitchFamily="18" charset="0"/>
                <a:cs typeface="Times New Roman" pitchFamily="18" charset="0"/>
              </a:rPr>
              <a:t>Табиғатта кездесетін көптеген тірі организмдердің арасындағы аталықтары мен аналықтарының ара қатынасы шамамен тең, яғни 1:1 қатынасындай болады. Жүргізілген цитогенетикалық зерттеулердің нәтижесі жануарлар мен өсімдіктердің көпшілігінде аталық және аналық организмдердің хромосома жиынтығындағы бір жұп хромосоманың өзгелерінен ерекше болатындығын көрсетті. Кейінірек бұл хромосомалардың жынысты анықтауға қатысы бар екендігі анықталды, сол себепті олар жыныстық хромосомалар деп аталды. Сөйтіп, адам мен жануарлардың және өсімдіктердің хромосома жиынтығында кәдуілгі хромосомалар немесе аутосомалармен қатар жыныстық хромосомалар да болады. </a:t>
            </a:r>
            <a:r>
              <a:rPr lang="ru-RU" sz="2400" b="1" dirty="0" err="1">
                <a:solidFill>
                  <a:schemeClr val="tx1"/>
                </a:solidFill>
                <a:latin typeface="Times New Roman" pitchFamily="18" charset="0"/>
                <a:cs typeface="Times New Roman" pitchFamily="18" charset="0"/>
              </a:rPr>
              <a:t>Олар</a:t>
            </a:r>
            <a:r>
              <a:rPr lang="ru-RU" sz="2400" b="1" dirty="0">
                <a:solidFill>
                  <a:schemeClr val="tx1"/>
                </a:solidFill>
                <a:latin typeface="Times New Roman" pitchFamily="18" charset="0"/>
                <a:cs typeface="Times New Roman" pitchFamily="18" charset="0"/>
              </a:rPr>
              <a:t> Х </a:t>
            </a:r>
            <a:r>
              <a:rPr lang="ru-RU" sz="2400" b="1" dirty="0" err="1">
                <a:solidFill>
                  <a:schemeClr val="tx1"/>
                </a:solidFill>
                <a:latin typeface="Times New Roman" pitchFamily="18" charset="0"/>
                <a:cs typeface="Times New Roman" pitchFamily="18" charset="0"/>
              </a:rPr>
              <a:t>және</a:t>
            </a:r>
            <a:r>
              <a:rPr lang="ru-RU" sz="2400" b="1" dirty="0">
                <a:solidFill>
                  <a:schemeClr val="tx1"/>
                </a:solidFill>
                <a:latin typeface="Times New Roman" pitchFamily="18" charset="0"/>
                <a:cs typeface="Times New Roman" pitchFamily="18" charset="0"/>
              </a:rPr>
              <a:t> У </a:t>
            </a:r>
            <a:r>
              <a:rPr lang="ru-RU" sz="2400" b="1" dirty="0" err="1">
                <a:solidFill>
                  <a:schemeClr val="tx1"/>
                </a:solidFill>
                <a:latin typeface="Times New Roman" pitchFamily="18" charset="0"/>
                <a:cs typeface="Times New Roman" pitchFamily="18" charset="0"/>
              </a:rPr>
              <a:t>деп</a:t>
            </a:r>
            <a:r>
              <a:rPr lang="ru-RU" sz="2400" b="1" dirty="0">
                <a:solidFill>
                  <a:schemeClr val="tx1"/>
                </a:solidFill>
                <a:latin typeface="Times New Roman" pitchFamily="18" charset="0"/>
                <a:cs typeface="Times New Roman" pitchFamily="18" charset="0"/>
              </a:rPr>
              <a:t> </a:t>
            </a:r>
            <a:r>
              <a:rPr lang="ru-RU" sz="2400" b="1" dirty="0" err="1">
                <a:solidFill>
                  <a:schemeClr val="tx1"/>
                </a:solidFill>
                <a:latin typeface="Times New Roman" pitchFamily="18" charset="0"/>
                <a:cs typeface="Times New Roman" pitchFamily="18" charset="0"/>
              </a:rPr>
              <a:t>белгіленеді</a:t>
            </a:r>
            <a:r>
              <a:rPr lang="ru-RU" sz="2400" b="1" dirty="0">
                <a:solidFill>
                  <a:schemeClr val="tx1"/>
                </a:solidFill>
                <a:latin typeface="Times New Roman" pitchFamily="18" charset="0"/>
                <a:cs typeface="Times New Roman" pitchFamily="18" charset="0"/>
              </a:rPr>
              <a:t>. </a:t>
            </a:r>
            <a:r>
              <a:rPr lang="ru-RU" sz="2400" b="1" dirty="0" err="1">
                <a:solidFill>
                  <a:schemeClr val="tx1"/>
                </a:solidFill>
                <a:latin typeface="Times New Roman" pitchFamily="18" charset="0"/>
                <a:cs typeface="Times New Roman" pitchFamily="18" charset="0"/>
              </a:rPr>
              <a:t>Соның</a:t>
            </a:r>
            <a:r>
              <a:rPr lang="ru-RU" sz="2400" b="1" dirty="0">
                <a:solidFill>
                  <a:schemeClr val="tx1"/>
                </a:solidFill>
                <a:latin typeface="Times New Roman" pitchFamily="18" charset="0"/>
                <a:cs typeface="Times New Roman" pitchFamily="18" charset="0"/>
              </a:rPr>
              <a:t> </a:t>
            </a:r>
            <a:r>
              <a:rPr lang="ru-RU" sz="2400" b="1" dirty="0" err="1">
                <a:solidFill>
                  <a:schemeClr val="tx1"/>
                </a:solidFill>
                <a:latin typeface="Times New Roman" pitchFamily="18" charset="0"/>
                <a:cs typeface="Times New Roman" pitchFamily="18" charset="0"/>
              </a:rPr>
              <a:t>ішінде</a:t>
            </a:r>
            <a:r>
              <a:rPr lang="ru-RU" sz="2400" b="1" dirty="0">
                <a:solidFill>
                  <a:schemeClr val="tx1"/>
                </a:solidFill>
                <a:latin typeface="Times New Roman" pitchFamily="18" charset="0"/>
                <a:cs typeface="Times New Roman" pitchFamily="18" charset="0"/>
              </a:rPr>
              <a:t> Х хромосома </a:t>
            </a:r>
            <a:r>
              <a:rPr lang="ru-RU" sz="2400" b="1" dirty="0" err="1">
                <a:solidFill>
                  <a:schemeClr val="tx1"/>
                </a:solidFill>
                <a:latin typeface="Times New Roman" pitchFamily="18" charset="0"/>
                <a:cs typeface="Times New Roman" pitchFamily="18" charset="0"/>
              </a:rPr>
              <a:t>аналықты</a:t>
            </a:r>
            <a:r>
              <a:rPr lang="ru-RU" sz="2400" b="1" dirty="0">
                <a:solidFill>
                  <a:schemeClr val="tx1"/>
                </a:solidFill>
                <a:latin typeface="Times New Roman" pitchFamily="18" charset="0"/>
                <a:cs typeface="Times New Roman" pitchFamily="18" charset="0"/>
              </a:rPr>
              <a:t>, ал У хромосома </a:t>
            </a:r>
            <a:r>
              <a:rPr lang="ru-RU" sz="2400" b="1" dirty="0" err="1">
                <a:solidFill>
                  <a:schemeClr val="tx1"/>
                </a:solidFill>
                <a:latin typeface="Times New Roman" pitchFamily="18" charset="0"/>
                <a:cs typeface="Times New Roman" pitchFamily="18" charset="0"/>
              </a:rPr>
              <a:t>аталықты</a:t>
            </a:r>
            <a:r>
              <a:rPr lang="ru-RU" sz="2400" b="1" dirty="0">
                <a:solidFill>
                  <a:schemeClr val="tx1"/>
                </a:solidFill>
                <a:latin typeface="Times New Roman" pitchFamily="18" charset="0"/>
                <a:cs typeface="Times New Roman" pitchFamily="18" charset="0"/>
              </a:rPr>
              <a:t> </a:t>
            </a:r>
            <a:r>
              <a:rPr lang="ru-RU" sz="2400" b="1" dirty="0" err="1">
                <a:solidFill>
                  <a:schemeClr val="tx1"/>
                </a:solidFill>
                <a:latin typeface="Times New Roman" pitchFamily="18" charset="0"/>
                <a:cs typeface="Times New Roman" pitchFamily="18" charset="0"/>
              </a:rPr>
              <a:t>анықтайды</a:t>
            </a:r>
            <a:r>
              <a:rPr lang="ru-RU" sz="2400" b="1" dirty="0">
                <a:solidFill>
                  <a:schemeClr val="tx1"/>
                </a:solidFill>
                <a:latin typeface="Times New Roman" pitchFamily="18" charset="0"/>
                <a:cs typeface="Times New Roman" pitchFamily="18" charset="0"/>
              </a:rPr>
              <a:t>. </a:t>
            </a:r>
          </a:p>
        </p:txBody>
      </p:sp>
    </p:spTree>
    <p:extLst>
      <p:ext uri="{BB962C8B-B14F-4D97-AF65-F5344CB8AC3E}">
        <p14:creationId xmlns:p14="http://schemas.microsoft.com/office/powerpoint/2010/main" val="141336936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384</Words>
  <Application>Microsoft Office PowerPoint</Application>
  <PresentationFormat>Экран (4:3)</PresentationFormat>
  <Paragraphs>50</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Сабақтың тақырыбы: Жыныс генетикасы.Жынысты анықтаудың генетикалық механизмі</vt:lpstr>
      <vt:lpstr>Жынысты анықтау механизмі: </vt:lpstr>
      <vt:lpstr>Презентация PowerPoint</vt:lpstr>
      <vt:lpstr>Презентация PowerPoint</vt:lpstr>
      <vt:lpstr>Презентация PowerPoint</vt:lpstr>
      <vt:lpstr>Презентация PowerPoint</vt:lpstr>
      <vt:lpstr>Тапсырмалар: </vt:lpstr>
      <vt:lpstr>Қорытынды</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9</cp:revision>
  <dcterms:created xsi:type="dcterms:W3CDTF">2021-01-30T12:26:22Z</dcterms:created>
  <dcterms:modified xsi:type="dcterms:W3CDTF">2021-01-31T07:35:46Z</dcterms:modified>
</cp:coreProperties>
</file>