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4" r:id="rId5"/>
    <p:sldId id="263" r:id="rId6"/>
    <p:sldId id="262" r:id="rId7"/>
    <p:sldId id="261"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194771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686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44690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376165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417825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DFFD18-2E44-41D8-80B6-273AB1C8FD53}"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361120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DFFD18-2E44-41D8-80B6-273AB1C8FD53}" type="datetimeFigureOut">
              <a:rPr lang="ru-RU" smtClean="0"/>
              <a:t>07.02.2021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202125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DFFD18-2E44-41D8-80B6-273AB1C8FD53}" type="datetimeFigureOut">
              <a:rPr lang="ru-RU" smtClean="0"/>
              <a:t>07.02.2021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53974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DFFD18-2E44-41D8-80B6-273AB1C8FD53}" type="datetimeFigureOut">
              <a:rPr lang="ru-RU" smtClean="0"/>
              <a:t>07.02.2021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63923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DFFD18-2E44-41D8-80B6-273AB1C8FD53}"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348469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DFFD18-2E44-41D8-80B6-273AB1C8FD53}"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B64240-2388-4433-B5DA-90F65DE8DA06}" type="slidenum">
              <a:rPr lang="ru-RU" smtClean="0"/>
              <a:t>‹#›</a:t>
            </a:fld>
            <a:endParaRPr lang="ru-RU"/>
          </a:p>
        </p:txBody>
      </p:sp>
    </p:spTree>
    <p:extLst>
      <p:ext uri="{BB962C8B-B14F-4D97-AF65-F5344CB8AC3E}">
        <p14:creationId xmlns:p14="http://schemas.microsoft.com/office/powerpoint/2010/main" val="251366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FFD18-2E44-41D8-80B6-273AB1C8FD53}" type="datetimeFigureOut">
              <a:rPr lang="ru-RU" smtClean="0"/>
              <a:t>07.02.2021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64240-2388-4433-B5DA-90F65DE8DA06}" type="slidenum">
              <a:rPr lang="ru-RU" smtClean="0"/>
              <a:t>‹#›</a:t>
            </a:fld>
            <a:endParaRPr lang="ru-RU"/>
          </a:p>
        </p:txBody>
      </p:sp>
    </p:spTree>
    <p:extLst>
      <p:ext uri="{BB962C8B-B14F-4D97-AF65-F5344CB8AC3E}">
        <p14:creationId xmlns:p14="http://schemas.microsoft.com/office/powerpoint/2010/main" val="171327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918648" cy="3123779"/>
          </a:xfrm>
        </p:spPr>
        <p:txBody>
          <a:bodyPr>
            <a:normAutofit/>
          </a:bodyPr>
          <a:lstStyle/>
          <a:p>
            <a:r>
              <a:rPr lang="kk-KZ" sz="2400" b="1" dirty="0">
                <a:latin typeface="Times New Roman" pitchFamily="18" charset="0"/>
                <a:cs typeface="Times New Roman" pitchFamily="18" charset="0"/>
              </a:rPr>
              <a:t>Сабақтың </a:t>
            </a:r>
            <a:r>
              <a:rPr lang="kk-KZ" sz="2400" b="1" dirty="0" smtClean="0">
                <a:latin typeface="Times New Roman" pitchFamily="18" charset="0"/>
                <a:cs typeface="Times New Roman" pitchFamily="18" charset="0"/>
              </a:rPr>
              <a:t>тақырыбы:</a:t>
            </a:r>
            <a:br>
              <a:rPr lang="kk-KZ"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
            </a:r>
            <a:br>
              <a:rPr lang="kk-KZ"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Биотехнологиялық </a:t>
            </a:r>
            <a:r>
              <a:rPr lang="kk-KZ" sz="2400" b="1" dirty="0">
                <a:latin typeface="Times New Roman" pitchFamily="18" charset="0"/>
                <a:cs typeface="Times New Roman" pitchFamily="18" charset="0"/>
              </a:rPr>
              <a:t>үдерістің жалпы сызбасы және биотехнологияда алынатын өнімдер</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501008"/>
            <a:ext cx="6400800" cy="2137792"/>
          </a:xfrm>
        </p:spPr>
        <p:txBody>
          <a:bodyPr>
            <a:normAutofit/>
          </a:bodyPr>
          <a:lstStyle/>
          <a:p>
            <a:r>
              <a:rPr lang="kk-KZ" sz="2400" b="1" dirty="0">
                <a:solidFill>
                  <a:schemeClr val="tx1"/>
                </a:solidFill>
                <a:latin typeface="Times New Roman" pitchFamily="18" charset="0"/>
                <a:cs typeface="Times New Roman" pitchFamily="18" charset="0"/>
              </a:rPr>
              <a:t>Оқу </a:t>
            </a:r>
            <a:r>
              <a:rPr lang="kk-KZ" sz="2400" b="1" dirty="0" smtClean="0">
                <a:solidFill>
                  <a:schemeClr val="tx1"/>
                </a:solidFill>
                <a:latin typeface="Times New Roman" pitchFamily="18" charset="0"/>
                <a:cs typeface="Times New Roman" pitchFamily="18" charset="0"/>
              </a:rPr>
              <a:t>мақсаты:</a:t>
            </a:r>
          </a:p>
          <a:p>
            <a:endParaRPr lang="kk-KZ" sz="2400" b="1" dirty="0" smtClean="0">
              <a:solidFill>
                <a:schemeClr val="tx1"/>
              </a:solidFill>
              <a:latin typeface="Times New Roman" pitchFamily="18" charset="0"/>
              <a:cs typeface="Times New Roman" pitchFamily="18" charset="0"/>
            </a:endParaRPr>
          </a:p>
          <a:p>
            <a:r>
              <a:rPr lang="kk-KZ" sz="2400" b="1" dirty="0" smtClean="0">
                <a:solidFill>
                  <a:schemeClr val="tx1"/>
                </a:solidFill>
                <a:latin typeface="Times New Roman" pitchFamily="18" charset="0"/>
                <a:cs typeface="Times New Roman" pitchFamily="18" charset="0"/>
              </a:rPr>
              <a:t>биотехнологияда </a:t>
            </a:r>
            <a:r>
              <a:rPr lang="kk-KZ" sz="2400" b="1" dirty="0">
                <a:solidFill>
                  <a:schemeClr val="tx1"/>
                </a:solidFill>
                <a:latin typeface="Times New Roman" pitchFamily="18" charset="0"/>
                <a:cs typeface="Times New Roman" pitchFamily="18" charset="0"/>
              </a:rPr>
              <a:t>өндірілетін өнімдерге мысал келтіру</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1250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p:cNvPicPr>
          <p:nvPr>
            <p:ph idx="1"/>
          </p:nvPr>
        </p:nvPicPr>
        <p:blipFill>
          <a:blip r:embed="rId2"/>
          <a:stretch>
            <a:fillRect/>
          </a:stretch>
        </p:blipFill>
        <p:spPr>
          <a:xfrm>
            <a:off x="4644008" y="764704"/>
            <a:ext cx="4248472" cy="5184576"/>
          </a:xfrm>
          <a:prstGeom prst="rect">
            <a:avLst/>
          </a:prstGeom>
        </p:spPr>
      </p:pic>
      <p:sp>
        <p:nvSpPr>
          <p:cNvPr id="9" name="Заголовок 3"/>
          <p:cNvSpPr>
            <a:spLocks noGrp="1"/>
          </p:cNvSpPr>
          <p:nvPr>
            <p:ph type="body" sz="half" idx="2"/>
          </p:nvPr>
        </p:nvSpPr>
        <p:spPr>
          <a:xfrm>
            <a:off x="457200" y="188913"/>
            <a:ext cx="4186808" cy="6264275"/>
          </a:xfrm>
        </p:spPr>
        <p:txBody>
          <a:bodyPr>
            <a:noAutofit/>
          </a:bodyPr>
          <a:lstStyle/>
          <a:p>
            <a:r>
              <a:rPr lang="kk-KZ" sz="1800" b="1" dirty="0">
                <a:latin typeface="Times New Roman" pitchFamily="18" charset="0"/>
                <a:cs typeface="Times New Roman" pitchFamily="18" charset="0"/>
              </a:rPr>
              <a:t>Биотехнология ғылыми пән және өндірістік технология есебінде тірі жасушаның  биоөндіргіштік белсенділігін зерттеуге, сапалы өндірушілік қабілеті бар және әртүрлі салаларда:  ауыл шаруашылығында;  фармацевтикада;  тағам өнеркәсібінде; биоэнергетикада; қоршаған орта </a:t>
            </a:r>
            <a:r>
              <a:rPr lang="kk-KZ" sz="1800" b="1" dirty="0" smtClean="0">
                <a:latin typeface="Times New Roman" pitchFamily="18" charset="0"/>
                <a:cs typeface="Times New Roman" pitchFamily="18" charset="0"/>
              </a:rPr>
              <a:t>медиациясында</a:t>
            </a:r>
            <a:r>
              <a:rPr lang="kk-KZ" sz="1800" b="1" dirty="0">
                <a:latin typeface="Times New Roman" pitchFamily="18" charset="0"/>
                <a:cs typeface="Times New Roman" pitchFamily="18" charset="0"/>
              </a:rPr>
              <a:t>;  биоэлектроникада; тағы басқаларда қолданылады. Ата әжелеріміз  ертеден  микроорганизмдерді  қымыз шұбат және айран ашытуға, құрт ірімшік жасауға,нан пісіруге, тері илеуге, қажетті заттарды дайындауға пайдаланған. Қазіргі кезде биотехнология ет өндіруге, айран сүт қышқылы тағамдарды өндіруге,нан пісіру, сыра дайындау.</a:t>
            </a:r>
            <a:endParaRPr lang="ru-RU" sz="1800" b="1"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5809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923702"/>
          </a:xfrm>
        </p:spPr>
        <p:txBody>
          <a:bodyPr>
            <a:normAutofit fontScale="90000"/>
          </a:bodyPr>
          <a:lstStyle/>
          <a:p>
            <a:pPr algn="ctr"/>
            <a:r>
              <a:rPr lang="kk-KZ" sz="2700" dirty="0">
                <a:latin typeface="Times New Roman" pitchFamily="18" charset="0"/>
                <a:cs typeface="Times New Roman" pitchFamily="18" charset="0"/>
              </a:rPr>
              <a:t>Айран өндіру технологиясы</a:t>
            </a:r>
            <a:r>
              <a:rPr lang="ru-RU" dirty="0"/>
              <a:t/>
            </a:r>
            <a:br>
              <a:rPr lang="ru-RU" dirty="0"/>
            </a:br>
            <a:endParaRPr lang="ru-RU" dirty="0"/>
          </a:p>
        </p:txBody>
      </p:sp>
      <p:sp>
        <p:nvSpPr>
          <p:cNvPr id="6" name="Текст 5"/>
          <p:cNvSpPr>
            <a:spLocks noGrp="1"/>
          </p:cNvSpPr>
          <p:nvPr>
            <p:ph type="body" sz="half" idx="2"/>
          </p:nvPr>
        </p:nvSpPr>
        <p:spPr>
          <a:xfrm>
            <a:off x="251520" y="836712"/>
            <a:ext cx="4248472" cy="5289451"/>
          </a:xfrm>
        </p:spPr>
        <p:txBody>
          <a:bodyPr>
            <a:normAutofit lnSpcReduction="10000"/>
          </a:bodyPr>
          <a:lstStyle/>
          <a:p>
            <a:r>
              <a:rPr lang="kk-KZ" sz="2000" b="1" dirty="0" smtClean="0">
                <a:latin typeface="Times New Roman" pitchFamily="18" charset="0"/>
                <a:cs typeface="Times New Roman" pitchFamily="18" charset="0"/>
              </a:rPr>
              <a:t>Айран </a:t>
            </a:r>
            <a:r>
              <a:rPr lang="kk-KZ" sz="2000" b="1" dirty="0">
                <a:latin typeface="Times New Roman" pitchFamily="18" charset="0"/>
                <a:cs typeface="Times New Roman" pitchFamily="18" charset="0"/>
              </a:rPr>
              <a:t>шығарған кезде, сүттің майлылығын қажетті мөлшерде жеткізу үшін оған кілегей немесе қаймағынан айырылған сүт қосады. Содан кейін олардың түйіршіктері ұсатылып пастерленеді (90-96 градус)  30-45 градусқа дейін салқындатылады және арнайы ашытқылар қосып ашытуға қойылады. </a:t>
            </a:r>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Оны </a:t>
            </a:r>
            <a:r>
              <a:rPr lang="kk-KZ" sz="2000" b="1" dirty="0">
                <a:latin typeface="Times New Roman" pitchFamily="18" charset="0"/>
                <a:cs typeface="Times New Roman" pitchFamily="18" charset="0"/>
              </a:rPr>
              <a:t>дайындау үшін қайнатылған сүтке ашытқы  саңырауқұлақтарын және сүт қышқылы бактериясын қосып ұйытады. </a:t>
            </a:r>
            <a:endParaRPr lang="kk-KZ" sz="2000" b="1" dirty="0" smtClean="0">
              <a:latin typeface="Times New Roman" pitchFamily="18" charset="0"/>
              <a:cs typeface="Times New Roman" pitchFamily="18" charset="0"/>
            </a:endParaRPr>
          </a:p>
          <a:p>
            <a:r>
              <a:rPr lang="kk-KZ" sz="2000" b="1" dirty="0" smtClean="0">
                <a:latin typeface="Times New Roman" pitchFamily="18" charset="0"/>
                <a:cs typeface="Times New Roman" pitchFamily="18" charset="0"/>
              </a:rPr>
              <a:t>Сүт </a:t>
            </a:r>
            <a:r>
              <a:rPr lang="kk-KZ" sz="2000" b="1" dirty="0">
                <a:latin typeface="Times New Roman" pitchFamily="18" charset="0"/>
                <a:cs typeface="Times New Roman" pitchFamily="18" charset="0"/>
              </a:rPr>
              <a:t>қышқылы бактерияларынан дайындалған ұйытқы, 6-8 ішінде </a:t>
            </a:r>
            <a:r>
              <a:rPr lang="kk-KZ" sz="2000" b="1" dirty="0" smtClean="0">
                <a:latin typeface="Times New Roman" pitchFamily="18" charset="0"/>
                <a:cs typeface="Times New Roman" pitchFamily="18" charset="0"/>
              </a:rPr>
              <a:t>сүт </a:t>
            </a:r>
            <a:r>
              <a:rPr lang="kk-KZ" sz="2000" b="1" dirty="0">
                <a:latin typeface="Times New Roman" pitchFamily="18" charset="0"/>
                <a:cs typeface="Times New Roman" pitchFamily="18" charset="0"/>
              </a:rPr>
              <a:t>ұйып айран болады.</a:t>
            </a:r>
            <a:endParaRPr lang="ru-RU" sz="2000" b="1" dirty="0">
              <a:latin typeface="Times New Roman" pitchFamily="18" charset="0"/>
              <a:cs typeface="Times New Roman" pitchFamily="18" charset="0"/>
            </a:endParaRPr>
          </a:p>
          <a:p>
            <a:endParaRPr lang="ru-RU" dirty="0"/>
          </a:p>
        </p:txBody>
      </p:sp>
      <p:pic>
        <p:nvPicPr>
          <p:cNvPr id="7" name="Объект 6"/>
          <p:cNvPicPr>
            <a:picLocks noGrp="1"/>
          </p:cNvPicPr>
          <p:nvPr>
            <p:ph idx="1"/>
          </p:nvPr>
        </p:nvPicPr>
        <p:blipFill>
          <a:blip r:embed="rId2"/>
          <a:stretch>
            <a:fillRect/>
          </a:stretch>
        </p:blipFill>
        <p:spPr>
          <a:xfrm>
            <a:off x="4572000" y="764704"/>
            <a:ext cx="4392488" cy="5112568"/>
          </a:xfrm>
          <a:prstGeom prst="rect">
            <a:avLst/>
          </a:prstGeom>
        </p:spPr>
      </p:pic>
    </p:spTree>
    <p:extLst>
      <p:ext uri="{BB962C8B-B14F-4D97-AF65-F5344CB8AC3E}">
        <p14:creationId xmlns:p14="http://schemas.microsoft.com/office/powerpoint/2010/main" val="281342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kk-KZ" dirty="0">
                <a:latin typeface="Times New Roman" pitchFamily="18" charset="0"/>
                <a:cs typeface="Times New Roman" pitchFamily="18" charset="0"/>
              </a:rPr>
              <a:t>Ауыл шаруашылығында  биотехнология</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6" name="Текст 5"/>
          <p:cNvSpPr>
            <a:spLocks noGrp="1"/>
          </p:cNvSpPr>
          <p:nvPr>
            <p:ph type="body" sz="half" idx="2"/>
          </p:nvPr>
        </p:nvSpPr>
        <p:spPr>
          <a:xfrm>
            <a:off x="251520" y="1052736"/>
            <a:ext cx="4896544" cy="5328592"/>
          </a:xfrm>
        </p:spPr>
        <p:txBody>
          <a:bodyPr>
            <a:normAutofit fontScale="92500" lnSpcReduction="20000"/>
          </a:bodyPr>
          <a:lstStyle/>
          <a:p>
            <a:endParaRPr lang="kk-KZ" sz="1600" b="1"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Ауыл </a:t>
            </a:r>
            <a:r>
              <a:rPr lang="kk-KZ" sz="1600" b="1" dirty="0">
                <a:latin typeface="Times New Roman" pitchFamily="18" charset="0"/>
                <a:cs typeface="Times New Roman" pitchFamily="18" charset="0"/>
              </a:rPr>
              <a:t>шаруашылығында  биотехнология</a:t>
            </a:r>
            <a:endParaRPr lang="ru-RU" sz="1600" b="1" dirty="0">
              <a:latin typeface="Times New Roman" pitchFamily="18" charset="0"/>
              <a:cs typeface="Times New Roman" pitchFamily="18" charset="0"/>
            </a:endParaRPr>
          </a:p>
          <a:p>
            <a:pPr marL="285750" indent="-285750">
              <a:buFont typeface="Wingdings" pitchFamily="2" charset="2"/>
              <a:buChar char="Ø"/>
            </a:pPr>
            <a:r>
              <a:rPr lang="kk-KZ" sz="1600" b="1" dirty="0" smtClean="0">
                <a:latin typeface="Times New Roman" pitchFamily="18" charset="0"/>
                <a:cs typeface="Times New Roman" pitchFamily="18" charset="0"/>
              </a:rPr>
              <a:t>бұл</a:t>
            </a:r>
            <a:r>
              <a:rPr lang="kk-KZ" sz="1600" b="1" dirty="0">
                <a:latin typeface="Times New Roman" pitchFamily="18" charset="0"/>
                <a:cs typeface="Times New Roman" pitchFamily="18" charset="0"/>
              </a:rPr>
              <a:t>  бағыт  өсімдік  және  мал  шаруашылығын,  </a:t>
            </a:r>
            <a:r>
              <a:rPr lang="kk-KZ" sz="1600" b="1" dirty="0" smtClean="0">
                <a:latin typeface="Times New Roman" pitchFamily="18" charset="0"/>
                <a:cs typeface="Times New Roman" pitchFamily="18" charset="0"/>
              </a:rPr>
              <a:t>ветеринарияны  қамтиды. </a:t>
            </a:r>
            <a:r>
              <a:rPr lang="kk-KZ" sz="1600" b="1" dirty="0">
                <a:latin typeface="Times New Roman" pitchFamily="18" charset="0"/>
                <a:cs typeface="Times New Roman" pitchFamily="18" charset="0"/>
              </a:rPr>
              <a:t/>
            </a:r>
            <a:br>
              <a:rPr lang="kk-KZ" sz="1600" b="1" dirty="0">
                <a:latin typeface="Times New Roman" pitchFamily="18" charset="0"/>
                <a:cs typeface="Times New Roman" pitchFamily="18" charset="0"/>
              </a:rPr>
            </a:br>
            <a:r>
              <a:rPr lang="kk-KZ" sz="1600" b="1" dirty="0" smtClean="0">
                <a:latin typeface="Times New Roman" pitchFamily="18" charset="0"/>
                <a:cs typeface="Times New Roman" pitchFamily="18" charset="0"/>
              </a:rPr>
              <a:t>Мал</a:t>
            </a:r>
            <a:r>
              <a:rPr lang="kk-KZ" sz="1600" b="1" dirty="0">
                <a:latin typeface="Times New Roman" pitchFamily="18" charset="0"/>
                <a:cs typeface="Times New Roman" pitchFamily="18" charset="0"/>
              </a:rPr>
              <a:t>  шаруашылығында  жасушалық  биотехнологияны, </a:t>
            </a:r>
            <a:br>
              <a:rPr lang="kk-KZ" sz="1600" b="1" dirty="0">
                <a:latin typeface="Times New Roman" pitchFamily="18" charset="0"/>
                <a:cs typeface="Times New Roman" pitchFamily="18" charset="0"/>
              </a:rPr>
            </a:br>
            <a:r>
              <a:rPr lang="kk-KZ" sz="1600" b="1" dirty="0">
                <a:latin typeface="Times New Roman" pitchFamily="18" charset="0"/>
                <a:cs typeface="Times New Roman" pitchFamily="18" charset="0"/>
              </a:rPr>
              <a:t>эмбрион  трансплантациясын  қолдану,  шаруашьшық  бағалық қасиетін жоғарылатуға мүмкіндік береді: </a:t>
            </a:r>
            <a:endParaRPr lang="kk-KZ" sz="1600" b="1" dirty="0" smtClean="0">
              <a:latin typeface="Times New Roman" pitchFamily="18" charset="0"/>
              <a:cs typeface="Times New Roman" pitchFamily="18" charset="0"/>
            </a:endParaRPr>
          </a:p>
          <a:p>
            <a:pPr marL="285750" indent="-285750">
              <a:buFont typeface="Wingdings" pitchFamily="2" charset="2"/>
              <a:buChar char="Ø"/>
            </a:pPr>
            <a:r>
              <a:rPr lang="kk-KZ" sz="1600" b="1" dirty="0" smtClean="0">
                <a:latin typeface="Times New Roman" pitchFamily="18" charset="0"/>
                <a:cs typeface="Times New Roman" pitchFamily="18" charset="0"/>
              </a:rPr>
              <a:t>өсу</a:t>
            </a:r>
            <a:r>
              <a:rPr lang="kk-KZ" sz="1600" b="1" dirty="0">
                <a:latin typeface="Times New Roman" pitchFamily="18" charset="0"/>
                <a:cs typeface="Times New Roman" pitchFamily="18" charset="0"/>
              </a:rPr>
              <a:t> және кұндылық, </a:t>
            </a:r>
            <a:r>
              <a:rPr lang="kk-KZ" sz="1600" b="1" dirty="0" smtClean="0">
                <a:latin typeface="Times New Roman" pitchFamily="18" charset="0"/>
                <a:cs typeface="Times New Roman" pitchFamily="18" charset="0"/>
              </a:rPr>
              <a:t>инфекцияға тұрақтьлық, сауылымның жоғарылауы;</a:t>
            </a:r>
          </a:p>
          <a:p>
            <a:pPr marL="285750" indent="-285750">
              <a:buFont typeface="Wingdings" pitchFamily="2" charset="2"/>
              <a:buChar char="Ø"/>
            </a:pPr>
            <a:r>
              <a:rPr lang="kk-KZ" sz="1600" b="1" dirty="0" smtClean="0">
                <a:latin typeface="Times New Roman" pitchFamily="18" charset="0"/>
                <a:cs typeface="Times New Roman" pitchFamily="18" charset="0"/>
              </a:rPr>
              <a:t> рекомбинантты  ДНК -   технология  жолымен  трансгенді  жануарлар </a:t>
            </a:r>
            <a:br>
              <a:rPr lang="kk-KZ" sz="1600" b="1"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сүтімен  биологиялық  белсенді  </a:t>
            </a:r>
            <a:br>
              <a:rPr lang="kk-KZ" sz="1600" b="1"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заттарды  алады; </a:t>
            </a:r>
          </a:p>
          <a:p>
            <a:pPr marL="285750" indent="-285750">
              <a:buFont typeface="Wingdings" pitchFamily="2" charset="2"/>
              <a:buChar char="Ø"/>
            </a:pPr>
            <a:r>
              <a:rPr lang="kk-KZ" sz="1600" b="1" dirty="0" smtClean="0">
                <a:latin typeface="Times New Roman" pitchFamily="18" charset="0"/>
                <a:cs typeface="Times New Roman" pitchFamily="18" charset="0"/>
              </a:rPr>
              <a:t> сонымен  қатар  қоректік </a:t>
            </a:r>
            <a:br>
              <a:rPr lang="kk-KZ" sz="1600" b="1"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ақуыздарды,  алмастырылмайтын  амин  қышқылдарын,  дәрумендерді,  антибиотиктерді  алу  маңызды.</a:t>
            </a:r>
          </a:p>
          <a:p>
            <a:pPr marL="285750" indent="-285750">
              <a:buFont typeface="Wingdings" pitchFamily="2" charset="2"/>
              <a:buChar char="Ø"/>
            </a:pPr>
            <a:r>
              <a:rPr lang="kk-KZ" sz="1600" b="1" dirty="0" smtClean="0">
                <a:latin typeface="Times New Roman" pitchFamily="18" charset="0"/>
                <a:cs typeface="Times New Roman" pitchFamily="18" charset="0"/>
              </a:rPr>
              <a:t> </a:t>
            </a:r>
            <a:br>
              <a:rPr lang="kk-KZ" sz="1600" b="1"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 Олар  ауыл  шаруашылық </a:t>
            </a:r>
            <a:br>
              <a:rPr lang="kk-KZ" sz="1600" b="1"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  малдарының  рационын  толықтырады </a:t>
            </a:r>
            <a:r>
              <a:rPr lang="kk-KZ" sz="1600" b="1" dirty="0">
                <a:latin typeface="Times New Roman" pitchFamily="18" charset="0"/>
                <a:cs typeface="Times New Roman" pitchFamily="18" charset="0"/>
              </a:rPr>
              <a:t/>
            </a:r>
            <a:br>
              <a:rPr lang="kk-KZ" sz="1600" b="1" dirty="0">
                <a:latin typeface="Times New Roman" pitchFamily="18" charset="0"/>
                <a:cs typeface="Times New Roman" pitchFamily="18" charset="0"/>
              </a:rPr>
            </a:br>
            <a:r>
              <a:rPr lang="kk-KZ" sz="1600" b="1" dirty="0">
                <a:latin typeface="Times New Roman" pitchFamily="18" charset="0"/>
                <a:cs typeface="Times New Roman" pitchFamily="18" charset="0"/>
              </a:rPr>
              <a:t/>
            </a:r>
            <a:br>
              <a:rPr lang="kk-KZ" sz="1600" b="1" dirty="0">
                <a:latin typeface="Times New Roman" pitchFamily="18" charset="0"/>
                <a:cs typeface="Times New Roman" pitchFamily="18" charset="0"/>
              </a:rPr>
            </a:br>
            <a:r>
              <a:rPr lang="kk-KZ" sz="1600" b="1" dirty="0">
                <a:latin typeface="Times New Roman" pitchFamily="18" charset="0"/>
                <a:cs typeface="Times New Roman" pitchFamily="18" charset="0"/>
              </a:rPr>
              <a:t/>
            </a:r>
            <a:br>
              <a:rPr lang="kk-KZ" sz="1600" b="1" dirty="0">
                <a:latin typeface="Times New Roman" pitchFamily="18" charset="0"/>
                <a:cs typeface="Times New Roman" pitchFamily="18" charset="0"/>
              </a:rPr>
            </a:br>
            <a:r>
              <a:rPr lang="kk-KZ" dirty="0" smtClean="0"/>
              <a:t>.</a:t>
            </a:r>
            <a:endParaRPr lang="ru-RU" dirty="0"/>
          </a:p>
          <a:p>
            <a:endParaRPr lang="ru-RU" dirty="0"/>
          </a:p>
        </p:txBody>
      </p:sp>
      <p:pic>
        <p:nvPicPr>
          <p:cNvPr id="7" name="Объект 6"/>
          <p:cNvPicPr>
            <a:picLocks noGrp="1"/>
          </p:cNvPicPr>
          <p:nvPr>
            <p:ph idx="1"/>
          </p:nvPr>
        </p:nvPicPr>
        <p:blipFill>
          <a:blip r:embed="rId2"/>
          <a:stretch>
            <a:fillRect/>
          </a:stretch>
        </p:blipFill>
        <p:spPr>
          <a:xfrm>
            <a:off x="5364088" y="1052736"/>
            <a:ext cx="3456384" cy="4176464"/>
          </a:xfrm>
          <a:prstGeom prst="rect">
            <a:avLst/>
          </a:prstGeom>
        </p:spPr>
      </p:pic>
    </p:spTree>
    <p:extLst>
      <p:ext uri="{BB962C8B-B14F-4D97-AF65-F5344CB8AC3E}">
        <p14:creationId xmlns:p14="http://schemas.microsoft.com/office/powerpoint/2010/main" val="120680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4042792" cy="1162050"/>
          </a:xfrm>
        </p:spPr>
        <p:txBody>
          <a:bodyPr>
            <a:noAutofit/>
          </a:bodyPr>
          <a:lstStyle/>
          <a:p>
            <a:pPr algn="ctr"/>
            <a:r>
              <a:rPr lang="kk-KZ" sz="2400" dirty="0">
                <a:latin typeface="Times New Roman" pitchFamily="18" charset="0"/>
                <a:cs typeface="Times New Roman" pitchFamily="18" charset="0"/>
              </a:rPr>
              <a:t>Медициналық </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a:latin typeface="Times New Roman" pitchFamily="18" charset="0"/>
                <a:cs typeface="Times New Roman" pitchFamily="18" charset="0"/>
              </a:rPr>
              <a:t> биотехнология</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6" name="Текст 5"/>
          <p:cNvSpPr>
            <a:spLocks noGrp="1"/>
          </p:cNvSpPr>
          <p:nvPr>
            <p:ph type="body" sz="half" idx="2"/>
          </p:nvPr>
        </p:nvSpPr>
        <p:spPr>
          <a:xfrm>
            <a:off x="457200" y="1435100"/>
            <a:ext cx="4402832" cy="4691063"/>
          </a:xfrm>
        </p:spPr>
        <p:txBody>
          <a:bodyPr/>
          <a:lstStyle/>
          <a:p>
            <a:r>
              <a:rPr lang="kk-KZ" sz="2400" b="1" dirty="0">
                <a:latin typeface="Times New Roman" pitchFamily="18" charset="0"/>
                <a:cs typeface="Times New Roman" pitchFamily="18" charset="0"/>
              </a:rPr>
              <a:t>Биотехнологияның  даму  тарихының  негізгі  кезеңдерінің </a:t>
            </a:r>
            <a:br>
              <a:rPr lang="kk-KZ" sz="2400" b="1" dirty="0">
                <a:latin typeface="Times New Roman" pitchFamily="18" charset="0"/>
                <a:cs typeface="Times New Roman" pitchFamily="18" charset="0"/>
              </a:rPr>
            </a:br>
            <a:r>
              <a:rPr lang="kk-KZ" sz="2400" b="1" dirty="0">
                <a:latin typeface="Times New Roman" pitchFamily="18" charset="0"/>
                <a:cs typeface="Times New Roman" pitchFamily="18" charset="0"/>
              </a:rPr>
              <a:t>бірі     </a:t>
            </a:r>
            <a:r>
              <a:rPr lang="kk-KZ" sz="2400" b="1" dirty="0" smtClean="0">
                <a:latin typeface="Times New Roman" pitchFamily="18" charset="0"/>
                <a:cs typeface="Times New Roman" pitchFamily="18" charset="0"/>
              </a:rPr>
              <a:t>бұл</a:t>
            </a:r>
            <a:r>
              <a:rPr lang="kk-KZ" sz="2400" b="1" dirty="0">
                <a:latin typeface="Times New Roman" pitchFamily="18" charset="0"/>
                <a:cs typeface="Times New Roman" pitchFamily="18" charset="0"/>
              </a:rPr>
              <a:t>  антибиотиктердің </a:t>
            </a:r>
            <a:endParaRPr lang="kk-KZ" sz="2400" b="1" dirty="0" smtClean="0">
              <a:latin typeface="Times New Roman" pitchFamily="18" charset="0"/>
              <a:cs typeface="Times New Roman" pitchFamily="18" charset="0"/>
            </a:endParaRPr>
          </a:p>
          <a:p>
            <a:r>
              <a:rPr lang="kk-KZ" sz="2400" b="1" dirty="0">
                <a:latin typeface="Times New Roman" pitchFamily="18" charset="0"/>
                <a:cs typeface="Times New Roman" pitchFamily="18" charset="0"/>
              </a:rPr>
              <a:t> ашылуы,  оларды  зертханалық </a:t>
            </a:r>
            <a:br>
              <a:rPr lang="kk-KZ" sz="2400" b="1" dirty="0">
                <a:latin typeface="Times New Roman" pitchFamily="18" charset="0"/>
                <a:cs typeface="Times New Roman" pitchFamily="18" charset="0"/>
              </a:rPr>
            </a:br>
            <a:r>
              <a:rPr lang="kk-KZ" sz="2400" b="1" dirty="0" smtClean="0">
                <a:latin typeface="Times New Roman" pitchFamily="18" charset="0"/>
                <a:cs typeface="Times New Roman" pitchFamily="18" charset="0"/>
              </a:rPr>
              <a:t>жағдайда</a:t>
            </a:r>
            <a:r>
              <a:rPr lang="kk-KZ" sz="2400" b="1" dirty="0">
                <a:latin typeface="Times New Roman" pitchFamily="18" charset="0"/>
                <a:cs typeface="Times New Roman" pitchFamily="18" charset="0"/>
              </a:rPr>
              <a:t> алу және өндірістік </a:t>
            </a:r>
            <a:endParaRPr lang="kk-KZ" sz="2400" b="1" dirty="0" smtClean="0">
              <a:latin typeface="Times New Roman" pitchFamily="18" charset="0"/>
              <a:cs typeface="Times New Roman" pitchFamily="18" charset="0"/>
            </a:endParaRPr>
          </a:p>
          <a:p>
            <a:r>
              <a:rPr lang="kk-KZ" sz="2400" b="1" dirty="0" smtClean="0">
                <a:latin typeface="Times New Roman" pitchFamily="18" charset="0"/>
                <a:cs typeface="Times New Roman" pitchFamily="18" charset="0"/>
              </a:rPr>
              <a:t>масштабта</a:t>
            </a:r>
            <a:r>
              <a:rPr lang="kk-KZ" sz="2400" b="1" dirty="0">
                <a:latin typeface="Times New Roman" pitchFamily="18" charset="0"/>
                <a:cs typeface="Times New Roman" pitchFamily="18" charset="0"/>
              </a:rPr>
              <a:t> өндіру.</a:t>
            </a:r>
            <a:endParaRPr lang="ru-RU" sz="2400" b="1" dirty="0">
              <a:latin typeface="Times New Roman" pitchFamily="18" charset="0"/>
              <a:cs typeface="Times New Roman" pitchFamily="18" charset="0"/>
            </a:endParaRPr>
          </a:p>
          <a:p>
            <a:endParaRPr lang="ru-RU" b="1" dirty="0"/>
          </a:p>
        </p:txBody>
      </p:sp>
      <p:pic>
        <p:nvPicPr>
          <p:cNvPr id="7" name="Объект 6"/>
          <p:cNvPicPr>
            <a:picLocks noGrp="1"/>
          </p:cNvPicPr>
          <p:nvPr>
            <p:ph idx="1"/>
          </p:nvPr>
        </p:nvPicPr>
        <p:blipFill>
          <a:blip r:embed="rId2"/>
          <a:stretch>
            <a:fillRect/>
          </a:stretch>
        </p:blipFill>
        <p:spPr>
          <a:xfrm>
            <a:off x="5004048" y="620688"/>
            <a:ext cx="3744416" cy="4968552"/>
          </a:xfrm>
          <a:prstGeom prst="rect">
            <a:avLst/>
          </a:prstGeom>
        </p:spPr>
      </p:pic>
    </p:spTree>
    <p:extLst>
      <p:ext uri="{BB962C8B-B14F-4D97-AF65-F5344CB8AC3E}">
        <p14:creationId xmlns:p14="http://schemas.microsoft.com/office/powerpoint/2010/main" val="97431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685800" y="620689"/>
            <a:ext cx="7772400" cy="1152127"/>
          </a:xfrm>
        </p:spPr>
        <p:txBody>
          <a:bodyPr>
            <a:normAutofit/>
          </a:bodyPr>
          <a:lstStyle/>
          <a:p>
            <a:r>
              <a:rPr lang="kk-KZ" sz="2400" b="1" dirty="0">
                <a:latin typeface="Times New Roman" pitchFamily="18" charset="0"/>
                <a:cs typeface="Times New Roman" pitchFamily="18" charset="0"/>
              </a:rPr>
              <a:t>Өндірістік  биотехнология</a:t>
            </a:r>
            <a:r>
              <a:rPr lang="ru-RU" sz="2400" dirty="0"/>
              <a:t/>
            </a:r>
            <a:br>
              <a:rPr lang="ru-RU" sz="2400" dirty="0"/>
            </a:br>
            <a:endParaRPr lang="ru-RU" sz="2400" dirty="0"/>
          </a:p>
        </p:txBody>
      </p:sp>
      <p:sp>
        <p:nvSpPr>
          <p:cNvPr id="8" name="Подзаголовок 7"/>
          <p:cNvSpPr>
            <a:spLocks noGrp="1"/>
          </p:cNvSpPr>
          <p:nvPr>
            <p:ph type="subTitle" idx="1"/>
          </p:nvPr>
        </p:nvSpPr>
        <p:spPr>
          <a:xfrm>
            <a:off x="467544" y="1412776"/>
            <a:ext cx="8424936" cy="4824536"/>
          </a:xfrm>
        </p:spPr>
        <p:txBody>
          <a:bodyPr>
            <a:normAutofit fontScale="47500" lnSpcReduction="20000"/>
          </a:bodyPr>
          <a:lstStyle/>
          <a:p>
            <a:r>
              <a:rPr lang="kk-KZ" sz="4400" b="1" dirty="0">
                <a:solidFill>
                  <a:schemeClr val="tx1"/>
                </a:solidFill>
                <a:latin typeface="Times New Roman" pitchFamily="18" charset="0"/>
                <a:cs typeface="Times New Roman" pitchFamily="18" charset="0"/>
              </a:rPr>
              <a:t>Халық  шаруашылығының  әртүрлі  салаларын  қамтиды,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өндірістік  технологияның  басты  буыны  болып,  өндірістік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микробиология табылады,  себебі  ірі  биотехнологиялық  өнді-</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ріс  негізінде  микробиологиялық  үдерістер  жатыр.  Бүл  өнді-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рістік  масштабта  микробтық  аминқышқылдарды,  антибио-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тиктерді,  ферменттерді  алу,  инсектицидтер  мен  тыңайтқыш-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гар  ретінде  микробты  биомассаларды  өндіру,  қоректік  ақуыз</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дарды,  этанол,  биогаз,  дәрумендер,  органикалық  қышқыл-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дарды,  полисахаридтерді  өндіру,  рекомбинантты  ДНК  тех-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нологиясы негізінде биологиялық белсенді заттарды, гормон- </a:t>
            </a:r>
            <a:br>
              <a:rPr lang="kk-KZ" sz="4400" b="1" dirty="0">
                <a:solidFill>
                  <a:schemeClr val="tx1"/>
                </a:solidFill>
                <a:latin typeface="Times New Roman" pitchFamily="18" charset="0"/>
                <a:cs typeface="Times New Roman" pitchFamily="18" charset="0"/>
              </a:rPr>
            </a:br>
            <a:r>
              <a:rPr lang="kk-KZ" sz="4400" b="1" dirty="0">
                <a:solidFill>
                  <a:schemeClr val="tx1"/>
                </a:solidFill>
                <a:latin typeface="Times New Roman" pitchFamily="18" charset="0"/>
                <a:cs typeface="Times New Roman" pitchFamily="18" charset="0"/>
              </a:rPr>
              <a:t>дарды,   ақуыздар алу</a:t>
            </a:r>
            <a:r>
              <a:rPr lang="kk-KZ" sz="4400" b="1" dirty="0">
                <a:solidFill>
                  <a:schemeClr val="tx1"/>
                </a:solidFill>
              </a:rPr>
              <a:t>.</a:t>
            </a:r>
            <a:endParaRPr lang="ru-RU" sz="4400" b="1" dirty="0">
              <a:solidFill>
                <a:schemeClr val="tx1"/>
              </a:solidFill>
            </a:endParaRPr>
          </a:p>
          <a:p>
            <a:endParaRPr lang="ru-RU" dirty="0"/>
          </a:p>
        </p:txBody>
      </p:sp>
    </p:spTree>
    <p:extLst>
      <p:ext uri="{BB962C8B-B14F-4D97-AF65-F5344CB8AC3E}">
        <p14:creationId xmlns:p14="http://schemas.microsoft.com/office/powerpoint/2010/main" val="363130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836713"/>
            <a:ext cx="7772400" cy="864095"/>
          </a:xfrm>
        </p:spPr>
        <p:txBody>
          <a:bodyPr>
            <a:noAutofit/>
          </a:bodyPr>
          <a:lstStyle/>
          <a:p>
            <a:r>
              <a:rPr lang="kk-KZ" sz="2800" b="1" dirty="0">
                <a:latin typeface="Times New Roman" pitchFamily="18" charset="0"/>
                <a:cs typeface="Times New Roman" pitchFamily="18" charset="0"/>
              </a:rPr>
              <a:t>Тапсырмалар:</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371600" y="1988840"/>
            <a:ext cx="6400800" cy="3649960"/>
          </a:xfrm>
        </p:spPr>
        <p:txBody>
          <a:bodyPr/>
          <a:lstStyle/>
          <a:p>
            <a:endParaRPr lang="kk-KZ" sz="2800" b="1" dirty="0" smtClean="0">
              <a:solidFill>
                <a:schemeClr val="tx1"/>
              </a:solidFill>
              <a:latin typeface="Times New Roman" pitchFamily="18" charset="0"/>
              <a:cs typeface="Times New Roman" pitchFamily="18" charset="0"/>
            </a:endParaRPr>
          </a:p>
          <a:p>
            <a:r>
              <a:rPr lang="kk-KZ" sz="2800" b="1" dirty="0" smtClean="0">
                <a:solidFill>
                  <a:schemeClr val="tx1"/>
                </a:solidFill>
                <a:latin typeface="Times New Roman" pitchFamily="18" charset="0"/>
                <a:cs typeface="Times New Roman" pitchFamily="18" charset="0"/>
              </a:rPr>
              <a:t>Металл  </a:t>
            </a:r>
            <a:r>
              <a:rPr lang="kk-KZ" sz="2800" b="1" dirty="0">
                <a:solidFill>
                  <a:schemeClr val="tx1"/>
                </a:solidFill>
                <a:latin typeface="Times New Roman" pitchFamily="18" charset="0"/>
                <a:cs typeface="Times New Roman" pitchFamily="18" charset="0"/>
              </a:rPr>
              <a:t>кенін өңдеу үшін бактерияларды  пайдалану себептері  туралы  пікірлесіңіздер?</a:t>
            </a:r>
            <a:endParaRPr lang="ru-RU" sz="2800"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03275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32657"/>
            <a:ext cx="7772400" cy="792087"/>
          </a:xfrm>
        </p:spPr>
        <p:txBody>
          <a:bodyPr>
            <a:normAutofit/>
          </a:bodyPr>
          <a:lstStyle/>
          <a:p>
            <a:r>
              <a:rPr lang="kk-KZ" sz="2400" b="1" dirty="0">
                <a:latin typeface="Times New Roman" pitchFamily="18" charset="0"/>
                <a:cs typeface="Times New Roman" pitchFamily="18" charset="0"/>
              </a:rPr>
              <a:t>Қ</a:t>
            </a:r>
            <a:r>
              <a:rPr lang="ru-RU" sz="2400" b="1" dirty="0" err="1" smtClean="0">
                <a:latin typeface="Times New Roman" pitchFamily="18" charset="0"/>
                <a:cs typeface="Times New Roman" pitchFamily="18" charset="0"/>
              </a:rPr>
              <a:t>орытынды</a:t>
            </a: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683568" y="1340768"/>
            <a:ext cx="7848872" cy="4752528"/>
          </a:xfrm>
        </p:spPr>
        <p:txBody>
          <a:bodyPr>
            <a:normAutofit fontScale="85000" lnSpcReduction="10000"/>
          </a:bodyPr>
          <a:lstStyle/>
          <a:p>
            <a:r>
              <a:rPr lang="kk-KZ" b="1" dirty="0">
                <a:solidFill>
                  <a:schemeClr val="tx1"/>
                </a:solidFill>
                <a:latin typeface="Times New Roman" pitchFamily="18" charset="0"/>
                <a:cs typeface="Times New Roman" pitchFamily="18" charset="0"/>
              </a:rPr>
              <a:t>Биотехнологияның негізгі объектісі – тірі жасушалар, атап айтқанда жануар, өсімдік текті жасушалар және микробтар немесе олардың биологиялық белсенді метаболиттері. </a:t>
            </a:r>
            <a:endParaRPr lang="kk-KZ" b="1" dirty="0" smtClean="0">
              <a:solidFill>
                <a:schemeClr val="tx1"/>
              </a:solidFill>
              <a:latin typeface="Times New Roman" pitchFamily="18" charset="0"/>
              <a:cs typeface="Times New Roman" pitchFamily="18" charset="0"/>
            </a:endParaRPr>
          </a:p>
          <a:p>
            <a:r>
              <a:rPr lang="kk-KZ" b="1" dirty="0" smtClean="0">
                <a:solidFill>
                  <a:schemeClr val="tx1"/>
                </a:solidFill>
                <a:latin typeface="Times New Roman" pitchFamily="18" charset="0"/>
                <a:cs typeface="Times New Roman" pitchFamily="18" charset="0"/>
              </a:rPr>
              <a:t>Қазіргі </a:t>
            </a:r>
            <a:r>
              <a:rPr lang="kk-KZ" b="1" dirty="0">
                <a:solidFill>
                  <a:schemeClr val="tx1"/>
                </a:solidFill>
                <a:latin typeface="Times New Roman" pitchFamily="18" charset="0"/>
                <a:cs typeface="Times New Roman" pitchFamily="18" charset="0"/>
              </a:rPr>
              <a:t>биотехнологияның басты мақсаты — өсімдіктердің жаңа сорттарын, жануарлардың асыл тұкымын, микроорганизмдердің штаммаларын шығару. Оны адам өміріне қажетті заттар өндіру үшін биологиялық нысандар мен процестерге негізделген жаңа ғылымның және өндірістің сапасы деп қарауға болады. </a:t>
            </a:r>
            <a:endParaRPr lang="ru-RU"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5689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125</Words>
  <Application>Microsoft Office PowerPoint</Application>
  <PresentationFormat>Экран (4:3)</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Сабақтың тақырыбы:  Биотехнологиялық үдерістің жалпы сызбасы және биотехнологияда алынатын өнімдер</vt:lpstr>
      <vt:lpstr>Презентация PowerPoint</vt:lpstr>
      <vt:lpstr>Айран өндіру технологиясы </vt:lpstr>
      <vt:lpstr>Ауыл шаруашылығында  биотехнология </vt:lpstr>
      <vt:lpstr>Медициналық   биотехнология </vt:lpstr>
      <vt:lpstr>Өндірістік  биотехнология </vt:lpstr>
      <vt:lpstr>Тапсырмалар: </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15</cp:revision>
  <dcterms:created xsi:type="dcterms:W3CDTF">2021-02-07T07:12:31Z</dcterms:created>
  <dcterms:modified xsi:type="dcterms:W3CDTF">2021-02-07T13:35:17Z</dcterms:modified>
</cp:coreProperties>
</file>