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02" autoAdjust="0"/>
  </p:normalViewPr>
  <p:slideViewPr>
    <p:cSldViewPr>
      <p:cViewPr varScale="1">
        <p:scale>
          <a:sx n="62" d="100"/>
          <a:sy n="62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 fontScale="88000"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Образец заголовка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C384A4E9-0FFB-4D99-9D95-296C9FB3503F}" type="datetime">
              <a:rPr lang="ru-RU" sz="1200" b="0" strike="noStrike" spc="-1">
                <a:solidFill>
                  <a:srgbClr val="8B8B8B"/>
                </a:solidFill>
                <a:latin typeface="Calibri"/>
              </a:rPr>
              <a:t>01.01.2021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44606A5-8B6B-48F0-A317-E21B07831797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4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685800" y="2204864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10806"/>
            <a:ext cx="7772040" cy="1107996"/>
          </a:xfrm>
        </p:spPr>
        <p:txBody>
          <a:bodyPr/>
          <a:lstStyle/>
          <a:p>
            <a:pPr algn="ctr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Сабақтың тақырыбы: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ДНҚ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молекулалық құрылысының  принциптері: нуклеотидтердің комплементарлығы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395536" y="1974321"/>
            <a:ext cx="8290904" cy="4616648"/>
          </a:xfrm>
        </p:spPr>
        <p:txBody>
          <a:bodyPr/>
          <a:lstStyle/>
          <a:p>
            <a:r>
              <a:rPr lang="kk-KZ" dirty="0" smtClean="0"/>
              <a:t> </a:t>
            </a:r>
          </a:p>
          <a:p>
            <a:endParaRPr lang="kk-KZ" dirty="0"/>
          </a:p>
          <a:p>
            <a:r>
              <a:rPr lang="kk-KZ" dirty="0" smtClean="0"/>
              <a:t>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Оқу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мақсаты:</a:t>
            </a: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9.4.1.2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ДНҚ молекуласының қос шиыршықты  құрылымын сипаттау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9.4.1.3 ДНҚ-ны құрылымдық қағидалары негізінде үлгілеу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Бағалау критериі:</a:t>
            </a:r>
          </a:p>
          <a:p>
            <a:pPr lvl="0"/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Нуклеин </a:t>
            </a:r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қышқылдарының құрылысын біледі.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ДНҚ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молекуласының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құрылымын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түсінеді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2400" dirty="0">
                <a:latin typeface="Times New Roman" pitchFamily="18" charset="0"/>
                <a:cs typeface="Times New Roman" pitchFamily="18" charset="0"/>
              </a:rPr>
              <a:t>ДНҚ молекуласының құрылымдық қағидаларын сипаттайды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630702" y="1028160"/>
            <a:ext cx="7920360" cy="465768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1331640" y="188640"/>
            <a:ext cx="6840760" cy="432048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err="1">
                <a:latin typeface="Times New Roman" pitchFamily="18" charset="0"/>
                <a:cs typeface="Times New Roman" pitchFamily="18" charset="0"/>
              </a:rPr>
              <a:t>Нуклеотидтің</a:t>
            </a: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strike="noStrike" spc="-1" dirty="0" err="1" smtClean="0">
                <a:latin typeface="Times New Roman" pitchFamily="18" charset="0"/>
                <a:cs typeface="Times New Roman" pitchFamily="18" charset="0"/>
              </a:rPr>
              <a:t>құрамбөліктері</a:t>
            </a:r>
            <a:r>
              <a:rPr lang="ru-RU" sz="2400" b="1" strike="noStrike" spc="-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CustomShape 3"/>
          <p:cNvSpPr/>
          <p:nvPr/>
        </p:nvSpPr>
        <p:spPr>
          <a:xfrm>
            <a:off x="649800" y="2349000"/>
            <a:ext cx="1944000" cy="647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err="1">
                <a:latin typeface="Times New Roman" pitchFamily="18" charset="0"/>
                <a:cs typeface="Times New Roman" pitchFamily="18" charset="0"/>
              </a:rPr>
              <a:t>Азотты</a:t>
            </a: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 err="1">
                <a:latin typeface="Times New Roman" pitchFamily="18" charset="0"/>
                <a:cs typeface="Times New Roman" pitchFamily="18" charset="0"/>
              </a:rPr>
              <a:t>негіздер</a:t>
            </a:r>
            <a:endParaRPr lang="ru-RU" sz="2400" b="1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3348000" y="2386080"/>
            <a:ext cx="2304000" cy="647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0" strike="noStrike" spc="-1" dirty="0">
                <a:latin typeface="Times New Roman" pitchFamily="18" charset="0"/>
                <a:cs typeface="Times New Roman" pitchFamily="18" charset="0"/>
              </a:rPr>
              <a:t>Бес </a:t>
            </a:r>
            <a:r>
              <a:rPr lang="ru-RU" sz="2400" b="0" strike="noStrike" spc="-1" dirty="0" err="1">
                <a:latin typeface="Times New Roman" pitchFamily="18" charset="0"/>
                <a:cs typeface="Times New Roman" pitchFamily="18" charset="0"/>
              </a:rPr>
              <a:t>көміртекті</a:t>
            </a:r>
            <a:r>
              <a:rPr lang="ru-RU" sz="2400" b="0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0" strike="noStrike" spc="-1" dirty="0" err="1">
                <a:latin typeface="Times New Roman" pitchFamily="18" charset="0"/>
                <a:cs typeface="Times New Roman" pitchFamily="18" charset="0"/>
              </a:rPr>
              <a:t>қант</a:t>
            </a:r>
            <a:endParaRPr lang="ru-RU" sz="2400" b="0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CustomShape 5"/>
          <p:cNvSpPr/>
          <p:nvPr/>
        </p:nvSpPr>
        <p:spPr>
          <a:xfrm>
            <a:off x="6444360" y="2421000"/>
            <a:ext cx="2016000" cy="64764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Фосфор </a:t>
            </a: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 err="1">
                <a:latin typeface="Times New Roman" pitchFamily="18" charset="0"/>
                <a:cs typeface="Times New Roman" pitchFamily="18" charset="0"/>
              </a:rPr>
              <a:t>қышқылы</a:t>
            </a:r>
            <a:endParaRPr lang="ru-RU" sz="2400" b="1" strike="noStrike" spc="-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CustomShape 6"/>
          <p:cNvSpPr/>
          <p:nvPr/>
        </p:nvSpPr>
        <p:spPr>
          <a:xfrm flipH="1">
            <a:off x="2050920" y="1628640"/>
            <a:ext cx="935640" cy="719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9" name="CustomShape 7"/>
          <p:cNvSpPr/>
          <p:nvPr/>
        </p:nvSpPr>
        <p:spPr>
          <a:xfrm>
            <a:off x="4682160" y="1628640"/>
            <a:ext cx="105480" cy="575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0" name="CustomShape 8"/>
          <p:cNvSpPr/>
          <p:nvPr/>
        </p:nvSpPr>
        <p:spPr>
          <a:xfrm>
            <a:off x="6382080" y="1664640"/>
            <a:ext cx="1185840" cy="1007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4A7EBB"/>
            </a:solidFill>
            <a:rou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1" name="CustomShape 9"/>
          <p:cNvSpPr/>
          <p:nvPr/>
        </p:nvSpPr>
        <p:spPr>
          <a:xfrm>
            <a:off x="251640" y="3068640"/>
            <a:ext cx="2880200" cy="338436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А-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аденин</a:t>
            </a:r>
            <a:endParaRPr lang="ru-RU" b="1" strike="noStrike" spc="-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Г-гуанин</a:t>
            </a:r>
          </a:p>
          <a:p>
            <a:pPr>
              <a:lnSpc>
                <a:spcPct val="100000"/>
              </a:lnSpc>
            </a:pP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Ц-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цитозин</a:t>
            </a:r>
            <a:endParaRPr lang="ru-RU" b="1" strike="noStrike" spc="-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Т-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тимин</a:t>
            </a:r>
            <a:endParaRPr lang="ru-RU" b="1" strike="noStrike" spc="-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У-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урацил</a:t>
            </a:r>
            <a:endParaRPr lang="ru-RU" b="1" strike="noStrike" spc="-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lang="ru-RU" b="1" strike="noStrike" spc="-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Пириминдер</a:t>
            </a: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сақиналы</a:t>
            </a: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молекуладан</a:t>
            </a: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тұрады:Т,Ц,Ужатады</a:t>
            </a: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Пуриндер</a:t>
            </a: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сақиналы</a:t>
            </a: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молекуладан</a:t>
            </a: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тұрады:А,Г</a:t>
            </a: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strike="noStrike" spc="-1" dirty="0" err="1">
                <a:latin typeface="Times New Roman" pitchFamily="18" charset="0"/>
                <a:cs typeface="Times New Roman" pitchFamily="18" charset="0"/>
              </a:rPr>
              <a:t>жатады</a:t>
            </a: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ru-RU" b="1" strike="noStrike" spc="-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2" name="CustomShape 10"/>
          <p:cNvSpPr/>
          <p:nvPr/>
        </p:nvSpPr>
        <p:spPr>
          <a:xfrm>
            <a:off x="3564000" y="3429000"/>
            <a:ext cx="2088000" cy="280800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ДНҚ да – </a:t>
            </a:r>
            <a:r>
              <a:rPr lang="ru-RU" sz="2400" b="1" strike="noStrike" spc="-1" dirty="0" err="1">
                <a:latin typeface="Times New Roman" pitchFamily="18" charset="0"/>
                <a:cs typeface="Times New Roman" pitchFamily="18" charset="0"/>
              </a:rPr>
              <a:t>дезоксирибоза</a:t>
            </a: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. С</a:t>
            </a:r>
            <a:r>
              <a:rPr lang="ru-RU" sz="2400" b="1" strike="noStrike" spc="-1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strike="noStrike" spc="-1" baseline="-250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strike="noStrike" spc="-1" baseline="-25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strike="noStrike" spc="-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РНҚ да –рибоза</a:t>
            </a:r>
          </a:p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400" b="1" strike="noStrike" spc="-1" baseline="-25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b="1" strike="noStrike" spc="-1" baseline="-25000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="1" strike="noStrike" spc="-1" baseline="-25000" dirty="0">
                <a:latin typeface="Times New Roman" pitchFamily="18" charset="0"/>
                <a:cs typeface="Times New Roman" pitchFamily="18" charset="0"/>
              </a:rPr>
              <a:t>5</a:t>
            </a:r>
            <a:endParaRPr lang="ru-RU" sz="2400" b="1" strike="noStrike" spc="-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sp>
        <p:nvSpPr>
          <p:cNvPr id="53" name="CustomShape 11"/>
          <p:cNvSpPr/>
          <p:nvPr/>
        </p:nvSpPr>
        <p:spPr>
          <a:xfrm>
            <a:off x="6382080" y="3357000"/>
            <a:ext cx="2049840" cy="3024000"/>
          </a:xfrm>
          <a:prstGeom prst="rect">
            <a:avLst/>
          </a:prstGeom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err="1">
                <a:latin typeface="Times New Roman" pitchFamily="18" charset="0"/>
                <a:cs typeface="Times New Roman" pitchFamily="18" charset="0"/>
              </a:rPr>
              <a:t>Формуласы</a:t>
            </a: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ru-RU" sz="2400" b="1" strike="noStrike" spc="-1" baseline="-25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strike="noStrike" spc="-1" dirty="0">
                <a:latin typeface="Times New Roman" pitchFamily="18" charset="0"/>
                <a:cs typeface="Times New Roman" pitchFamily="18" charset="0"/>
              </a:rPr>
              <a:t>РО</a:t>
            </a:r>
            <a:r>
              <a:rPr lang="ru-RU" sz="2400" b="1" strike="noStrike" spc="-1" baseline="-25000" dirty="0">
                <a:latin typeface="Times New Roman" pitchFamily="18" charset="0"/>
                <a:cs typeface="Times New Roman" pitchFamily="18" charset="0"/>
              </a:rPr>
              <a:t>4</a:t>
            </a:r>
            <a:endParaRPr lang="ru-RU" sz="2400" b="1" strike="noStrike" spc="-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ru-RU" sz="1800" b="0" strike="noStrike" spc="-1" dirty="0">
              <a:latin typeface="Arial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20689"/>
            <a:ext cx="6840760" cy="129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/>
          </p:nvPr>
        </p:nvSpPr>
        <p:spPr>
          <a:xfrm>
            <a:off x="685800" y="1052736"/>
            <a:ext cx="3454152" cy="5256584"/>
          </a:xfrm>
        </p:spPr>
        <p:txBody>
          <a:bodyPr>
            <a:normAutofit fontScale="77500" lnSpcReduction="20000"/>
          </a:bodyPr>
          <a:lstStyle/>
          <a:p>
            <a:r>
              <a:rPr lang="kk-KZ" dirty="0" smtClean="0"/>
              <a:t>  </a:t>
            </a:r>
            <a:r>
              <a:rPr lang="kk-KZ" sz="2300" b="1" dirty="0" smtClean="0">
                <a:latin typeface="Times New Roman" pitchFamily="18" charset="0"/>
                <a:cs typeface="Times New Roman" pitchFamily="18" charset="0"/>
              </a:rPr>
              <a:t>ДНҚ ның нуклеотидтері: А,Т,Г,Ц</a:t>
            </a:r>
          </a:p>
          <a:p>
            <a:r>
              <a:rPr lang="kk-KZ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300" b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kk-KZ" sz="2300" b="1" dirty="0" smtClean="0">
                <a:latin typeface="Times New Roman" pitchFamily="18" charset="0"/>
                <a:cs typeface="Times New Roman" pitchFamily="18" charset="0"/>
              </a:rPr>
              <a:t>НҚ ның нуклеотидтері: А,У,Г,Ц</a:t>
            </a:r>
          </a:p>
          <a:p>
            <a:r>
              <a:rPr lang="kk-KZ" sz="23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kk-KZ" sz="23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300" b="1" dirty="0" smtClean="0">
                <a:latin typeface="Times New Roman" pitchFamily="18" charset="0"/>
                <a:cs typeface="Times New Roman" pitchFamily="18" charset="0"/>
              </a:rPr>
              <a:t>ДНҚ молекуласының құрылымының ерекшеліктері: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300" b="1" dirty="0" smtClean="0">
                <a:latin typeface="Times New Roman" pitchFamily="18" charset="0"/>
                <a:cs typeface="Times New Roman" pitchFamily="18" charset="0"/>
              </a:rPr>
              <a:t>ДНҚ  қос шиыршықты болып келеді.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sz="2300" b="1" dirty="0" smtClean="0">
                <a:latin typeface="Times New Roman" pitchFamily="18" charset="0"/>
                <a:cs typeface="Times New Roman" pitchFamily="18" charset="0"/>
              </a:rPr>
              <a:t>Әр тізбектегі  қант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sz="2300" b="1" dirty="0" smtClean="0">
                <a:latin typeface="Times New Roman" pitchFamily="18" charset="0"/>
                <a:cs typeface="Times New Roman" pitchFamily="18" charset="0"/>
              </a:rPr>
              <a:t>фосфатты  көпірше ішіндегі байланыс 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ковалентті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 err="1" smtClean="0">
                <a:latin typeface="Times New Roman" pitchFamily="18" charset="0"/>
                <a:cs typeface="Times New Roman" pitchFamily="18" charset="0"/>
              </a:rPr>
              <a:t>полюсті</a:t>
            </a:r>
            <a:r>
              <a:rPr lang="ru-RU" sz="23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sz="2300" b="1" dirty="0" smtClean="0">
                <a:latin typeface="Times New Roman" pitchFamily="18" charset="0"/>
                <a:cs typeface="Times New Roman" pitchFamily="18" charset="0"/>
              </a:rPr>
              <a:t>Дезоксирибозадағы көміртек  және фосфор қышқылдарындағы оттек атомдары арасында түзіледі.Мұны фосфодиэфирлі байланыс деп атайды.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kk-KZ" sz="2300" b="1" dirty="0" smtClean="0">
                <a:latin typeface="Times New Roman" pitchFamily="18" charset="0"/>
                <a:cs typeface="Times New Roman" pitchFamily="18" charset="0"/>
              </a:rPr>
              <a:t>ДНҚ тізбектері арасындағы сутектік байланыс пайда болады.</a:t>
            </a:r>
            <a:endParaRPr lang="ru-RU" sz="23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544034"/>
            <a:ext cx="7772040" cy="369332"/>
          </a:xfrm>
        </p:spPr>
        <p:txBody>
          <a:bodyPr/>
          <a:lstStyle/>
          <a:p>
            <a:pPr algn="ctr"/>
            <a:r>
              <a:rPr lang="ru-RU" dirty="0" smtClean="0"/>
              <a:t>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ДНҚ молекуласының құрылысы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340768"/>
            <a:ext cx="4608512" cy="4360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714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/>
          </p:nvPr>
        </p:nvSpPr>
        <p:spPr>
          <a:xfrm>
            <a:off x="685800" y="1341746"/>
            <a:ext cx="3670176" cy="3046988"/>
          </a:xfrm>
        </p:spPr>
        <p:txBody>
          <a:bodyPr/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Нуклеотидтер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ің азотты негіздері сутектік байланысты белгілі бір ретпен түзуі комплементарлық ережесі деп аталады. А нуклеотиді Т </a:t>
            </a: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Нуклеотидке, ал 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-Ц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комлементарлы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болады.ГЦ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арасында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сутектік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байланыс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/>
          </p:nvPr>
        </p:nvSpPr>
        <p:spPr>
          <a:xfrm>
            <a:off x="4674240" y="908720"/>
            <a:ext cx="4015800" cy="5688632"/>
          </a:xfrm>
        </p:spPr>
        <p:txBody>
          <a:bodyPr>
            <a:normAutofit fontScale="70000" lnSpcReduction="20000"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Комлементарлық ережені екі жағдайда анықтауға болады:</a:t>
            </a:r>
          </a:p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І. Егер бір тізбектегі нуклеотидтер реті белгілі болса,екі тізбектен тұратын тұтас ДНҚ молекуласын құру.Аденинге тиминді, гуаниниге цитозинді керсінше қойып  комплементарлы тізбекті құрады.</a:t>
            </a:r>
          </a:p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ІІ.Егер біреуі белгілі болса,азотты негіздердің пайыздық құрамын есептеуге болады.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М: ДНҚ да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10%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аденин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бар6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демек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комплементарлы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тимин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  10%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Қалған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80%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цитозин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гуаниниге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тиеселі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Демек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цитозин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мен гуанин 40% дан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5800" y="539388"/>
            <a:ext cx="3454152" cy="738664"/>
          </a:xfrm>
        </p:spPr>
        <p:txBody>
          <a:bodyPr/>
          <a:lstStyle/>
          <a:p>
            <a:pPr algn="ctr"/>
            <a:r>
              <a:rPr lang="kk-KZ" dirty="0" smtClean="0"/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Комплементарлық ережесі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4293096"/>
            <a:ext cx="2514600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960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053316"/>
            <a:ext cx="7772040" cy="430887"/>
          </a:xfrm>
        </p:spPr>
        <p:txBody>
          <a:bodyPr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Тапсырмалар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457200" y="2089328"/>
            <a:ext cx="8229240" cy="2769989"/>
          </a:xfrm>
        </p:spPr>
        <p:txBody>
          <a:bodyPr/>
          <a:lstStyle/>
          <a:p>
            <a:r>
              <a:rPr lang="kk-KZ" dirty="0" smtClean="0"/>
              <a:t> 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№1 тапсырма:</a:t>
            </a:r>
          </a:p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Төменде ДНҚ молекуласының тізбегі берілген. ДНҚ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ны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ң екінші   комлементарлы  тізбегін аяқтаңыздар.</a:t>
            </a:r>
          </a:p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ААГТЦЦТТАГАЦГАТТАГЦЦА</a:t>
            </a:r>
          </a:p>
          <a:p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 ТТЦАГГААТЦТГЦТААТЦГГТ</a:t>
            </a:r>
            <a:endParaRPr lang="kk-KZ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18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539552" y="627367"/>
            <a:ext cx="8229240" cy="3908762"/>
          </a:xfrm>
        </p:spPr>
        <p:txBody>
          <a:bodyPr/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тапсырма:</a:t>
            </a:r>
          </a:p>
          <a:p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Егер 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ДНҚ-ның екі тізбегінде тимин 18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нуклеотид</a:t>
            </a:r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болса қалған  нуклеотидтердің үлесін  табыңыздар.</a:t>
            </a:r>
          </a:p>
          <a:p>
            <a:pPr lvl="0"/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Ж:   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аденин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-18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%,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Гуанин  мен 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цитозин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-34</a:t>
            </a:r>
            <a:r>
              <a:rPr lang="ru-RU" sz="2000" b="1" i="1" u="sng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дан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9548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457200" y="1061739"/>
            <a:ext cx="8229240" cy="5539978"/>
          </a:xfrm>
        </p:spPr>
        <p:txBody>
          <a:bodyPr/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тапсырма:</a:t>
            </a:r>
          </a:p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 Суретте ДНҚ молекуласы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берілген..</a:t>
            </a:r>
          </a:p>
          <a:p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 А</a:t>
            </a:r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, В, С белгілерімен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берілген нуклеотидтердің құрам бөліктерін анықтаңыздар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450" y="1943100"/>
            <a:ext cx="4229100" cy="1917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3832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837292"/>
            <a:ext cx="7772040" cy="430887"/>
          </a:xfrm>
        </p:spPr>
        <p:txBody>
          <a:bodyPr/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Қорытынды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457200" y="1844531"/>
            <a:ext cx="8229240" cy="3600986"/>
          </a:xfrm>
        </p:spPr>
        <p:txBody>
          <a:bodyPr/>
          <a:lstStyle/>
          <a:p>
            <a:pPr algn="ctr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Нуклеин қышқылдары  күрделі молекулалы биополимер.Нуклеотидтердің  құрам бөліктері азотты негіздер,бес көміртекті қант, фосфор қышқылының қалдығынан тұрады. Азотты негіздерге А,Г,Ц,Т,У жатады. Барлық азотты негіздер сақина тәрізді  молекуласының саны бойынша бөлінеді:пиримин және пурин.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2400" b="1" dirty="0">
                <a:latin typeface="Times New Roman" pitchFamily="18" charset="0"/>
                <a:cs typeface="Times New Roman" pitchFamily="18" charset="0"/>
              </a:rPr>
              <a:t>Пириминдер бір сақиналы молекуладан тұрады, оларға Т,Ц,У жатады. Пуриндер 6,7 көміртекті  екі  сақиналы молекуладан тұрады, оларға А,Г  жатады.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7675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</TotalTime>
  <Words>402</Words>
  <Application>Microsoft Office PowerPoint</Application>
  <PresentationFormat>Экран (4:3)</PresentationFormat>
  <Paragraphs>83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  Сабақтың тақырыбы:  ДНҚ молекулалық құрылысының  принциптері: нуклеотидтердің комплементарлығы</vt:lpstr>
      <vt:lpstr>Презентация PowerPoint</vt:lpstr>
      <vt:lpstr>  ДНҚ молекуласының құрылысы</vt:lpstr>
      <vt:lpstr> Комплементарлық ережесі</vt:lpstr>
      <vt:lpstr>  Тапсырмалар</vt:lpstr>
      <vt:lpstr>Презентация PowerPoint</vt:lpstr>
      <vt:lpstr>Презентация PowerPoint</vt:lpstr>
      <vt:lpstr>   Қорытынды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admin</dc:creator>
  <dc:description/>
  <cp:lastModifiedBy>admin</cp:lastModifiedBy>
  <cp:revision>28</cp:revision>
  <dcterms:created xsi:type="dcterms:W3CDTF">2020-12-27T16:33:32Z</dcterms:created>
  <dcterms:modified xsi:type="dcterms:W3CDTF">2021-01-01T11:41:47Z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SPecialiST RePack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Экран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2</vt:i4>
  </property>
</Properties>
</file>