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24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B4991-3724-4A90-91F5-019434CEAC23}" type="datetimeFigureOut">
              <a:rPr lang="ru-RU" smtClean="0"/>
              <a:t>24.01.2021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EA19A-51F3-4977-8588-A7C051E81D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6108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B4991-3724-4A90-91F5-019434CEAC23}" type="datetimeFigureOut">
              <a:rPr lang="ru-RU" smtClean="0"/>
              <a:t>24.01.2021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EA19A-51F3-4977-8588-A7C051E81D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2043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B4991-3724-4A90-91F5-019434CEAC23}" type="datetimeFigureOut">
              <a:rPr lang="ru-RU" smtClean="0"/>
              <a:t>24.01.2021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EA19A-51F3-4977-8588-A7C051E81D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2866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B4991-3724-4A90-91F5-019434CEAC23}" type="datetimeFigureOut">
              <a:rPr lang="ru-RU" smtClean="0"/>
              <a:t>24.01.2021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EA19A-51F3-4977-8588-A7C051E81D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4547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B4991-3724-4A90-91F5-019434CEAC23}" type="datetimeFigureOut">
              <a:rPr lang="ru-RU" smtClean="0"/>
              <a:t>24.01.2021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EA19A-51F3-4977-8588-A7C051E81D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542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B4991-3724-4A90-91F5-019434CEAC23}" type="datetimeFigureOut">
              <a:rPr lang="ru-RU" smtClean="0"/>
              <a:t>24.01.2021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EA19A-51F3-4977-8588-A7C051E81D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5889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B4991-3724-4A90-91F5-019434CEAC23}" type="datetimeFigureOut">
              <a:rPr lang="ru-RU" smtClean="0"/>
              <a:t>24.01.2021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EA19A-51F3-4977-8588-A7C051E81D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5014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B4991-3724-4A90-91F5-019434CEAC23}" type="datetimeFigureOut">
              <a:rPr lang="ru-RU" smtClean="0"/>
              <a:t>24.01.2021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EA19A-51F3-4977-8588-A7C051E81D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5800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B4991-3724-4A90-91F5-019434CEAC23}" type="datetimeFigureOut">
              <a:rPr lang="ru-RU" smtClean="0"/>
              <a:t>24.01.2021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EA19A-51F3-4977-8588-A7C051E81D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7010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B4991-3724-4A90-91F5-019434CEAC23}" type="datetimeFigureOut">
              <a:rPr lang="ru-RU" smtClean="0"/>
              <a:t>24.01.2021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EA19A-51F3-4977-8588-A7C051E81D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0900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B4991-3724-4A90-91F5-019434CEAC23}" type="datetimeFigureOut">
              <a:rPr lang="ru-RU" smtClean="0"/>
              <a:t>24.01.2021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EA19A-51F3-4977-8588-A7C051E81D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4431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8B4991-3724-4A90-91F5-019434CEAC23}" type="datetimeFigureOut">
              <a:rPr lang="ru-RU" smtClean="0"/>
              <a:t>24.01.2021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8EA19A-51F3-4977-8588-A7C051E81D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621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kk.wikipedia.org/wiki/%D0%93%D1%80%D0%B5%D0%B3%D0%BE%D1%80_%D0%98%D0%BE%D0%B3%D0%B0%D0%BD%D0%BD_%D0%9C%D0%B5%D0%BD%D0%B4%D0%B5%D0%BB%D1%8C" TargetMode="Externa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92697"/>
            <a:ext cx="7772400" cy="792087"/>
          </a:xfrm>
        </p:spPr>
        <p:txBody>
          <a:bodyPr>
            <a:normAutofit fontScale="90000"/>
          </a:bodyPr>
          <a:lstStyle/>
          <a:p>
            <a:r>
              <a:rPr lang="kk-KZ" b="1" dirty="0" smtClean="0"/>
              <a:t/>
            </a:r>
            <a:br>
              <a:rPr lang="kk-KZ" b="1" dirty="0" smtClean="0"/>
            </a:br>
            <a:r>
              <a:rPr lang="kk-KZ" b="1" dirty="0"/>
              <a:t/>
            </a:r>
            <a:br>
              <a:rPr lang="kk-KZ" b="1" dirty="0"/>
            </a:br>
            <a:r>
              <a:rPr lang="kk-KZ" b="1" dirty="0" smtClean="0"/>
              <a:t/>
            </a:r>
            <a:br>
              <a:rPr lang="kk-KZ" b="1" dirty="0" smtClean="0"/>
            </a:br>
            <a:r>
              <a:rPr lang="kk-KZ" sz="3100" b="1" dirty="0" smtClean="0">
                <a:latin typeface="Times New Roman" pitchFamily="18" charset="0"/>
                <a:cs typeface="Times New Roman" pitchFamily="18" charset="0"/>
              </a:rPr>
              <a:t>Сабақтың тақырыбы:</a:t>
            </a:r>
            <a:br>
              <a:rPr lang="kk-KZ" sz="31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3100" dirty="0" smtClean="0">
                <a:latin typeface="Times New Roman" pitchFamily="18" charset="0"/>
                <a:cs typeface="Times New Roman" pitchFamily="18" charset="0"/>
              </a:rPr>
              <a:t>Мендель </a:t>
            </a:r>
            <a:r>
              <a:rPr lang="kk-KZ" sz="3100" dirty="0">
                <a:latin typeface="Times New Roman" pitchFamily="18" charset="0"/>
                <a:cs typeface="Times New Roman" pitchFamily="18" charset="0"/>
              </a:rPr>
              <a:t>ашқан белгілердің тұқымқуалау заңдылықтары. Тұқымқуалаушылықты зерттеудің гибридологиялық әдісі</a:t>
            </a:r>
            <a:endParaRPr lang="ru-RU" sz="3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3140968"/>
            <a:ext cx="7920880" cy="2497832"/>
          </a:xfrm>
        </p:spPr>
        <p:txBody>
          <a:bodyPr>
            <a:normAutofit fontScale="77500" lnSpcReduction="20000"/>
          </a:bodyPr>
          <a:lstStyle/>
          <a:p>
            <a:r>
              <a:rPr lang="kk-KZ" sz="31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Оқу мақсаты</a:t>
            </a:r>
            <a:r>
              <a:rPr lang="kk-KZ" sz="31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kk-KZ" sz="3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9.2.4.1- генетиканың дамуы мен қалыптасуындағы Мендель зерттеулерінің рөлін бағалау</a:t>
            </a:r>
            <a:r>
              <a:rPr lang="kk-KZ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kk-KZ" sz="31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31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Сабақтың мақсаты:</a:t>
            </a:r>
          </a:p>
          <a:p>
            <a:r>
              <a:rPr lang="kk-KZ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Генетика </a:t>
            </a:r>
            <a:r>
              <a:rPr lang="kk-KZ" sz="3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ғылымының пайда болуы,Мендель заңдары мен гибридологиялық әдістің  ерекшеліктерін сипаттау</a:t>
            </a:r>
            <a:endParaRPr lang="kk-KZ" sz="31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1124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864095"/>
          </a:xfrm>
        </p:spPr>
        <p:txBody>
          <a:bodyPr>
            <a:normAutofit/>
          </a:bodyPr>
          <a:lstStyle/>
          <a:p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Генетика ғылымының пайда болуы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95536" y="1628800"/>
            <a:ext cx="8424936" cy="4010000"/>
          </a:xfrm>
        </p:spPr>
        <p:txBody>
          <a:bodyPr>
            <a:noAutofit/>
          </a:bodyPr>
          <a:lstStyle/>
          <a:p>
            <a:r>
              <a:rPr lang="kk-KZ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Генетика –белгілердің тұқым қуалау заңдылығын  және өзгергіштігін зерттейтін ғылым Бұл атауды 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1906</a:t>
            </a:r>
            <a:r>
              <a:rPr lang="kk-KZ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жылы ағылшын биологы У.Бэтсон ұсынды.</a:t>
            </a: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 </a:t>
            </a:r>
            <a:r>
              <a:rPr lang="ru-RU" sz="2400" b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Генетиканың</a:t>
            </a: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биология </a:t>
            </a:r>
            <a:r>
              <a:rPr lang="ru-RU" sz="2400" b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ғылымының</a:t>
            </a: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саласы</a:t>
            </a: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ретінде</a:t>
            </a: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қалыптасуына</a:t>
            </a: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ХІХ </a:t>
            </a:r>
            <a:r>
              <a:rPr lang="ru-RU" sz="2400" b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ғасырдың</a:t>
            </a: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екінші</a:t>
            </a: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жартысында</a:t>
            </a: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ашылған</a:t>
            </a: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ірі</a:t>
            </a: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ғылыми</a:t>
            </a: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жаңалықтар</a:t>
            </a: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себепші</a:t>
            </a: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болды</a:t>
            </a: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1965 </a:t>
            </a:r>
            <a:r>
              <a:rPr lang="ru-RU" sz="2400" b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жылы</a:t>
            </a: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чех </a:t>
            </a:r>
            <a:r>
              <a:rPr lang="ru-RU" sz="2400" b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ғалымы</a:t>
            </a: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Г.Мендельдің</a:t>
            </a: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ru-RU" sz="2400" b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Өсімдік</a:t>
            </a: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будандарымен</a:t>
            </a: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жүргізілген</a:t>
            </a: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тәжірибелер</a:t>
            </a: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ru-RU" sz="2400" b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еңбегі</a:t>
            </a: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жарық</a:t>
            </a: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көрді</a:t>
            </a: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тәжірибелері</a:t>
            </a: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арқылы</a:t>
            </a: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тұқым</a:t>
            </a: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қуалаушылықтың</a:t>
            </a: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заңдылықтарын</a:t>
            </a: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қалыптастырады</a:t>
            </a: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Сөйтіп</a:t>
            </a: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Мендель </a:t>
            </a:r>
            <a:r>
              <a:rPr lang="ru-RU" sz="2400" b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генетиканың</a:t>
            </a: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негізін</a:t>
            </a: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қалады.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2571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Мендель Заңдары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Текст 7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970784" cy="4691063"/>
          </a:xfrm>
        </p:spPr>
        <p:txBody>
          <a:bodyPr>
            <a:normAutofit fontScale="77500" lnSpcReduction="20000"/>
          </a:bodyPr>
          <a:lstStyle/>
          <a:p>
            <a:r>
              <a:rPr lang="kk-KZ" sz="2600" dirty="0" smtClean="0">
                <a:latin typeface="Times New Roman" pitchFamily="18" charset="0"/>
                <a:cs typeface="Times New Roman" pitchFamily="18" charset="0"/>
              </a:rPr>
              <a:t>Грегор Иоганн Мендель. — аустириялық биолог және ботаник, белгілі табиғат зерттеуші, тұқым қуалау заңдылықтарын алғаш ашқан ғалым, генетиканың негізін салушы</a:t>
            </a:r>
            <a:r>
              <a:rPr lang="kk-KZ" sz="2600" dirty="0">
                <a:latin typeface="Times New Roman" pitchFamily="18" charset="0"/>
                <a:cs typeface="Times New Roman" pitchFamily="18" charset="0"/>
              </a:rPr>
              <a:t>.</a:t>
            </a:r>
            <a:endParaRPr lang="kk-KZ" sz="2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600" b="1" dirty="0" smtClean="0">
                <a:latin typeface="Times New Roman" pitchFamily="18" charset="0"/>
                <a:cs typeface="Times New Roman" pitchFamily="18" charset="0"/>
              </a:rPr>
              <a:t>Мендель Заңдары</a:t>
            </a:r>
            <a:r>
              <a:rPr lang="kk-KZ" sz="2600" baseline="30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6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kk-KZ" sz="2600" dirty="0">
                <a:latin typeface="Times New Roman" pitchFamily="18" charset="0"/>
                <a:cs typeface="Times New Roman" pitchFamily="18" charset="0"/>
              </a:rPr>
              <a:t>тұқым қуалау белгілерінің ұрпақтан ұрпаққа берілу заңдылықтары. Ата-аналарынан ұрпақтарға жыныс клеткалары арқылы тұқым қуалау факторларының берілуімен түсіндіретін бұл теорияны  </a:t>
            </a:r>
            <a:r>
              <a:rPr lang="kk-KZ" sz="2600" dirty="0" smtClean="0">
                <a:latin typeface="Times New Roman" pitchFamily="18" charset="0"/>
                <a:cs typeface="Times New Roman" pitchFamily="18" charset="0"/>
              </a:rPr>
              <a:t> Г.Мендель</a:t>
            </a:r>
          </a:p>
          <a:p>
            <a:r>
              <a:rPr lang="kk-KZ" sz="2600" dirty="0" smtClean="0">
                <a:latin typeface="Times New Roman" pitchFamily="18" charset="0"/>
                <a:cs typeface="Times New Roman" pitchFamily="18" charset="0"/>
              </a:rPr>
              <a:t>тұжырымдады</a:t>
            </a:r>
            <a:r>
              <a:rPr lang="kk-KZ" dirty="0"/>
              <a:t> </a:t>
            </a:r>
            <a:r>
              <a:rPr lang="kk-KZ" dirty="0" smtClean="0"/>
              <a:t>.</a:t>
            </a:r>
            <a:endParaRPr lang="ru-RU" dirty="0"/>
          </a:p>
          <a:p>
            <a:endParaRPr lang="ru-RU" dirty="0"/>
          </a:p>
        </p:txBody>
      </p:sp>
      <p:pic>
        <p:nvPicPr>
          <p:cNvPr id="9" name="Объект 8" descr="https://upload.wikimedia.org/wikipedia/commons/thumb/9/9c/Portrait_of_Mendel_in_oval._Wellcome_M0014816.jpg/381px-Portrait_of_Mendel_in_oval._Wellcome_M0014816.jp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908720"/>
            <a:ext cx="4104456" cy="51125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49095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3394720" cy="3888432"/>
          </a:xfrm>
        </p:spPr>
        <p:txBody>
          <a:bodyPr>
            <a:noAutofit/>
          </a:bodyPr>
          <a:lstStyle/>
          <a:p>
            <a:r>
              <a:rPr lang="kk-KZ" sz="1800" dirty="0">
                <a:latin typeface="Times New Roman" pitchFamily="18" charset="0"/>
                <a:cs typeface="Times New Roman" pitchFamily="18" charset="0"/>
              </a:rPr>
              <a:t>Мендель өзінің тәжірибесіне бұршақ өсімдігін зерттеу нысаны ретінде алған. Бұршақты таңдау себебі: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1800" dirty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елгілер </a:t>
            </a:r>
            <a:r>
              <a:rPr lang="kk-KZ" sz="1800" dirty="0">
                <a:latin typeface="Times New Roman" pitchFamily="18" charset="0"/>
                <a:cs typeface="Times New Roman" pitchFamily="18" charset="0"/>
              </a:rPr>
              <a:t>саны аз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1800" dirty="0">
                <a:latin typeface="Times New Roman" pitchFamily="18" charset="0"/>
                <a:cs typeface="Times New Roman" pitchFamily="18" charset="0"/>
              </a:rPr>
              <a:t>ө</a:t>
            </a: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здігінен </a:t>
            </a:r>
            <a:r>
              <a:rPr lang="kk-KZ" sz="1800" dirty="0">
                <a:latin typeface="Times New Roman" pitchFamily="18" charset="0"/>
                <a:cs typeface="Times New Roman" pitchFamily="18" charset="0"/>
              </a:rPr>
              <a:t>тозаңданады, -</a:t>
            </a: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сары </a:t>
            </a:r>
            <a:r>
              <a:rPr lang="kk-KZ" sz="1800" dirty="0">
                <a:latin typeface="Times New Roman" pitchFamily="18" charset="0"/>
                <a:cs typeface="Times New Roman" pitchFamily="18" charset="0"/>
              </a:rPr>
              <a:t>түсті бұршақта жасыл түсті  ген және керсінше  болмайды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1800" dirty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арлығы </a:t>
            </a:r>
            <a:r>
              <a:rPr lang="kk-KZ" sz="1800" dirty="0">
                <a:latin typeface="Times New Roman" pitchFamily="18" charset="0"/>
                <a:cs typeface="Times New Roman" pitchFamily="18" charset="0"/>
              </a:rPr>
              <a:t>екі баламалы белгісі.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өсіруге </a:t>
            </a:r>
            <a:r>
              <a:rPr lang="kk-KZ" sz="1800" dirty="0">
                <a:latin typeface="Times New Roman" pitchFamily="18" charset="0"/>
                <a:cs typeface="Times New Roman" pitchFamily="18" charset="0"/>
              </a:rPr>
              <a:t>қолайлы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79912" y="273050"/>
            <a:ext cx="5256584" cy="6036270"/>
          </a:xfrm>
        </p:spPr>
        <p:txBody>
          <a:bodyPr>
            <a:normAutofit fontScale="25000" lnSpcReduction="20000"/>
          </a:bodyPr>
          <a:lstStyle/>
          <a:p>
            <a:r>
              <a:rPr lang="kk-KZ" sz="8000" b="1" u="sng" dirty="0">
                <a:latin typeface="Times New Roman" pitchFamily="18" charset="0"/>
                <a:cs typeface="Times New Roman" pitchFamily="18" charset="0"/>
              </a:rPr>
              <a:t>Мендельдің бірінші </a:t>
            </a:r>
            <a:r>
              <a:rPr lang="kk-KZ" sz="8000" b="1" u="sng" dirty="0" smtClean="0">
                <a:latin typeface="Times New Roman" pitchFamily="18" charset="0"/>
                <a:cs typeface="Times New Roman" pitchFamily="18" charset="0"/>
              </a:rPr>
              <a:t>заңы</a:t>
            </a:r>
          </a:p>
          <a:p>
            <a:pPr marL="0" indent="0">
              <a:buNone/>
            </a:pPr>
            <a:endParaRPr lang="ru-RU" dirty="0"/>
          </a:p>
          <a:p>
            <a:pPr marL="0" indent="0" algn="just">
              <a:buNone/>
            </a:pPr>
            <a:r>
              <a:rPr lang="x-none" sz="8000" b="1" smtClean="0">
                <a:latin typeface="Times New Roman" pitchFamily="18" charset="0"/>
                <a:cs typeface="Times New Roman" pitchFamily="18" charset="0"/>
              </a:rPr>
              <a:t>Мендель тәжірибе үшін баламалы жеті белгілері бойынша ажыратылатын бұршақтың әр түрлі сорттарын таңдап алды; тұқымы сары немесе жасыл, тұқымы тегіс немесе бұдыр, тұқым қабығы сұр немесе ақ, бойы биік немесе аласа, т.б. Аналық өсімдік ретінде қандай сорттың пайдаланғанына қарамастан, будандасудан кейін алынған 1-ұрпақ (F1) будандарында баламалы жұп белгінің тек біреуі ғана көрініс береді. Мұндай белгіні </a:t>
            </a:r>
            <a:r>
              <a:rPr lang="kk-KZ" sz="8000" b="1" dirty="0" smtClean="0">
                <a:latin typeface="Times New Roman" pitchFamily="18" charset="0"/>
                <a:cs typeface="Times New Roman" pitchFamily="18" charset="0"/>
              </a:rPr>
              <a:t>Мендель доминантты белгі 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8000" b="1" dirty="0" err="1" smtClean="0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latin typeface="Times New Roman" pitchFamily="18" charset="0"/>
                <a:cs typeface="Times New Roman" pitchFamily="18" charset="0"/>
              </a:rPr>
              <a:t>атады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8000" b="1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latin typeface="Times New Roman" pitchFamily="18" charset="0"/>
                <a:cs typeface="Times New Roman" pitchFamily="18" charset="0"/>
              </a:rPr>
              <a:t>жұп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latin typeface="Times New Roman" pitchFamily="18" charset="0"/>
                <a:cs typeface="Times New Roman" pitchFamily="18" charset="0"/>
              </a:rPr>
              <a:t>белгілердің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latin typeface="Times New Roman" pitchFamily="18" charset="0"/>
                <a:cs typeface="Times New Roman" pitchFamily="18" charset="0"/>
              </a:rPr>
              <a:t>ішінен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8000" b="1" dirty="0" err="1" smtClean="0">
                <a:latin typeface="Times New Roman" pitchFamily="18" charset="0"/>
                <a:cs typeface="Times New Roman" pitchFamily="18" charset="0"/>
              </a:rPr>
              <a:t>тұқымның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latin typeface="Times New Roman" pitchFamily="18" charset="0"/>
                <a:cs typeface="Times New Roman" pitchFamily="18" charset="0"/>
              </a:rPr>
              <a:t>сары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latin typeface="Times New Roman" pitchFamily="18" charset="0"/>
                <a:cs typeface="Times New Roman" pitchFamily="18" charset="0"/>
              </a:rPr>
              <a:t>түсі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latin typeface="Times New Roman" pitchFamily="18" charset="0"/>
                <a:cs typeface="Times New Roman" pitchFamily="18" charset="0"/>
              </a:rPr>
              <a:t>жасыл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latin typeface="Times New Roman" pitchFamily="18" charset="0"/>
                <a:cs typeface="Times New Roman" pitchFamily="18" charset="0"/>
              </a:rPr>
              <a:t>түске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8000" b="1" dirty="0" err="1" smtClean="0">
                <a:latin typeface="Times New Roman" pitchFamily="18" charset="0"/>
                <a:cs typeface="Times New Roman" pitchFamily="18" charset="0"/>
              </a:rPr>
              <a:t>тегістігі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latin typeface="Times New Roman" pitchFamily="18" charset="0"/>
                <a:cs typeface="Times New Roman" pitchFamily="18" charset="0"/>
              </a:rPr>
              <a:t>тұқым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latin typeface="Times New Roman" pitchFamily="18" charset="0"/>
                <a:cs typeface="Times New Roman" pitchFamily="18" charset="0"/>
              </a:rPr>
              <a:t>бұдырлығына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8000" b="1" dirty="0" err="1" smtClean="0">
                <a:latin typeface="Times New Roman" pitchFamily="18" charset="0"/>
                <a:cs typeface="Times New Roman" pitchFamily="18" charset="0"/>
              </a:rPr>
              <a:t>тұқым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latin typeface="Times New Roman" pitchFamily="18" charset="0"/>
                <a:cs typeface="Times New Roman" pitchFamily="18" charset="0"/>
              </a:rPr>
              <a:t>қабығының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latin typeface="Times New Roman" pitchFamily="18" charset="0"/>
                <a:cs typeface="Times New Roman" pitchFamily="18" charset="0"/>
              </a:rPr>
              <a:t>сұр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latin typeface="Times New Roman" pitchFamily="18" charset="0"/>
                <a:cs typeface="Times New Roman" pitchFamily="18" charset="0"/>
              </a:rPr>
              <a:t>түсі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latin typeface="Times New Roman" pitchFamily="18" charset="0"/>
                <a:cs typeface="Times New Roman" pitchFamily="18" charset="0"/>
              </a:rPr>
              <a:t>ақ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latin typeface="Times New Roman" pitchFamily="18" charset="0"/>
                <a:cs typeface="Times New Roman" pitchFamily="18" charset="0"/>
              </a:rPr>
              <a:t>түске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8000" b="1" dirty="0" err="1" smtClean="0">
                <a:latin typeface="Times New Roman" pitchFamily="18" charset="0"/>
                <a:cs typeface="Times New Roman" pitchFamily="18" charset="0"/>
              </a:rPr>
              <a:t>бойының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latin typeface="Times New Roman" pitchFamily="18" charset="0"/>
                <a:cs typeface="Times New Roman" pitchFamily="18" charset="0"/>
              </a:rPr>
              <a:t>биіктігі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latin typeface="Times New Roman" pitchFamily="18" charset="0"/>
                <a:cs typeface="Times New Roman" pitchFamily="18" charset="0"/>
              </a:rPr>
              <a:t>аласалығына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latin typeface="Times New Roman" pitchFamily="18" charset="0"/>
                <a:cs typeface="Times New Roman" pitchFamily="18" charset="0"/>
              </a:rPr>
              <a:t>қарағанда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latin typeface="Times New Roman" pitchFamily="18" charset="0"/>
                <a:cs typeface="Times New Roman" pitchFamily="18" charset="0"/>
              </a:rPr>
              <a:t>доминанттылық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latin typeface="Times New Roman" pitchFamily="18" charset="0"/>
                <a:cs typeface="Times New Roman" pitchFamily="18" charset="0"/>
              </a:rPr>
              <a:t>көрсететінін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latin typeface="Times New Roman" pitchFamily="18" charset="0"/>
                <a:cs typeface="Times New Roman" pitchFamily="18" charset="0"/>
              </a:rPr>
              <a:t>байқады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. 1-будан </a:t>
            </a:r>
            <a:r>
              <a:rPr lang="ru-RU" sz="8000" b="1" dirty="0" err="1" smtClean="0">
                <a:latin typeface="Times New Roman" pitchFamily="18" charset="0"/>
                <a:cs typeface="Times New Roman" pitchFamily="18" charset="0"/>
              </a:rPr>
              <a:t>ұрпақта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latin typeface="Times New Roman" pitchFamily="18" charset="0"/>
                <a:cs typeface="Times New Roman" pitchFamily="18" charset="0"/>
              </a:rPr>
              <a:t>көрінбеген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latin typeface="Times New Roman" pitchFamily="18" charset="0"/>
                <a:cs typeface="Times New Roman" pitchFamily="18" charset="0"/>
              </a:rPr>
              <a:t>белгілерді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 Мендель </a:t>
            </a:r>
            <a:r>
              <a:rPr lang="ru-RU" sz="8000" b="1" dirty="0" err="1" smtClean="0">
                <a:latin typeface="Times New Roman" pitchFamily="18" charset="0"/>
                <a:cs typeface="Times New Roman" pitchFamily="18" charset="0"/>
              </a:rPr>
              <a:t>рецессивті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latin typeface="Times New Roman" pitchFamily="18" charset="0"/>
                <a:cs typeface="Times New Roman" pitchFamily="18" charset="0"/>
              </a:rPr>
              <a:t>белгілер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8000" b="1" dirty="0" err="1" smtClean="0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latin typeface="Times New Roman" pitchFamily="18" charset="0"/>
                <a:cs typeface="Times New Roman" pitchFamily="18" charset="0"/>
              </a:rPr>
              <a:t>атады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8000" b="1" dirty="0" err="1" smtClean="0">
                <a:latin typeface="Times New Roman" pitchFamily="18" charset="0"/>
                <a:cs typeface="Times New Roman" pitchFamily="18" charset="0"/>
              </a:rPr>
              <a:t>Тұқым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latin typeface="Times New Roman" pitchFamily="18" charset="0"/>
                <a:cs typeface="Times New Roman" pitchFamily="18" charset="0"/>
              </a:rPr>
              <a:t>қуалауға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latin typeface="Times New Roman" pitchFamily="18" charset="0"/>
                <a:cs typeface="Times New Roman" pitchFamily="18" charset="0"/>
              </a:rPr>
              <a:t>талдау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latin typeface="Times New Roman" pitchFamily="18" charset="0"/>
                <a:cs typeface="Times New Roman" pitchFamily="18" charset="0"/>
              </a:rPr>
              <a:t>жасағанда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 1-будан </a:t>
            </a:r>
            <a:r>
              <a:rPr lang="ru-RU" sz="8000" b="1" dirty="0" err="1" smtClean="0">
                <a:latin typeface="Times New Roman" pitchFamily="18" charset="0"/>
                <a:cs typeface="Times New Roman" pitchFamily="18" charset="0"/>
              </a:rPr>
              <a:t>ұрпағы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latin typeface="Times New Roman" pitchFamily="18" charset="0"/>
                <a:cs typeface="Times New Roman" pitchFamily="18" charset="0"/>
              </a:rPr>
              <a:t>бірдей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latin typeface="Times New Roman" pitchFamily="18" charset="0"/>
                <a:cs typeface="Times New Roman" pitchFamily="18" charset="0"/>
              </a:rPr>
              <a:t>пішінді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8000" b="1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latin typeface="Times New Roman" pitchFamily="18" charset="0"/>
                <a:cs typeface="Times New Roman" pitchFamily="18" charset="0"/>
              </a:rPr>
              <a:t>типтес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latin typeface="Times New Roman" pitchFamily="18" charset="0"/>
                <a:cs typeface="Times New Roman" pitchFamily="18" charset="0"/>
              </a:rPr>
              <a:t>болғандықтан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latin typeface="Times New Roman" pitchFamily="18" charset="0"/>
                <a:cs typeface="Times New Roman" pitchFamily="18" charset="0"/>
              </a:rPr>
              <a:t>құбылыс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8000" b="1" dirty="0" err="1" smtClean="0">
                <a:latin typeface="Times New Roman" pitchFamily="18" charset="0"/>
                <a:cs typeface="Times New Roman" pitchFamily="18" charset="0"/>
              </a:rPr>
              <a:t>Мендельдің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latin typeface="Times New Roman" pitchFamily="18" charset="0"/>
                <a:cs typeface="Times New Roman" pitchFamily="18" charset="0"/>
              </a:rPr>
              <a:t>бірінші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latin typeface="Times New Roman" pitchFamily="18" charset="0"/>
                <a:cs typeface="Times New Roman" pitchFamily="18" charset="0"/>
              </a:rPr>
              <a:t>заңы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8000" b="1" dirty="0" err="1" smtClean="0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latin typeface="Times New Roman" pitchFamily="18" charset="0"/>
                <a:cs typeface="Times New Roman" pitchFamily="18" charset="0"/>
              </a:rPr>
              <a:t>аталады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8000" b="1" dirty="0" err="1" smtClean="0">
                <a:latin typeface="Times New Roman" pitchFamily="18" charset="0"/>
                <a:cs typeface="Times New Roman" pitchFamily="18" charset="0"/>
              </a:rPr>
              <a:t>Бұны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8000" b="1" dirty="0" err="1" smtClean="0">
                <a:latin typeface="Times New Roman" pitchFamily="18" charset="0"/>
                <a:cs typeface="Times New Roman" pitchFamily="18" charset="0"/>
              </a:rPr>
              <a:t>доминнанттылық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latin typeface="Times New Roman" pitchFamily="18" charset="0"/>
                <a:cs typeface="Times New Roman" pitchFamily="18" charset="0"/>
              </a:rPr>
              <a:t>ережесі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8000" b="1" dirty="0" err="1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8000" b="1" dirty="0">
                <a:latin typeface="Times New Roman" pitchFamily="18" charset="0"/>
                <a:cs typeface="Times New Roman" pitchFamily="18" charset="0"/>
              </a:rPr>
              <a:t> те </a:t>
            </a:r>
            <a:r>
              <a:rPr lang="ru-RU" sz="8000" b="1" dirty="0" err="1" smtClean="0">
                <a:latin typeface="Times New Roman" pitchFamily="18" charset="0"/>
                <a:cs typeface="Times New Roman" pitchFamily="18" charset="0"/>
              </a:rPr>
              <a:t>атайды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8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2"/>
          <a:stretch>
            <a:fillRect/>
          </a:stretch>
        </p:blipFill>
        <p:spPr>
          <a:xfrm>
            <a:off x="251520" y="3789040"/>
            <a:ext cx="3456384" cy="2825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964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Мендельдің 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екінші заңы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95536" y="1481430"/>
            <a:ext cx="3456384" cy="5018236"/>
          </a:xfrm>
        </p:spPr>
        <p:txBody>
          <a:bodyPr>
            <a:normAutofit fontScale="25000" lnSpcReduction="20000"/>
          </a:bodyPr>
          <a:lstStyle/>
          <a:p>
            <a:r>
              <a:rPr lang="x-none"/>
              <a:t> </a:t>
            </a:r>
            <a:r>
              <a:rPr lang="kk-KZ" sz="7200" b="1" dirty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x-none" sz="7200" b="1">
                <a:latin typeface="Times New Roman" pitchFamily="18" charset="0"/>
                <a:cs typeface="Times New Roman" pitchFamily="18" charset="0"/>
              </a:rPr>
              <a:t>ұршақтың сары және жасыл түсті тұқым жарнақтары бар түрлерін будандастырудан алынған 1-ұрпақтың түсі сары болады. Ал осы F1 будандарын өздігінен тозаңданудан алынған F2 ұрпағында сары және жасыл түсті тұқымдары бар өсімдіктер пайда болады. Яғни 1-будан ұрпақта көрінбеген белгілер (жасыл түс) 2-ұрпақта көрінеді. </a:t>
            </a:r>
            <a:r>
              <a:rPr lang="ru-RU" sz="7200" b="1" i="1" dirty="0" err="1">
                <a:latin typeface="Times New Roman" pitchFamily="18" charset="0"/>
                <a:cs typeface="Times New Roman" pitchFamily="18" charset="0"/>
              </a:rPr>
              <a:t>Доминантты</a:t>
            </a:r>
            <a:r>
              <a:rPr lang="ru-RU" sz="72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7200" b="1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72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7200" b="1" i="1" dirty="0" err="1">
                <a:latin typeface="Times New Roman" pitchFamily="18" charset="0"/>
                <a:cs typeface="Times New Roman" pitchFamily="18" charset="0"/>
              </a:rPr>
              <a:t>рецессивті</a:t>
            </a:r>
            <a:r>
              <a:rPr lang="ru-RU" sz="72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7200" b="1" dirty="0" err="1">
                <a:latin typeface="Times New Roman" pitchFamily="18" charset="0"/>
                <a:cs typeface="Times New Roman" pitchFamily="18" charset="0"/>
              </a:rPr>
              <a:t>белгілері</a:t>
            </a:r>
            <a:r>
              <a:rPr lang="ru-RU" sz="7200" b="1" dirty="0">
                <a:latin typeface="Times New Roman" pitchFamily="18" charset="0"/>
                <a:cs typeface="Times New Roman" pitchFamily="18" charset="0"/>
              </a:rPr>
              <a:t> бар </a:t>
            </a:r>
            <a:r>
              <a:rPr lang="ru-RU" sz="7200" b="1" dirty="0" err="1">
                <a:latin typeface="Times New Roman" pitchFamily="18" charset="0"/>
                <a:cs typeface="Times New Roman" pitchFamily="18" charset="0"/>
              </a:rPr>
              <a:t>тұқымдардың</a:t>
            </a:r>
            <a:r>
              <a:rPr lang="ru-RU" sz="7200" b="1" dirty="0">
                <a:latin typeface="Times New Roman" pitchFamily="18" charset="0"/>
                <a:cs typeface="Times New Roman" pitchFamily="18" charset="0"/>
              </a:rPr>
              <a:t> F2-де </a:t>
            </a:r>
            <a:r>
              <a:rPr lang="ru-RU" sz="7200" b="1" dirty="0" err="1">
                <a:latin typeface="Times New Roman" pitchFamily="18" charset="0"/>
                <a:cs typeface="Times New Roman" pitchFamily="18" charset="0"/>
              </a:rPr>
              <a:t>сандық</a:t>
            </a:r>
            <a:r>
              <a:rPr lang="ru-RU" sz="7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b="1" dirty="0" err="1">
                <a:latin typeface="Times New Roman" pitchFamily="18" charset="0"/>
                <a:cs typeface="Times New Roman" pitchFamily="18" charset="0"/>
              </a:rPr>
              <a:t>арақатынасы</a:t>
            </a:r>
            <a:r>
              <a:rPr lang="ru-RU" sz="7200" b="1" dirty="0">
                <a:latin typeface="Times New Roman" pitchFamily="18" charset="0"/>
                <a:cs typeface="Times New Roman" pitchFamily="18" charset="0"/>
              </a:rPr>
              <a:t> 3:1 </a:t>
            </a:r>
            <a:r>
              <a:rPr lang="ru-RU" sz="7200" b="1" dirty="0" err="1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72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7200" b="1" dirty="0" err="1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7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b="1" dirty="0" err="1">
                <a:latin typeface="Times New Roman" pitchFamily="18" charset="0"/>
                <a:cs typeface="Times New Roman" pitchFamily="18" charset="0"/>
              </a:rPr>
              <a:t>жұп</a:t>
            </a:r>
            <a:r>
              <a:rPr lang="ru-RU" sz="7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b="1" dirty="0" err="1">
                <a:latin typeface="Times New Roman" pitchFamily="18" charset="0"/>
                <a:cs typeface="Times New Roman" pitchFamily="18" charset="0"/>
              </a:rPr>
              <a:t>белгілердің</a:t>
            </a:r>
            <a:r>
              <a:rPr lang="ru-RU" sz="7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b="1" dirty="0" err="1">
                <a:latin typeface="Times New Roman" pitchFamily="18" charset="0"/>
                <a:cs typeface="Times New Roman" pitchFamily="18" charset="0"/>
              </a:rPr>
              <a:t>осындай</a:t>
            </a:r>
            <a:r>
              <a:rPr lang="ru-RU" sz="7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b="1" dirty="0" err="1">
                <a:latin typeface="Times New Roman" pitchFamily="18" charset="0"/>
                <a:cs typeface="Times New Roman" pitchFamily="18" charset="0"/>
              </a:rPr>
              <a:t>арақатынаста</a:t>
            </a:r>
            <a:r>
              <a:rPr lang="ru-RU" sz="7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b="1" dirty="0" err="1">
                <a:latin typeface="Times New Roman" pitchFamily="18" charset="0"/>
                <a:cs typeface="Times New Roman" pitchFamily="18" charset="0"/>
              </a:rPr>
              <a:t>ажырауы</a:t>
            </a:r>
            <a:r>
              <a:rPr lang="ru-RU" sz="72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kk-KZ" sz="7200" b="1" dirty="0">
                <a:latin typeface="Times New Roman" pitchFamily="18" charset="0"/>
                <a:cs typeface="Times New Roman" pitchFamily="18" charset="0"/>
              </a:rPr>
              <a:t>Мендельдің екінші заңы</a:t>
            </a:r>
            <a:r>
              <a:rPr lang="x-none" sz="7200" b="1">
                <a:latin typeface="Times New Roman" pitchFamily="18" charset="0"/>
                <a:cs typeface="Times New Roman" pitchFamily="18" charset="0"/>
              </a:rPr>
              <a:t> немесе</a:t>
            </a:r>
            <a:r>
              <a:rPr lang="kk-KZ" sz="7200" b="1" dirty="0">
                <a:latin typeface="Times New Roman" pitchFamily="18" charset="0"/>
                <a:cs typeface="Times New Roman" pitchFamily="18" charset="0"/>
              </a:rPr>
              <a:t> белгілердің ажырау заңы деп </a:t>
            </a:r>
            <a:r>
              <a:rPr lang="x-none" sz="7200" b="1">
                <a:latin typeface="Times New Roman" pitchFamily="18" charset="0"/>
                <a:cs typeface="Times New Roman" pitchFamily="18" charset="0"/>
              </a:rPr>
              <a:t> аталады</a:t>
            </a:r>
            <a:endParaRPr lang="ru-RU" sz="72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6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Объект 4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67944" y="404664"/>
            <a:ext cx="4680520" cy="2359908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3964402" y="2764572"/>
            <a:ext cx="485607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Г.Мендельдің қолданған әдісі- гибридолгиялық әдіс.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Гибридолгиялық әдістің ерекшелігі: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>
              <a:buFont typeface="Wingdings" pitchFamily="2" charset="2"/>
              <a:buChar char="Ø"/>
            </a:pP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будандастыру үшін бір-бірінен айқын жұп белгілері бойынша ажыратылатын бір түрдің дарақтары алынады;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>
              <a:buFont typeface="Wingdings" pitchFamily="2" charset="2"/>
              <a:buChar char="Ø"/>
            </a:pP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зерттелетін белгілер тұрақты, яғни бірнеше ұрпақ бойы қайталанып отырады;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әр ұрпақтағы алынған будандарға жеке талдау жасалып, нақтылы сандық есептеулер жүргізілді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547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685800" y="980729"/>
            <a:ext cx="7772400" cy="792087"/>
          </a:xfrm>
        </p:spPr>
        <p:txBody>
          <a:bodyPr>
            <a:normAutofit fontScale="90000"/>
          </a:bodyPr>
          <a:lstStyle/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Тапсырмалар: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467544" y="2132856"/>
            <a:ext cx="7848872" cy="3433936"/>
          </a:xfrm>
        </p:spPr>
        <p:txBody>
          <a:bodyPr>
            <a:noAutofit/>
          </a:bodyPr>
          <a:lstStyle/>
          <a:p>
            <a:r>
              <a:rPr lang="kk-KZ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Сұрақтарға жауап беріңіздер.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kk-KZ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Доминантты және рецесивті белгілер деген не? Олар қалай белгіленеді?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Мендель  өз тәжірибесінде не себептен зерттеу нысаны ретінде бұршақты алды?</a:t>
            </a:r>
            <a:endParaRPr lang="ru-RU" b="1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Біркелкілік заңы мен ажырау заңын салыстырыңдар?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5125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692697"/>
            <a:ext cx="7772400" cy="792087"/>
          </a:xfrm>
        </p:spPr>
        <p:txBody>
          <a:bodyPr/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Қорытынды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39552" y="1772816"/>
            <a:ext cx="8064896" cy="3865984"/>
          </a:xfrm>
        </p:spPr>
        <p:txBody>
          <a:bodyPr>
            <a:normAutofit/>
          </a:bodyPr>
          <a:lstStyle/>
          <a:p>
            <a:r>
              <a:rPr lang="kk-KZ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Генетика – белгілердің тұқымқуалаушылығы мен өзгергіштігін зерттейтін ғылым.Генетиканыың негізін салған Г.Мендель. Ол біркелкілік заңымен ажырау заңын ашты. Ол өз зерттеулерінде асбұршақтың сорттарын  және гибридологиялық әдісті қолданды</a:t>
            </a:r>
            <a:r>
              <a:rPr lang="kk-KZ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9223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293</Words>
  <Application>Microsoft Office PowerPoint</Application>
  <PresentationFormat>Экран (4:3)</PresentationFormat>
  <Paragraphs>31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   Сабақтың тақырыбы: Мендель ашқан белгілердің тұқымқуалау заңдылықтары. Тұқымқуалаушылықты зерттеудің гибридологиялық әдісі</vt:lpstr>
      <vt:lpstr>Генетика ғылымының пайда болуы</vt:lpstr>
      <vt:lpstr>Мендель Заңдары</vt:lpstr>
      <vt:lpstr>Мендель өзінің тәжірибесіне бұршақ өсімдігін зерттеу нысаны ретінде алған. Бұршақты таңдау себебі: -белгілер саны аз -өздігінен тозаңданады, -сары түсті бұршақта жасыл түсті  ген және керсінше  болмайды -барлығы екі баламалы белгісі. -өсіруге қолайлы </vt:lpstr>
      <vt:lpstr>Мендельдің екінші заңы </vt:lpstr>
      <vt:lpstr>Тапсырмалар: </vt:lpstr>
      <vt:lpstr>Қорытынды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11</cp:revision>
  <dcterms:created xsi:type="dcterms:W3CDTF">2021-01-16T10:36:16Z</dcterms:created>
  <dcterms:modified xsi:type="dcterms:W3CDTF">2021-01-24T16:35:35Z</dcterms:modified>
</cp:coreProperties>
</file>