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68" r:id="rId5"/>
    <p:sldId id="266" r:id="rId6"/>
    <p:sldId id="271" r:id="rId7"/>
    <p:sldId id="273" r:id="rId8"/>
    <p:sldId id="269" r:id="rId9"/>
    <p:sldId id="270" r:id="rId10"/>
    <p:sldId id="274"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0066"/>
    <a:srgbClr val="0000FF"/>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61" autoAdjust="0"/>
  </p:normalViewPr>
  <p:slideViewPr>
    <p:cSldViewPr>
      <p:cViewPr varScale="1">
        <p:scale>
          <a:sx n="63" d="100"/>
          <a:sy n="63" d="100"/>
        </p:scale>
        <p:origin x="15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1317668-9927-4191-B830-42A065142A84}" type="datetimeFigureOut">
              <a:rPr lang="ru-RU" smtClean="0"/>
              <a:t>02.05.2021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4958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317668-9927-4191-B830-42A065142A84}" type="datetimeFigureOut">
              <a:rPr lang="ru-RU" smtClean="0"/>
              <a:t>02.05.2021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170530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317668-9927-4191-B830-42A065142A84}" type="datetimeFigureOut">
              <a:rPr lang="ru-RU" smtClean="0"/>
              <a:t>02.05.2021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349186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317668-9927-4191-B830-42A065142A84}" type="datetimeFigureOut">
              <a:rPr lang="ru-RU" smtClean="0"/>
              <a:t>02.05.2021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241577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317668-9927-4191-B830-42A065142A84}" type="datetimeFigureOut">
              <a:rPr lang="ru-RU" smtClean="0"/>
              <a:t>02.05.2021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186230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1317668-9927-4191-B830-42A065142A84}" type="datetimeFigureOut">
              <a:rPr lang="ru-RU" smtClean="0"/>
              <a:t>02.05.2021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330537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1317668-9927-4191-B830-42A065142A84}" type="datetimeFigureOut">
              <a:rPr lang="ru-RU" smtClean="0"/>
              <a:t>02.05.2021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427440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317668-9927-4191-B830-42A065142A84}" type="datetimeFigureOut">
              <a:rPr lang="ru-RU" smtClean="0"/>
              <a:t>02.05.2021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276428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317668-9927-4191-B830-42A065142A84}" type="datetimeFigureOut">
              <a:rPr lang="ru-RU" smtClean="0"/>
              <a:t>02.05.2021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299072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317668-9927-4191-B830-42A065142A84}" type="datetimeFigureOut">
              <a:rPr lang="ru-RU" smtClean="0"/>
              <a:t>02.05.2021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310007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317668-9927-4191-B830-42A065142A84}" type="datetimeFigureOut">
              <a:rPr lang="ru-RU" smtClean="0"/>
              <a:t>02.05.2021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0BCC20-97F7-422B-B16F-B3AE10FC9702}" type="slidenum">
              <a:rPr lang="ru-RU" smtClean="0"/>
              <a:t>‹#›</a:t>
            </a:fld>
            <a:endParaRPr lang="ru-RU"/>
          </a:p>
        </p:txBody>
      </p:sp>
    </p:spTree>
    <p:extLst>
      <p:ext uri="{BB962C8B-B14F-4D97-AF65-F5344CB8AC3E}">
        <p14:creationId xmlns:p14="http://schemas.microsoft.com/office/powerpoint/2010/main" val="174522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17668-9927-4191-B830-42A065142A84}" type="datetimeFigureOut">
              <a:rPr lang="ru-RU" smtClean="0"/>
              <a:t>02.05.2021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BCC20-97F7-422B-B16F-B3AE10FC9702}" type="slidenum">
              <a:rPr lang="ru-RU" smtClean="0"/>
              <a:t>‹#›</a:t>
            </a:fld>
            <a:endParaRPr lang="ru-RU"/>
          </a:p>
        </p:txBody>
      </p:sp>
    </p:spTree>
    <p:extLst>
      <p:ext uri="{BB962C8B-B14F-4D97-AF65-F5344CB8AC3E}">
        <p14:creationId xmlns:p14="http://schemas.microsoft.com/office/powerpoint/2010/main" val="27501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476673"/>
            <a:ext cx="8640960" cy="1872207"/>
          </a:xfrm>
        </p:spPr>
        <p:txBody>
          <a:bodyPr>
            <a:noAutofit/>
          </a:bodyPr>
          <a:lstStyle/>
          <a:p>
            <a:r>
              <a:rPr lang="kk-KZ" sz="3200" b="1" dirty="0">
                <a:latin typeface="Times New Roman" pitchFamily="18" charset="0"/>
                <a:cs typeface="Times New Roman" pitchFamily="18" charset="0"/>
              </a:rPr>
              <a:t>Сабақтың </a:t>
            </a:r>
            <a:r>
              <a:rPr lang="kk-KZ" sz="3200" b="1" dirty="0" smtClean="0">
                <a:latin typeface="Times New Roman" pitchFamily="18" charset="0"/>
                <a:cs typeface="Times New Roman" pitchFamily="18" charset="0"/>
              </a:rPr>
              <a:t>тақырыбы:</a:t>
            </a:r>
            <a:br>
              <a:rPr lang="kk-KZ" sz="3200" b="1" dirty="0" smtClean="0">
                <a:latin typeface="Times New Roman" pitchFamily="18" charset="0"/>
                <a:cs typeface="Times New Roman" pitchFamily="18" charset="0"/>
              </a:rPr>
            </a:br>
            <a:r>
              <a:rPr lang="kk-KZ" sz="3200" dirty="0">
                <a:latin typeface="Times New Roman" pitchFamily="18" charset="0"/>
                <a:cs typeface="Times New Roman" pitchFamily="18" charset="0"/>
              </a:rPr>
              <a:t>Ч. Дарвиннің эволюциялық ілімінің негізгі қағидалары. Эволюцияның заманауи теориясының пайда болуы.</a:t>
            </a:r>
            <a:endParaRPr lang="ru-RU" sz="3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23528" y="2636912"/>
            <a:ext cx="8496944" cy="3816424"/>
          </a:xfrm>
        </p:spPr>
        <p:txBody>
          <a:bodyPr>
            <a:normAutofit fontScale="92500" lnSpcReduction="20000"/>
          </a:bodyPr>
          <a:lstStyle/>
          <a:p>
            <a:pPr algn="just"/>
            <a:r>
              <a:rPr lang="kk-KZ" sz="3400" b="1" dirty="0">
                <a:solidFill>
                  <a:schemeClr val="tx1"/>
                </a:solidFill>
                <a:latin typeface="Times New Roman" pitchFamily="18" charset="0"/>
                <a:cs typeface="Times New Roman" pitchFamily="18" charset="0"/>
              </a:rPr>
              <a:t>Сабақтың </a:t>
            </a:r>
            <a:r>
              <a:rPr lang="kk-KZ" sz="3400" b="1" dirty="0" smtClean="0">
                <a:solidFill>
                  <a:schemeClr val="tx1"/>
                </a:solidFill>
                <a:latin typeface="Times New Roman" pitchFamily="18" charset="0"/>
                <a:cs typeface="Times New Roman" pitchFamily="18" charset="0"/>
              </a:rPr>
              <a:t>мақсаты:</a:t>
            </a:r>
          </a:p>
          <a:p>
            <a:pPr algn="just"/>
            <a:r>
              <a:rPr lang="kk-KZ" sz="3400" dirty="0" smtClean="0">
                <a:solidFill>
                  <a:schemeClr val="tx1"/>
                </a:solidFill>
                <a:latin typeface="Times New Roman" pitchFamily="18" charset="0"/>
                <a:cs typeface="Times New Roman" pitchFamily="18" charset="0"/>
              </a:rPr>
              <a:t>Эволюция қалыптасуындағы </a:t>
            </a:r>
            <a:r>
              <a:rPr lang="kk-KZ" sz="3400" dirty="0">
                <a:solidFill>
                  <a:schemeClr val="tx1"/>
                </a:solidFill>
                <a:latin typeface="Times New Roman" pitchFamily="18" charset="0"/>
                <a:cs typeface="Times New Roman" pitchFamily="18" charset="0"/>
              </a:rPr>
              <a:t>Ч.Дарвин еңбектерінің рөлін </a:t>
            </a:r>
            <a:r>
              <a:rPr lang="kk-KZ" sz="3400" dirty="0" smtClean="0">
                <a:solidFill>
                  <a:schemeClr val="tx1"/>
                </a:solidFill>
                <a:latin typeface="Times New Roman" pitchFamily="18" charset="0"/>
                <a:cs typeface="Times New Roman" pitchFamily="18" charset="0"/>
              </a:rPr>
              <a:t>түсіндіру.</a:t>
            </a:r>
          </a:p>
          <a:p>
            <a:pPr algn="just"/>
            <a:r>
              <a:rPr lang="kk-KZ" sz="3400" b="1" dirty="0" smtClean="0">
                <a:solidFill>
                  <a:schemeClr val="tx1"/>
                </a:solidFill>
                <a:latin typeface="Times New Roman" pitchFamily="18" charset="0"/>
                <a:cs typeface="Times New Roman" pitchFamily="18" charset="0"/>
              </a:rPr>
              <a:t>Бағалау </a:t>
            </a:r>
            <a:r>
              <a:rPr lang="kk-KZ" sz="3400" b="1" dirty="0">
                <a:solidFill>
                  <a:schemeClr val="tx1"/>
                </a:solidFill>
                <a:latin typeface="Times New Roman" pitchFamily="18" charset="0"/>
                <a:cs typeface="Times New Roman" pitchFamily="18" charset="0"/>
              </a:rPr>
              <a:t>критериі</a:t>
            </a:r>
            <a:r>
              <a:rPr lang="kk-KZ" sz="3400" b="1" dirty="0" smtClean="0">
                <a:solidFill>
                  <a:schemeClr val="tx1"/>
                </a:solidFill>
                <a:latin typeface="Times New Roman" pitchFamily="18" charset="0"/>
                <a:cs typeface="Times New Roman" pitchFamily="18" charset="0"/>
              </a:rPr>
              <a:t>:</a:t>
            </a:r>
          </a:p>
          <a:p>
            <a:pPr marR="202565" algn="just">
              <a:lnSpc>
                <a:spcPct val="115000"/>
              </a:lnSpc>
              <a:spcAft>
                <a:spcPts val="0"/>
              </a:spcAft>
            </a:pPr>
            <a:r>
              <a:rPr lang="ru-RU" dirty="0" smtClean="0">
                <a:solidFill>
                  <a:schemeClr val="tx1"/>
                </a:solidFill>
                <a:latin typeface="Times New Roman" panose="02020603050405020304" pitchFamily="18" charset="0"/>
                <a:cs typeface="Times New Roman" panose="02020603050405020304" pitchFamily="18" charset="0"/>
              </a:rPr>
              <a:t>-</a:t>
            </a:r>
            <a:r>
              <a:rPr lang="ru-RU" dirty="0" err="1">
                <a:solidFill>
                  <a:schemeClr val="tx1"/>
                </a:solidFill>
                <a:latin typeface="Times New Roman" panose="02020603050405020304" pitchFamily="18" charset="0"/>
                <a:cs typeface="Times New Roman" panose="02020603050405020304" pitchFamily="18" charset="0"/>
              </a:rPr>
              <a:t>Ч.Дарвиннің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еңбектерінің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маңызын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талдайды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салыстырады</a:t>
            </a:r>
            <a:r>
              <a:rPr lang="ru-RU" dirty="0">
                <a:solidFill>
                  <a:schemeClr val="tx1"/>
                </a:solidFill>
                <a:latin typeface="Times New Roman" panose="02020603050405020304" pitchFamily="18" charset="0"/>
                <a:cs typeface="Times New Roman" panose="02020603050405020304" pitchFamily="18" charset="0"/>
              </a:rPr>
              <a:t>;</a:t>
            </a:r>
          </a:p>
          <a:p>
            <a:pPr marR="202565" algn="just">
              <a:lnSpc>
                <a:spcPct val="115000"/>
              </a:lnSpc>
              <a:spcAft>
                <a:spcPts val="0"/>
              </a:spcAft>
            </a:pP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Ч.Дарвиннің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эволюциялық</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дамудың</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рөлін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анықтайды</a:t>
            </a:r>
            <a:endParaRPr lang="ru-RU" dirty="0">
              <a:solidFill>
                <a:schemeClr val="tx1"/>
              </a:solidFill>
              <a:latin typeface="Times New Roman" panose="02020603050405020304" pitchFamily="18" charset="0"/>
              <a:cs typeface="Times New Roman" panose="02020603050405020304" pitchFamily="18" charset="0"/>
            </a:endParaRPr>
          </a:p>
          <a:p>
            <a:pPr marR="202565" algn="just">
              <a:lnSpc>
                <a:spcPct val="115000"/>
              </a:lnSpc>
              <a:spcAft>
                <a:spcPts val="0"/>
              </a:spcAft>
            </a:pPr>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013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subTitle" idx="1"/>
          </p:nvPr>
        </p:nvSpPr>
        <p:spPr bwMode="auto">
          <a:xfrm>
            <a:off x="107504" y="555672"/>
            <a:ext cx="87849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33900" algn="l"/>
              </a:tabLst>
              <a:defRPr>
                <a:solidFill>
                  <a:schemeClr val="tx1"/>
                </a:solidFill>
                <a:latin typeface="Arial" panose="020B0604020202020204" pitchFamily="34" charset="0"/>
              </a:defRPr>
            </a:lvl1pPr>
            <a:lvl2pPr eaLnBrk="0" fontAlgn="base" hangingPunct="0">
              <a:spcBef>
                <a:spcPct val="0"/>
              </a:spcBef>
              <a:spcAft>
                <a:spcPct val="0"/>
              </a:spcAft>
              <a:tabLst>
                <a:tab pos="4533900" algn="l"/>
              </a:tabLst>
              <a:defRPr>
                <a:solidFill>
                  <a:schemeClr val="tx1"/>
                </a:solidFill>
                <a:latin typeface="Arial" panose="020B0604020202020204" pitchFamily="34" charset="0"/>
              </a:defRPr>
            </a:lvl2pPr>
            <a:lvl3pPr eaLnBrk="0" fontAlgn="base" hangingPunct="0">
              <a:spcBef>
                <a:spcPct val="0"/>
              </a:spcBef>
              <a:spcAft>
                <a:spcPct val="0"/>
              </a:spcAft>
              <a:tabLst>
                <a:tab pos="4533900" algn="l"/>
              </a:tabLst>
              <a:defRPr>
                <a:solidFill>
                  <a:schemeClr val="tx1"/>
                </a:solidFill>
                <a:latin typeface="Arial" panose="020B0604020202020204" pitchFamily="34" charset="0"/>
              </a:defRPr>
            </a:lvl3pPr>
            <a:lvl4pPr eaLnBrk="0" fontAlgn="base" hangingPunct="0">
              <a:spcBef>
                <a:spcPct val="0"/>
              </a:spcBef>
              <a:spcAft>
                <a:spcPct val="0"/>
              </a:spcAft>
              <a:tabLst>
                <a:tab pos="4533900" algn="l"/>
              </a:tabLst>
              <a:defRPr>
                <a:solidFill>
                  <a:schemeClr val="tx1"/>
                </a:solidFill>
                <a:latin typeface="Arial" panose="020B0604020202020204" pitchFamily="34" charset="0"/>
              </a:defRPr>
            </a:lvl4pPr>
            <a:lvl5pPr eaLnBrk="0" fontAlgn="base" hangingPunct="0">
              <a:spcBef>
                <a:spcPct val="0"/>
              </a:spcBef>
              <a:spcAft>
                <a:spcPct val="0"/>
              </a:spcAft>
              <a:tabLst>
                <a:tab pos="4533900" algn="l"/>
              </a:tabLst>
              <a:defRPr>
                <a:solidFill>
                  <a:schemeClr val="tx1"/>
                </a:solidFill>
                <a:latin typeface="Arial" panose="020B0604020202020204" pitchFamily="34" charset="0"/>
              </a:defRPr>
            </a:lvl5pPr>
            <a:lvl6pPr eaLnBrk="0" fontAlgn="base" hangingPunct="0">
              <a:spcBef>
                <a:spcPct val="0"/>
              </a:spcBef>
              <a:spcAft>
                <a:spcPct val="0"/>
              </a:spcAft>
              <a:tabLst>
                <a:tab pos="4533900" algn="l"/>
              </a:tabLst>
              <a:defRPr>
                <a:solidFill>
                  <a:schemeClr val="tx1"/>
                </a:solidFill>
                <a:latin typeface="Arial" panose="020B0604020202020204" pitchFamily="34" charset="0"/>
              </a:defRPr>
            </a:lvl6pPr>
            <a:lvl7pPr eaLnBrk="0" fontAlgn="base" hangingPunct="0">
              <a:spcBef>
                <a:spcPct val="0"/>
              </a:spcBef>
              <a:spcAft>
                <a:spcPct val="0"/>
              </a:spcAft>
              <a:tabLst>
                <a:tab pos="4533900" algn="l"/>
              </a:tabLst>
              <a:defRPr>
                <a:solidFill>
                  <a:schemeClr val="tx1"/>
                </a:solidFill>
                <a:latin typeface="Arial" panose="020B0604020202020204" pitchFamily="34" charset="0"/>
              </a:defRPr>
            </a:lvl7pPr>
            <a:lvl8pPr eaLnBrk="0" fontAlgn="base" hangingPunct="0">
              <a:spcBef>
                <a:spcPct val="0"/>
              </a:spcBef>
              <a:spcAft>
                <a:spcPct val="0"/>
              </a:spcAft>
              <a:tabLst>
                <a:tab pos="4533900" algn="l"/>
              </a:tabLst>
              <a:defRPr>
                <a:solidFill>
                  <a:schemeClr val="tx1"/>
                </a:solidFill>
                <a:latin typeface="Arial" panose="020B0604020202020204" pitchFamily="34" charset="0"/>
              </a:defRPr>
            </a:lvl8pPr>
            <a:lvl9pPr eaLnBrk="0" fontAlgn="base" hangingPunct="0">
              <a:spcBef>
                <a:spcPct val="0"/>
              </a:spcBef>
              <a:spcAft>
                <a:spcPct val="0"/>
              </a:spcAft>
              <a:tabLst>
                <a:tab pos="4533900" algn="l"/>
              </a:tabLst>
              <a:defRPr>
                <a:solidFill>
                  <a:schemeClr val="tx1"/>
                </a:solidFill>
                <a:latin typeface="Arial" panose="020B0604020202020204" pitchFamily="34" charset="0"/>
              </a:defRPr>
            </a:lvl9pPr>
          </a:lstStyle>
          <a:p>
            <a:pPr lvl="0" algn="just"/>
            <a:r>
              <a:rPr kumimoji="0" lang="kk-KZ" altLang="en-US"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Тапсырма: </a:t>
            </a:r>
            <a:r>
              <a:rPr lang="kk-KZ" altLang="en-US"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«Ч.Дарвиннің </a:t>
            </a:r>
            <a:r>
              <a:rPr lang="kk-KZ" alt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көзқарастарының» салыстырмалы кестесін </a:t>
            </a:r>
            <a:r>
              <a:rPr lang="kk-KZ" altLang="en-US"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жасаңыздар </a:t>
            </a:r>
            <a:endParaRPr kumimoji="0" lang="en-US" altLang="en-US" sz="16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06421550"/>
              </p:ext>
            </p:extLst>
          </p:nvPr>
        </p:nvGraphicFramePr>
        <p:xfrm>
          <a:off x="431540" y="2060848"/>
          <a:ext cx="8136904" cy="3589767"/>
        </p:xfrm>
        <a:graphic>
          <a:graphicData uri="http://schemas.openxmlformats.org/drawingml/2006/table">
            <a:tbl>
              <a:tblPr firstRow="1" firstCol="1" bandRow="1"/>
              <a:tblGrid>
                <a:gridCol w="4824536">
                  <a:extLst>
                    <a:ext uri="{9D8B030D-6E8A-4147-A177-3AD203B41FA5}">
                      <a16:colId xmlns:a16="http://schemas.microsoft.com/office/drawing/2014/main" val="3303044016"/>
                    </a:ext>
                  </a:extLst>
                </a:gridCol>
                <a:gridCol w="3312368">
                  <a:extLst>
                    <a:ext uri="{9D8B030D-6E8A-4147-A177-3AD203B41FA5}">
                      <a16:colId xmlns:a16="http://schemas.microsoft.com/office/drawing/2014/main" val="2287087852"/>
                    </a:ext>
                  </a:extLst>
                </a:gridCol>
              </a:tblGrid>
              <a:tr h="394018">
                <a:tc>
                  <a:txBody>
                    <a:bodyPr/>
                    <a:lstStyle/>
                    <a:p>
                      <a:pPr algn="just">
                        <a:lnSpc>
                          <a:spcPct val="115000"/>
                        </a:lnSpc>
                        <a:spcAft>
                          <a:spcPts val="0"/>
                        </a:spcAft>
                      </a:pPr>
                      <a:r>
                        <a:rPr lang="kk-KZ"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Белгілері</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Ч.Дарвин</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502258"/>
                  </a:ext>
                </a:extLst>
              </a:tr>
              <a:tr h="587488">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Даму туралы көзқарас</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551577"/>
                  </a:ext>
                </a:extLst>
              </a:tr>
              <a:tr h="648072">
                <a:tc>
                  <a:txBody>
                    <a:bodyPr/>
                    <a:lstStyle/>
                    <a:p>
                      <a:pPr algn="just">
                        <a:lnSpc>
                          <a:spcPct val="115000"/>
                        </a:lnSpc>
                        <a:spcAft>
                          <a:spcPts val="0"/>
                        </a:spcAft>
                      </a:pP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Жүйелеудегі ерекшеліктері</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02885"/>
                  </a:ext>
                </a:extLst>
              </a:tr>
              <a:tr h="394018">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Даму себептері</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821473"/>
                  </a:ext>
                </a:extLst>
              </a:tr>
              <a:tr h="698815">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Эволюция дамуына қосқан үлесі</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420280"/>
                  </a:ext>
                </a:extLst>
              </a:tr>
              <a:tr h="814144">
                <a:tc>
                  <a:txBody>
                    <a:bodyPr/>
                    <a:lstStyle/>
                    <a:p>
                      <a:pPr algn="just">
                        <a:lnSpc>
                          <a:spcPct val="115000"/>
                        </a:lnSpc>
                        <a:spcAft>
                          <a:spcPts val="0"/>
                        </a:spcAft>
                      </a:pPr>
                      <a:r>
                        <a:rPr lang="kk-KZ" sz="2400">
                          <a:effectLst/>
                          <a:latin typeface="Times New Roman" panose="02020603050405020304" pitchFamily="18" charset="0"/>
                          <a:ea typeface="Times New Roman" panose="02020603050405020304" pitchFamily="18" charset="0"/>
                          <a:cs typeface="Times New Roman" panose="02020603050405020304" pitchFamily="18" charset="0"/>
                        </a:rPr>
                        <a:t>Негізгі еңбектері</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kk-K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815425"/>
                  </a:ext>
                </a:extLst>
              </a:tr>
            </a:tbl>
          </a:graphicData>
        </a:graphic>
      </p:graphicFrame>
    </p:spTree>
    <p:extLst>
      <p:ext uri="{BB962C8B-B14F-4D97-AF65-F5344CB8AC3E}">
        <p14:creationId xmlns:p14="http://schemas.microsoft.com/office/powerpoint/2010/main" val="1945476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11560" y="620688"/>
            <a:ext cx="7772400" cy="1470025"/>
          </a:xfrm>
        </p:spPr>
        <p:txBody>
          <a:bodyPr/>
          <a:lstStyle/>
          <a:p>
            <a:r>
              <a:rPr lang="kk-KZ" b="1" dirty="0" smtClean="0">
                <a:solidFill>
                  <a:srgbClr val="002060"/>
                </a:solidFill>
                <a:latin typeface="Times New Roman" pitchFamily="18" charset="0"/>
                <a:cs typeface="Times New Roman" pitchFamily="18" charset="0"/>
              </a:rPr>
              <a:t>РЕФЛЕКСИЯ</a:t>
            </a:r>
            <a:endParaRPr lang="ru-RU" b="1" dirty="0">
              <a:solidFill>
                <a:srgbClr val="002060"/>
              </a:solidFill>
              <a:latin typeface="Times New Roman" pitchFamily="18" charset="0"/>
              <a:cs typeface="Times New Roman" pitchFamily="18" charset="0"/>
            </a:endParaRPr>
          </a:p>
        </p:txBody>
      </p:sp>
      <p:pic>
        <p:nvPicPr>
          <p:cNvPr id="2" name="Рисунок 1"/>
          <p:cNvPicPr>
            <a:picLocks noChangeAspect="1"/>
          </p:cNvPicPr>
          <p:nvPr/>
        </p:nvPicPr>
        <p:blipFill>
          <a:blip r:embed="rId2"/>
          <a:stretch>
            <a:fillRect/>
          </a:stretch>
        </p:blipFill>
        <p:spPr>
          <a:xfrm>
            <a:off x="1691680" y="2123465"/>
            <a:ext cx="5832648" cy="4095750"/>
          </a:xfrm>
          <a:prstGeom prst="rect">
            <a:avLst/>
          </a:prstGeom>
        </p:spPr>
      </p:pic>
    </p:spTree>
    <p:extLst>
      <p:ext uri="{BB962C8B-B14F-4D97-AF65-F5344CB8AC3E}">
        <p14:creationId xmlns:p14="http://schemas.microsoft.com/office/powerpoint/2010/main" val="2445649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251520" y="332656"/>
            <a:ext cx="8784976" cy="6408712"/>
          </a:xfrm>
          <a:ln w="57150">
            <a:solidFill>
              <a:srgbClr val="FFC000"/>
            </a:solidFill>
          </a:ln>
        </p:spPr>
        <p:txBody>
          <a:bodyPr>
            <a:noAutofit/>
          </a:bodyPr>
          <a:lstStyle/>
          <a:p>
            <a:pPr algn="ctr">
              <a:lnSpc>
                <a:spcPct val="115000"/>
              </a:lnSpc>
              <a:spcAft>
                <a:spcPts val="0"/>
              </a:spcAft>
            </a:pPr>
            <a:r>
              <a:rPr lang="kk-KZ"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Чарльз Дарвиннің эволюциялық теориясы.</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kk-KZ" sz="2200" i="1" dirty="0" smtClean="0">
                <a:solidFill>
                  <a:srgbClr val="A50021"/>
                </a:solidFill>
                <a:latin typeface="Times New Roman" panose="02020603050405020304" pitchFamily="18" charset="0"/>
                <a:ea typeface="Calibri" panose="020F0502020204030204" pitchFamily="34" charset="0"/>
                <a:cs typeface="Times New Roman" panose="02020603050405020304" pitchFamily="18" charset="0"/>
              </a:rPr>
              <a:t>Ч.Дарвин </a:t>
            </a:r>
            <a:r>
              <a:rPr lang="kk-KZ" sz="2200" i="1" dirty="0">
                <a:solidFill>
                  <a:srgbClr val="A50021"/>
                </a:solidFill>
                <a:latin typeface="Times New Roman" panose="02020603050405020304" pitchFamily="18" charset="0"/>
                <a:ea typeface="Calibri" panose="020F0502020204030204" pitchFamily="34" charset="0"/>
                <a:cs typeface="Times New Roman" panose="02020603050405020304" pitchFamily="18" charset="0"/>
              </a:rPr>
              <a:t>ілімінің шығуына себепші болған жағдайлар. </a:t>
            </a:r>
            <a:r>
              <a:rPr lang="kk-KZ" sz="2200" dirty="0">
                <a:latin typeface="Times New Roman" panose="02020603050405020304" pitchFamily="18" charset="0"/>
                <a:ea typeface="Calibri" panose="020F0502020204030204" pitchFamily="34" charset="0"/>
                <a:cs typeface="Times New Roman" panose="02020603050405020304" pitchFamily="18" charset="0"/>
              </a:rPr>
              <a:t>XVIII ғасырдың соңында Англияда өндірістің дамуы шикізат қорын ұлғайтуды талап етті. Өнеркәсіп пен ауыл шаруашылығы қарқынды дами бастады. Қолтұқымдар мен іріктемелер шығару үшін селекциялық жұмыстарды дамытуға ерекше көңіл бөлінді. Ірі қара, жылқы, шошқа, қой, ит, кептерлердің қолтұқымдары шығарылды. Өсімдіктердің - жеміс-жидек, бақша </a:t>
            </a:r>
            <a:r>
              <a:rPr lang="kk-KZ" sz="2200" dirty="0" smtClean="0">
                <a:latin typeface="Times New Roman" panose="02020603050405020304" pitchFamily="18" charset="0"/>
                <a:ea typeface="Calibri" panose="020F0502020204030204" pitchFamily="34" charset="0"/>
                <a:cs typeface="Times New Roman" panose="02020603050405020304" pitchFamily="18" charset="0"/>
              </a:rPr>
              <a:t>өсімдіктерінің </a:t>
            </a:r>
            <a:r>
              <a:rPr lang="kk-KZ" sz="2200" dirty="0">
                <a:latin typeface="Times New Roman" panose="02020603050405020304" pitchFamily="18" charset="0"/>
                <a:ea typeface="Calibri" panose="020F0502020204030204" pitchFamily="34" charset="0"/>
                <a:cs typeface="Times New Roman" panose="02020603050405020304" pitchFamily="18" charset="0"/>
              </a:rPr>
              <a:t>жаңа іріктемелері алынды. XIX ғасырда жаратылыстану саласында геология, физика, химия ғылымдары көртеген жетістіктерге жетті. Ғылым саласындағы жетістіктер: А.М. Бутлеровтың органикалық қосылыстардың құрылысы туралы теориясының шығуы (1861ж); Д.И.Менделеевтың химиялық элементтердің периодтық жүйесін жариялауы (1869 ж); ағылшын геологі Ч.Лайельдің геологиялық өзгерістер ерекше апаттың әсерінен болмай, климат және өсімдіктер мен жануарлардың әсерінен болатынын </a:t>
            </a:r>
            <a:r>
              <a:rPr lang="kk-KZ" sz="2200" dirty="0" smtClean="0">
                <a:latin typeface="Times New Roman" panose="02020603050405020304" pitchFamily="18" charset="0"/>
                <a:ea typeface="Calibri" panose="020F0502020204030204" pitchFamily="34" charset="0"/>
                <a:cs typeface="Times New Roman" panose="02020603050405020304" pitchFamily="18" charset="0"/>
              </a:rPr>
              <a:t>дәлелдеуі </a:t>
            </a:r>
            <a:r>
              <a:rPr lang="kk-KZ" sz="2200" dirty="0">
                <a:latin typeface="Times New Roman" panose="02020603050405020304" pitchFamily="18" charset="0"/>
                <a:ea typeface="Calibri" panose="020F0502020204030204" pitchFamily="34" charset="0"/>
                <a:cs typeface="Times New Roman" panose="02020603050405020304" pitchFamily="18" charset="0"/>
              </a:rPr>
              <a:t>т.б.</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869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0"/>
            <a:ext cx="8784976" cy="4005064"/>
          </a:xfrm>
        </p:spPr>
        <p:txBody>
          <a:bodyPr>
            <a:noAutofit/>
          </a:bodyPr>
          <a:lstStyle/>
          <a:p>
            <a:pPr>
              <a:lnSpc>
                <a:spcPct val="115000"/>
              </a:lnSpc>
              <a:spcAft>
                <a:spcPts val="0"/>
              </a:spcAft>
            </a:pPr>
            <a:r>
              <a:rPr lang="ru-RU" sz="2100" b="1" dirty="0" err="1" smtClean="0">
                <a:solidFill>
                  <a:srgbClr val="002060"/>
                </a:solidFill>
                <a:latin typeface="Times New Roman" panose="02020603050405020304" pitchFamily="18" charset="0"/>
                <a:cs typeface="Times New Roman" panose="02020603050405020304" pitchFamily="18" charset="0"/>
              </a:rPr>
              <a:t>Жетістіктері</a:t>
            </a:r>
            <a:endParaRPr lang="ru-RU" sz="2100" b="1" dirty="0">
              <a:solidFill>
                <a:srgbClr val="002060"/>
              </a:solidFill>
              <a:latin typeface="Times New Roman" panose="02020603050405020304" pitchFamily="18" charset="0"/>
              <a:cs typeface="Times New Roman" panose="02020603050405020304" pitchFamily="18" charset="0"/>
            </a:endParaRPr>
          </a:p>
          <a:p>
            <a:pPr algn="just">
              <a:lnSpc>
                <a:spcPct val="115000"/>
              </a:lnSpc>
              <a:spcAft>
                <a:spcPts val="0"/>
              </a:spcAft>
            </a:pPr>
            <a:r>
              <a:rPr lang="ru-RU" sz="1800" dirty="0" err="1">
                <a:solidFill>
                  <a:schemeClr val="tx1"/>
                </a:solidFill>
                <a:latin typeface="Times New Roman" panose="02020603050405020304" pitchFamily="18" charset="0"/>
                <a:cs typeface="Times New Roman" panose="02020603050405020304" pitchFamily="18" charset="0"/>
              </a:rPr>
              <a:t>Омыртқалы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жануарлар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ұрығының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дамуын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зерттеудің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нәтижесінде</a:t>
            </a:r>
            <a:r>
              <a:rPr lang="ru-RU" sz="1800" dirty="0">
                <a:solidFill>
                  <a:schemeClr val="tx1"/>
                </a:solidFill>
                <a:latin typeface="Times New Roman" panose="02020603050405020304" pitchFamily="18" charset="0"/>
                <a:cs typeface="Times New Roman" panose="02020603050405020304" pitchFamily="18" charset="0"/>
              </a:rPr>
              <a:t> </a:t>
            </a:r>
            <a:r>
              <a:rPr lang="ru-RU" sz="1800" b="1" i="1" dirty="0" err="1">
                <a:solidFill>
                  <a:srgbClr val="FF0066"/>
                </a:solidFill>
                <a:latin typeface="Times New Roman" panose="02020603050405020304" pitchFamily="18" charset="0"/>
                <a:cs typeface="Times New Roman" panose="02020603050405020304" pitchFamily="18" charset="0"/>
              </a:rPr>
              <a:t>құстар</a:t>
            </a:r>
            <a:r>
              <a:rPr lang="ru-RU" sz="1800" b="1" i="1" dirty="0">
                <a:solidFill>
                  <a:srgbClr val="FF0066"/>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мен </a:t>
            </a:r>
            <a:r>
              <a:rPr lang="ru-RU" sz="1800" b="1" i="1" dirty="0" err="1">
                <a:solidFill>
                  <a:srgbClr val="FF0066"/>
                </a:solidFill>
                <a:latin typeface="Times New Roman" panose="02020603050405020304" pitchFamily="18" charset="0"/>
                <a:cs typeface="Times New Roman" panose="02020603050405020304" pitchFamily="18" charset="0"/>
              </a:rPr>
              <a:t>сүтқоректілердің</a:t>
            </a:r>
            <a:r>
              <a:rPr lang="ru-RU" sz="1800" b="1" i="1" dirty="0">
                <a:solidFill>
                  <a:srgbClr val="FF0066"/>
                </a:solidFill>
                <a:latin typeface="Times New Roman" panose="02020603050405020304" pitchFamily="18" charset="0"/>
                <a:cs typeface="Times New Roman" panose="02020603050405020304" pitchFamily="18" charset="0"/>
              </a:rPr>
              <a:t> </a:t>
            </a:r>
            <a:r>
              <a:rPr lang="ru-RU" sz="1800" b="1" i="1" dirty="0" err="1" smtClean="0">
                <a:solidFill>
                  <a:srgbClr val="FF0066"/>
                </a:solidFill>
                <a:latin typeface="Times New Roman" panose="02020603050405020304" pitchFamily="18" charset="0"/>
                <a:cs typeface="Times New Roman" panose="02020603050405020304" pitchFamily="18" charset="0"/>
              </a:rPr>
              <a:t>ұрығында</a:t>
            </a:r>
            <a:r>
              <a:rPr lang="ru-RU" sz="1800" b="1" i="1" dirty="0" smtClean="0">
                <a:solidFill>
                  <a:srgbClr val="FF0066"/>
                </a:solidFill>
                <a:latin typeface="Times New Roman" panose="02020603050405020304" pitchFamily="18" charset="0"/>
                <a:cs typeface="Times New Roman" panose="02020603050405020304" pitchFamily="18" charset="0"/>
              </a:rPr>
              <a:t> </a:t>
            </a:r>
            <a:r>
              <a:rPr lang="ru-RU" sz="1800" b="1" i="1" dirty="0" err="1">
                <a:solidFill>
                  <a:srgbClr val="FF0066"/>
                </a:solidFill>
                <a:latin typeface="Times New Roman" panose="02020603050405020304" pitchFamily="18" charset="0"/>
                <a:cs typeface="Times New Roman" panose="02020603050405020304" pitchFamily="18" charset="0"/>
              </a:rPr>
              <a:t>желбезек</a:t>
            </a:r>
            <a:r>
              <a:rPr lang="ru-RU" sz="1800" b="1" i="1" dirty="0">
                <a:solidFill>
                  <a:srgbClr val="FF0066"/>
                </a:solidFill>
                <a:latin typeface="Times New Roman" panose="02020603050405020304" pitchFamily="18" charset="0"/>
                <a:cs typeface="Times New Roman" panose="02020603050405020304" pitchFamily="18" charset="0"/>
              </a:rPr>
              <a:t> </a:t>
            </a:r>
            <a:r>
              <a:rPr lang="ru-RU" sz="1800" b="1" i="1" dirty="0" err="1">
                <a:solidFill>
                  <a:srgbClr val="FF0066"/>
                </a:solidFill>
                <a:latin typeface="Times New Roman" panose="02020603050405020304" pitchFamily="18" charset="0"/>
                <a:cs typeface="Times New Roman" panose="02020603050405020304" pitchFamily="18" charset="0"/>
              </a:rPr>
              <a:t>саңылауларының</a:t>
            </a:r>
            <a:r>
              <a:rPr lang="ru-RU" sz="1800" b="1" i="1" dirty="0">
                <a:solidFill>
                  <a:srgbClr val="FF0066"/>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болатындығы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анықталды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Балықтар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құстар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сүтқоректілердің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туыстық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жақындағы</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сүтқоректілердің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арғы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тегінің</a:t>
            </a:r>
            <a:r>
              <a:rPr lang="ru-RU" sz="1800" dirty="0">
                <a:solidFill>
                  <a:schemeClr val="tx1"/>
                </a:solidFill>
                <a:latin typeface="Times New Roman" panose="02020603050405020304" pitchFamily="18" charset="0"/>
                <a:cs typeface="Times New Roman" panose="02020603050405020304" pitchFamily="18" charset="0"/>
              </a:rPr>
              <a:t> суда </a:t>
            </a:r>
            <a:r>
              <a:rPr lang="ru-RU" sz="1800" dirty="0" err="1">
                <a:solidFill>
                  <a:schemeClr val="tx1"/>
                </a:solidFill>
                <a:latin typeface="Times New Roman" panose="02020603050405020304" pitchFamily="18" charset="0"/>
                <a:cs typeface="Times New Roman" panose="02020603050405020304" pitchFamily="18" charset="0"/>
              </a:rPr>
              <a:t>тіршілік</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еткендігінің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дәлелденуі</a:t>
            </a:r>
            <a:r>
              <a:rPr lang="ru-RU" sz="1800" dirty="0">
                <a:solidFill>
                  <a:schemeClr val="tx1"/>
                </a:solidFill>
                <a:latin typeface="Times New Roman" panose="02020603050405020304" pitchFamily="18" charset="0"/>
                <a:cs typeface="Times New Roman" panose="02020603050405020304" pitchFamily="18" charset="0"/>
              </a:rPr>
              <a:t> де </a:t>
            </a:r>
            <a:r>
              <a:rPr lang="ru-RU" sz="1800" dirty="0" err="1">
                <a:solidFill>
                  <a:schemeClr val="tx1"/>
                </a:solidFill>
                <a:latin typeface="Times New Roman" panose="02020603050405020304" pitchFamily="18" charset="0"/>
                <a:cs typeface="Times New Roman" panose="02020603050405020304" pitchFamily="18" charset="0"/>
              </a:rPr>
              <a:t>ғылымдағы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жетістіктер</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болды</a:t>
            </a:r>
            <a:r>
              <a:rPr lang="ru-RU" sz="1800" dirty="0">
                <a:solidFill>
                  <a:schemeClr val="tx1"/>
                </a:solidFill>
                <a:latin typeface="Times New Roman" panose="02020603050405020304" pitchFamily="18" charset="0"/>
                <a:cs typeface="Times New Roman" panose="02020603050405020304" pitchFamily="18" charset="0"/>
              </a:rPr>
              <a:t>. Чарлз Роберт Дарвин (1809-1882) - </a:t>
            </a:r>
            <a:r>
              <a:rPr lang="ru-RU" sz="1800" dirty="0" err="1">
                <a:solidFill>
                  <a:schemeClr val="tx1"/>
                </a:solidFill>
                <a:latin typeface="Times New Roman" panose="02020603050405020304" pitchFamily="18" charset="0"/>
                <a:cs typeface="Times New Roman" panose="02020603050405020304" pitchFamily="18" charset="0"/>
              </a:rPr>
              <a:t>органикалық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дүние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эволюциясының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негізін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салған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ағылшынының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ұлы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жаратылыстанушы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ғалымы</a:t>
            </a:r>
            <a:r>
              <a:rPr lang="ru-RU" sz="1800" dirty="0">
                <a:solidFill>
                  <a:schemeClr val="tx1"/>
                </a:solidFill>
                <a:latin typeface="Times New Roman" panose="02020603050405020304" pitchFamily="18" charset="0"/>
                <a:cs typeface="Times New Roman" panose="02020603050405020304" pitchFamily="18" charset="0"/>
              </a:rPr>
              <a:t>. </a:t>
            </a:r>
            <a:r>
              <a:rPr lang="ru-RU" sz="1800" b="1" i="1" dirty="0">
                <a:solidFill>
                  <a:srgbClr val="00FF00"/>
                </a:solidFill>
                <a:latin typeface="Times New Roman" panose="02020603050405020304" pitchFamily="18" charset="0"/>
                <a:cs typeface="Times New Roman" panose="02020603050405020304" pitchFamily="18" charset="0"/>
              </a:rPr>
              <a:t>"</a:t>
            </a:r>
            <a:r>
              <a:rPr lang="ru-RU" sz="1800" b="1" i="1" dirty="0" err="1">
                <a:solidFill>
                  <a:srgbClr val="00FF00"/>
                </a:solidFill>
                <a:latin typeface="Times New Roman" panose="02020603050405020304" pitchFamily="18" charset="0"/>
                <a:cs typeface="Times New Roman" panose="02020603050405020304" pitchFamily="18" charset="0"/>
              </a:rPr>
              <a:t>Бигль</a:t>
            </a:r>
            <a:r>
              <a:rPr lang="ru-RU" sz="1800" b="1" i="1" dirty="0">
                <a:solidFill>
                  <a:srgbClr val="00FF00"/>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кемесімен</a:t>
            </a:r>
            <a:r>
              <a:rPr lang="ru-RU" sz="1800" dirty="0">
                <a:solidFill>
                  <a:schemeClr val="tx1"/>
                </a:solidFill>
                <a:latin typeface="Times New Roman" panose="02020603050405020304" pitchFamily="18" charset="0"/>
                <a:cs typeface="Times New Roman" panose="02020603050405020304" pitchFamily="18" charset="0"/>
              </a:rPr>
              <a:t> 5 </a:t>
            </a:r>
            <a:r>
              <a:rPr lang="ru-RU" sz="1800" dirty="0" err="1">
                <a:solidFill>
                  <a:schemeClr val="tx1"/>
                </a:solidFill>
                <a:latin typeface="Times New Roman" panose="02020603050405020304" pitchFamily="18" charset="0"/>
                <a:cs typeface="Times New Roman" panose="02020603050405020304" pitchFamily="18" charset="0"/>
              </a:rPr>
              <a:t>жылға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созылған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саяхатта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жинаған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деректері</a:t>
            </a:r>
            <a:r>
              <a:rPr lang="ru-RU" sz="1800" dirty="0">
                <a:solidFill>
                  <a:schemeClr val="tx1"/>
                </a:solidFill>
                <a:latin typeface="Times New Roman" panose="02020603050405020304" pitchFamily="18" charset="0"/>
                <a:cs typeface="Times New Roman" panose="02020603050405020304" pitchFamily="18" charset="0"/>
              </a:rPr>
              <a:t> - </a:t>
            </a:r>
            <a:r>
              <a:rPr lang="ru-RU" sz="1800" dirty="0" err="1">
                <a:solidFill>
                  <a:schemeClr val="tx1"/>
                </a:solidFill>
                <a:latin typeface="Times New Roman" panose="02020603050405020304" pitchFamily="18" charset="0"/>
                <a:cs typeface="Times New Roman" panose="02020603050405020304" pitchFamily="18" charset="0"/>
              </a:rPr>
              <a:t>зерттеулерінің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негізгі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арқауы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болды</a:t>
            </a:r>
            <a:r>
              <a:rPr lang="ru-RU" sz="1800" dirty="0">
                <a:solidFill>
                  <a:schemeClr val="tx1"/>
                </a:solidFill>
                <a:latin typeface="Times New Roman" panose="02020603050405020304" pitchFamily="18" charset="0"/>
                <a:cs typeface="Times New Roman" panose="02020603050405020304" pitchFamily="18" charset="0"/>
              </a:rPr>
              <a:t>. </a:t>
            </a:r>
            <a:r>
              <a:rPr lang="ru-RU" sz="1800" b="1" dirty="0" err="1">
                <a:solidFill>
                  <a:srgbClr val="0000FF"/>
                </a:solidFill>
                <a:latin typeface="Times New Roman" panose="02020603050405020304" pitchFamily="18" charset="0"/>
                <a:cs typeface="Times New Roman" panose="02020603050405020304" pitchFamily="18" charset="0"/>
              </a:rPr>
              <a:t>Өзгергіштік</a:t>
            </a:r>
            <a:r>
              <a:rPr lang="ru-RU" sz="1800" b="1" dirty="0">
                <a:solidFill>
                  <a:srgbClr val="0000FF"/>
                </a:solidFill>
                <a:latin typeface="Times New Roman" panose="02020603050405020304" pitchFamily="18" charset="0"/>
                <a:cs typeface="Times New Roman" panose="02020603050405020304" pitchFamily="18" charset="0"/>
              </a:rPr>
              <a:t>, </a:t>
            </a:r>
            <a:r>
              <a:rPr lang="ru-RU" sz="1800" b="1" dirty="0" err="1">
                <a:solidFill>
                  <a:srgbClr val="0000FF"/>
                </a:solidFill>
                <a:latin typeface="Times New Roman" panose="02020603050405020304" pitchFamily="18" charset="0"/>
                <a:cs typeface="Times New Roman" panose="02020603050405020304" pitchFamily="18" charset="0"/>
              </a:rPr>
              <a:t>сұрыптау</a:t>
            </a:r>
            <a:r>
              <a:rPr lang="ru-RU" sz="1800" b="1" dirty="0">
                <a:solidFill>
                  <a:srgbClr val="0000FF"/>
                </a:solidFill>
                <a:latin typeface="Times New Roman" panose="02020603050405020304" pitchFamily="18" charset="0"/>
                <a:cs typeface="Times New Roman" panose="02020603050405020304" pitchFamily="18" charset="0"/>
              </a:rPr>
              <a:t>, </a:t>
            </a:r>
            <a:r>
              <a:rPr lang="ru-RU" sz="1800" b="1" dirty="0" err="1">
                <a:solidFill>
                  <a:srgbClr val="0000FF"/>
                </a:solidFill>
                <a:latin typeface="Times New Roman" panose="02020603050405020304" pitchFamily="18" charset="0"/>
                <a:cs typeface="Times New Roman" panose="02020603050405020304" pitchFamily="18" charset="0"/>
              </a:rPr>
              <a:t>тіршілік</a:t>
            </a:r>
            <a:r>
              <a:rPr lang="ru-RU" sz="1800" b="1" dirty="0">
                <a:solidFill>
                  <a:srgbClr val="0000FF"/>
                </a:solidFill>
                <a:latin typeface="Times New Roman" panose="02020603050405020304" pitchFamily="18" charset="0"/>
                <a:cs typeface="Times New Roman" panose="02020603050405020304" pitchFamily="18" charset="0"/>
              </a:rPr>
              <a:t> </a:t>
            </a:r>
            <a:r>
              <a:rPr lang="ru-RU" sz="1800" b="1" dirty="0" err="1">
                <a:solidFill>
                  <a:srgbClr val="0000FF"/>
                </a:solidFill>
                <a:latin typeface="Times New Roman" panose="02020603050405020304" pitchFamily="18" charset="0"/>
                <a:cs typeface="Times New Roman" panose="02020603050405020304" pitchFamily="18" charset="0"/>
              </a:rPr>
              <a:t>үшін</a:t>
            </a:r>
            <a:r>
              <a:rPr lang="ru-RU" sz="1800" b="1" dirty="0">
                <a:solidFill>
                  <a:srgbClr val="0000FF"/>
                </a:solidFill>
                <a:latin typeface="Times New Roman" panose="02020603050405020304" pitchFamily="18" charset="0"/>
                <a:cs typeface="Times New Roman" panose="02020603050405020304" pitchFamily="18" charset="0"/>
              </a:rPr>
              <a:t> </a:t>
            </a:r>
            <a:r>
              <a:rPr lang="ru-RU" sz="1800" b="1" dirty="0" err="1">
                <a:solidFill>
                  <a:srgbClr val="0000FF"/>
                </a:solidFill>
                <a:latin typeface="Times New Roman" panose="02020603050405020304" pitchFamily="18" charset="0"/>
                <a:cs typeface="Times New Roman" panose="02020603050405020304" pitchFamily="18" charset="0"/>
              </a:rPr>
              <a:t>күрес</a:t>
            </a:r>
            <a:r>
              <a:rPr lang="ru-RU" sz="1800" b="1" dirty="0">
                <a:solidFill>
                  <a:srgbClr val="0000FF"/>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эволюцияның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негізгі</a:t>
            </a:r>
            <a:r>
              <a:rPr lang="ru-RU" sz="1800" dirty="0">
                <a:solidFill>
                  <a:schemeClr val="tx1"/>
                </a:solidFill>
                <a:latin typeface="Times New Roman" panose="02020603050405020304" pitchFamily="18" charset="0"/>
                <a:cs typeface="Times New Roman" panose="02020603050405020304" pitchFamily="18" charset="0"/>
              </a:rPr>
              <a:t> факторы </a:t>
            </a:r>
            <a:r>
              <a:rPr lang="ru-RU" sz="1800" dirty="0" err="1">
                <a:solidFill>
                  <a:schemeClr val="tx1"/>
                </a:solidFill>
                <a:latin typeface="Times New Roman" panose="02020603050405020304" pitchFamily="18" charset="0"/>
                <a:cs typeface="Times New Roman" panose="02020603050405020304" pitchFamily="18" charset="0"/>
              </a:rPr>
              <a:t>екендігін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және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адамның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төменгі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сатыдағы</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жануарлардан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шыққандығын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дәлелдеді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Органикалық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дүние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эволюциясының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себептері</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заңдылықтарын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ашты</a:t>
            </a:r>
            <a:r>
              <a:rPr lang="ru-RU" sz="1800" dirty="0">
                <a:solidFill>
                  <a:schemeClr val="tx1"/>
                </a:solidFill>
                <a:latin typeface="Times New Roman" panose="02020603050405020304" pitchFamily="18" charset="0"/>
                <a:cs typeface="Times New Roman" panose="02020603050405020304" pitchFamily="18" charset="0"/>
              </a:rPr>
              <a:t>. </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75556" y="3573351"/>
            <a:ext cx="7992888" cy="3284649"/>
          </a:xfrm>
          <a:prstGeom prst="rect">
            <a:avLst/>
          </a:prstGeom>
        </p:spPr>
      </p:pic>
    </p:spTree>
    <p:extLst>
      <p:ext uri="{BB962C8B-B14F-4D97-AF65-F5344CB8AC3E}">
        <p14:creationId xmlns:p14="http://schemas.microsoft.com/office/powerpoint/2010/main" val="25810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9776" y="116632"/>
            <a:ext cx="8766720" cy="3888432"/>
          </a:xfrm>
          <a:ln w="38100">
            <a:solidFill>
              <a:srgbClr val="FFC000"/>
            </a:solidFill>
          </a:ln>
        </p:spPr>
        <p:txBody>
          <a:bodyPr>
            <a:noAutofit/>
          </a:bodyPr>
          <a:lstStyle/>
          <a:p>
            <a:pPr>
              <a:lnSpc>
                <a:spcPct val="115000"/>
              </a:lnSpc>
              <a:spcAft>
                <a:spcPts val="0"/>
              </a:spcAft>
            </a:pPr>
            <a:r>
              <a:rPr lang="ru-RU" sz="1900" b="1" dirty="0" err="1" smtClean="0">
                <a:solidFill>
                  <a:srgbClr val="002060"/>
                </a:solidFill>
                <a:latin typeface="Times New Roman" panose="02020603050405020304" pitchFamily="18" charset="0"/>
                <a:cs typeface="Times New Roman" panose="02020603050405020304" pitchFamily="18" charset="0"/>
              </a:rPr>
              <a:t>Еңбектері</a:t>
            </a:r>
            <a:r>
              <a:rPr lang="ru-RU" sz="1900" b="1" dirty="0" smtClean="0">
                <a:solidFill>
                  <a:srgbClr val="002060"/>
                </a:solidFill>
                <a:latin typeface="Times New Roman" panose="02020603050405020304" pitchFamily="18" charset="0"/>
                <a:cs typeface="Times New Roman" panose="02020603050405020304" pitchFamily="18" charset="0"/>
              </a:rPr>
              <a:t> </a:t>
            </a:r>
          </a:p>
          <a:p>
            <a:pPr>
              <a:lnSpc>
                <a:spcPct val="115000"/>
              </a:lnSpc>
              <a:spcAft>
                <a:spcPts val="0"/>
              </a:spcAft>
            </a:pPr>
            <a:r>
              <a:rPr lang="ru-RU" sz="1900" b="1" dirty="0" smtClean="0">
                <a:solidFill>
                  <a:srgbClr val="FF0066"/>
                </a:solidFill>
                <a:latin typeface="Times New Roman" panose="02020603050405020304" pitchFamily="18" charset="0"/>
                <a:cs typeface="Times New Roman" panose="02020603050405020304" pitchFamily="18" charset="0"/>
              </a:rPr>
              <a:t>"</a:t>
            </a:r>
            <a:r>
              <a:rPr lang="ru-RU" sz="1900" b="1" dirty="0" err="1">
                <a:solidFill>
                  <a:srgbClr val="FF0066"/>
                </a:solidFill>
                <a:latin typeface="Times New Roman" panose="02020603050405020304" pitchFamily="18" charset="0"/>
                <a:cs typeface="Times New Roman" panose="02020603050405020304" pitchFamily="18" charset="0"/>
              </a:rPr>
              <a:t>Табиғи</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err="1">
                <a:solidFill>
                  <a:srgbClr val="FF0066"/>
                </a:solidFill>
                <a:latin typeface="Times New Roman" panose="02020603050405020304" pitchFamily="18" charset="0"/>
                <a:cs typeface="Times New Roman" panose="02020603050405020304" pitchFamily="18" charset="0"/>
              </a:rPr>
              <a:t>сұрыпталу</a:t>
            </a:r>
            <a:r>
              <a:rPr lang="ru-RU" sz="1900" b="1" dirty="0" smtClean="0">
                <a:solidFill>
                  <a:srgbClr val="FF0066"/>
                </a:solidFill>
                <a:latin typeface="Times New Roman" panose="02020603050405020304" pitchFamily="18" charset="0"/>
                <a:cs typeface="Times New Roman" panose="02020603050405020304" pitchFamily="18" charset="0"/>
              </a:rPr>
              <a:t>", </a:t>
            </a:r>
            <a:r>
              <a:rPr lang="ru-RU" sz="1900" b="1" dirty="0">
                <a:solidFill>
                  <a:srgbClr val="FF0066"/>
                </a:solidFill>
                <a:latin typeface="Times New Roman" panose="02020603050405020304" pitchFamily="18" charset="0"/>
                <a:cs typeface="Times New Roman" panose="02020603050405020304" pitchFamily="18" charset="0"/>
              </a:rPr>
              <a:t>"</a:t>
            </a:r>
            <a:r>
              <a:rPr lang="ru-RU" sz="1900" b="1" dirty="0" err="1">
                <a:solidFill>
                  <a:srgbClr val="FF0066"/>
                </a:solidFill>
                <a:latin typeface="Times New Roman" panose="02020603050405020304" pitchFamily="18" charset="0"/>
                <a:cs typeface="Times New Roman" panose="02020603050405020304" pitchFamily="18" charset="0"/>
              </a:rPr>
              <a:t>Түрлердің</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err="1">
                <a:solidFill>
                  <a:srgbClr val="FF0066"/>
                </a:solidFill>
                <a:latin typeface="Times New Roman" panose="02020603050405020304" pitchFamily="18" charset="0"/>
                <a:cs typeface="Times New Roman" panose="02020603050405020304" pitchFamily="18" charset="0"/>
              </a:rPr>
              <a:t>шығуы</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smtClean="0">
                <a:solidFill>
                  <a:srgbClr val="FF0066"/>
                </a:solidFill>
                <a:latin typeface="Times New Roman" panose="02020603050405020304" pitchFamily="18" charset="0"/>
                <a:cs typeface="Times New Roman" panose="02020603050405020304" pitchFamily="18" charset="0"/>
              </a:rPr>
              <a:t>"</a:t>
            </a:r>
            <a:r>
              <a:rPr lang="ru-RU" sz="1900" b="1" dirty="0" err="1">
                <a:solidFill>
                  <a:srgbClr val="FF0066"/>
                </a:solidFill>
                <a:latin typeface="Times New Roman" panose="02020603050405020304" pitchFamily="18" charset="0"/>
                <a:cs typeface="Times New Roman" panose="02020603050405020304" pitchFamily="18" charset="0"/>
              </a:rPr>
              <a:t>Үй</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err="1">
                <a:solidFill>
                  <a:srgbClr val="FF0066"/>
                </a:solidFill>
                <a:latin typeface="Times New Roman" panose="02020603050405020304" pitchFamily="18" charset="0"/>
                <a:cs typeface="Times New Roman" panose="02020603050405020304" pitchFamily="18" charset="0"/>
              </a:rPr>
              <a:t>жануарлары</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smtClean="0">
                <a:solidFill>
                  <a:srgbClr val="FF0066"/>
                </a:solidFill>
                <a:latin typeface="Times New Roman" panose="02020603050405020304" pitchFamily="18" charset="0"/>
                <a:cs typeface="Times New Roman" panose="02020603050405020304" pitchFamily="18" charset="0"/>
              </a:rPr>
              <a:t>"</a:t>
            </a:r>
            <a:r>
              <a:rPr lang="ru-RU" sz="1900" b="1" dirty="0" err="1">
                <a:solidFill>
                  <a:srgbClr val="FF0066"/>
                </a:solidFill>
                <a:latin typeface="Times New Roman" panose="02020603050405020304" pitchFamily="18" charset="0"/>
                <a:cs typeface="Times New Roman" panose="02020603050405020304" pitchFamily="18" charset="0"/>
              </a:rPr>
              <a:t>Адамның</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err="1" smtClean="0">
                <a:solidFill>
                  <a:srgbClr val="FF0066"/>
                </a:solidFill>
                <a:latin typeface="Times New Roman" panose="02020603050405020304" pitchFamily="18" charset="0"/>
                <a:cs typeface="Times New Roman" panose="02020603050405020304" pitchFamily="18" charset="0"/>
              </a:rPr>
              <a:t>шығу</a:t>
            </a:r>
            <a:r>
              <a:rPr lang="ru-RU" sz="1900" b="1" dirty="0" smtClean="0">
                <a:solidFill>
                  <a:srgbClr val="FF0066"/>
                </a:solidFill>
                <a:latin typeface="Times New Roman" panose="02020603050405020304" pitchFamily="18" charset="0"/>
                <a:cs typeface="Times New Roman" panose="02020603050405020304" pitchFamily="18" charset="0"/>
              </a:rPr>
              <a:t> </a:t>
            </a:r>
            <a:r>
              <a:rPr lang="ru-RU" sz="1900" b="1" dirty="0" err="1">
                <a:solidFill>
                  <a:srgbClr val="FF0066"/>
                </a:solidFill>
                <a:latin typeface="Times New Roman" panose="02020603050405020304" pitchFamily="18" charset="0"/>
                <a:cs typeface="Times New Roman" panose="02020603050405020304" pitchFamily="18" charset="0"/>
              </a:rPr>
              <a:t>тегі</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err="1">
                <a:solidFill>
                  <a:srgbClr val="FF0066"/>
                </a:solidFill>
                <a:latin typeface="Times New Roman" panose="02020603050405020304" pitchFamily="18" charset="0"/>
                <a:cs typeface="Times New Roman" panose="02020603050405020304" pitchFamily="18" charset="0"/>
              </a:rPr>
              <a:t>Жыныстық</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err="1">
                <a:solidFill>
                  <a:srgbClr val="FF0066"/>
                </a:solidFill>
                <a:latin typeface="Times New Roman" panose="02020603050405020304" pitchFamily="18" charset="0"/>
                <a:cs typeface="Times New Roman" panose="02020603050405020304" pitchFamily="18" charset="0"/>
              </a:rPr>
              <a:t>сұрыпталу</a:t>
            </a:r>
            <a:r>
              <a:rPr lang="ru-RU" sz="1900" b="1" dirty="0">
                <a:solidFill>
                  <a:srgbClr val="FF0066"/>
                </a:solidFill>
                <a:latin typeface="Times New Roman" panose="02020603050405020304" pitchFamily="18" charset="0"/>
                <a:cs typeface="Times New Roman" panose="02020603050405020304" pitchFamily="18" charset="0"/>
              </a:rPr>
              <a:t>", "</a:t>
            </a:r>
            <a:r>
              <a:rPr lang="ru-RU" sz="1900" b="1" dirty="0" err="1">
                <a:solidFill>
                  <a:srgbClr val="FF0066"/>
                </a:solidFill>
                <a:latin typeface="Times New Roman" panose="02020603050405020304" pitchFamily="18" charset="0"/>
                <a:cs typeface="Times New Roman" panose="02020603050405020304" pitchFamily="18" charset="0"/>
              </a:rPr>
              <a:t>Құрттар</a:t>
            </a:r>
            <a:r>
              <a:rPr lang="ru-RU" sz="1900" b="1" dirty="0">
                <a:solidFill>
                  <a:srgbClr val="FF0066"/>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және</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т.б</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Жаратылыстанудың</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әр</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саласынан</a:t>
            </a:r>
            <a:r>
              <a:rPr lang="ru-RU" sz="1900" dirty="0">
                <a:solidFill>
                  <a:schemeClr val="tx1"/>
                </a:solidFill>
                <a:latin typeface="Times New Roman" panose="02020603050405020304" pitchFamily="18" charset="0"/>
                <a:cs typeface="Times New Roman" panose="02020603050405020304" pitchFamily="18" charset="0"/>
              </a:rPr>
              <a:t> (геология, палеонтология, биогеография, эмбриология, </a:t>
            </a:r>
            <a:r>
              <a:rPr lang="ru-RU" sz="1900" dirty="0" err="1">
                <a:solidFill>
                  <a:schemeClr val="tx1"/>
                </a:solidFill>
                <a:latin typeface="Times New Roman" panose="02020603050405020304" pitchFamily="18" charset="0"/>
                <a:cs typeface="Times New Roman" panose="02020603050405020304" pitchFamily="18" charset="0"/>
              </a:rPr>
              <a:t>салыстырмалы</a:t>
            </a:r>
            <a:r>
              <a:rPr lang="ru-RU" sz="1900" dirty="0">
                <a:solidFill>
                  <a:schemeClr val="tx1"/>
                </a:solidFill>
                <a:latin typeface="Times New Roman" panose="02020603050405020304" pitchFamily="18" charset="0"/>
                <a:cs typeface="Times New Roman" panose="02020603050405020304" pitchFamily="18" charset="0"/>
              </a:rPr>
              <a:t> анатомия, цитология </a:t>
            </a:r>
            <a:r>
              <a:rPr lang="ru-RU" sz="1900" dirty="0" err="1">
                <a:solidFill>
                  <a:schemeClr val="tx1"/>
                </a:solidFill>
                <a:latin typeface="Times New Roman" panose="02020603050405020304" pitchFamily="18" charset="0"/>
                <a:cs typeface="Times New Roman" panose="02020603050405020304" pitchFamily="18" charset="0"/>
              </a:rPr>
              <a:t>және</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т.б</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жиналған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материалдар</a:t>
            </a:r>
            <a:r>
              <a:rPr lang="ru-RU" sz="1900" dirty="0">
                <a:solidFill>
                  <a:schemeClr val="tx1"/>
                </a:solidFill>
                <a:latin typeface="Times New Roman" panose="02020603050405020304" pitchFamily="18" charset="0"/>
                <a:cs typeface="Times New Roman" panose="02020603050405020304" pitchFamily="18" charset="0"/>
              </a:rPr>
              <a:t> </a:t>
            </a:r>
            <a:r>
              <a:rPr lang="ru-RU" sz="1900" b="1" dirty="0">
                <a:solidFill>
                  <a:srgbClr val="002060"/>
                </a:solidFill>
                <a:latin typeface="Times New Roman" panose="02020603050405020304" pitchFamily="18" charset="0"/>
                <a:cs typeface="Times New Roman" panose="02020603050405020304" pitchFamily="18" charset="0"/>
              </a:rPr>
              <a:t>"</a:t>
            </a:r>
            <a:r>
              <a:rPr lang="ru-RU" sz="1900" b="1" dirty="0" err="1">
                <a:solidFill>
                  <a:srgbClr val="002060"/>
                </a:solidFill>
                <a:latin typeface="Times New Roman" panose="02020603050405020304" pitchFamily="18" charset="0"/>
                <a:cs typeface="Times New Roman" panose="02020603050405020304" pitchFamily="18" charset="0"/>
              </a:rPr>
              <a:t>табиғат</a:t>
            </a:r>
            <a:r>
              <a:rPr lang="ru-RU" sz="1900" b="1" dirty="0">
                <a:solidFill>
                  <a:srgbClr val="002060"/>
                </a:solidFill>
                <a:latin typeface="Times New Roman" panose="02020603050405020304" pitchFamily="18" charset="0"/>
                <a:cs typeface="Times New Roman" panose="02020603050405020304" pitchFamily="18" charset="0"/>
              </a:rPr>
              <a:t> </a:t>
            </a:r>
            <a:r>
              <a:rPr lang="ru-RU" sz="1900" b="1" dirty="0" err="1">
                <a:solidFill>
                  <a:srgbClr val="002060"/>
                </a:solidFill>
                <a:latin typeface="Times New Roman" panose="02020603050405020304" pitchFamily="18" charset="0"/>
                <a:cs typeface="Times New Roman" panose="02020603050405020304" pitchFamily="18" charset="0"/>
              </a:rPr>
              <a:t>өзгермейді</a:t>
            </a:r>
            <a:r>
              <a:rPr lang="ru-RU" sz="1900" b="1" dirty="0">
                <a:solidFill>
                  <a:srgbClr val="002060"/>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деген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көзқарасты</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жоққа</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шығарды</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Ч.Дарвин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іліміне</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Бигль</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кемесімен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саяхат</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жасағанда</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жинаған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экспедициялық</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материалдары</a:t>
            </a:r>
            <a:r>
              <a:rPr lang="ru-RU" sz="1900" dirty="0">
                <a:solidFill>
                  <a:schemeClr val="tx1"/>
                </a:solidFill>
                <a:latin typeface="Times New Roman" panose="02020603050405020304" pitchFamily="18" charset="0"/>
                <a:cs typeface="Times New Roman" panose="02020603050405020304" pitchFamily="18" charset="0"/>
              </a:rPr>
              <a:t> да </a:t>
            </a:r>
            <a:r>
              <a:rPr lang="ru-RU" sz="1900" dirty="0" err="1">
                <a:solidFill>
                  <a:schemeClr val="tx1"/>
                </a:solidFill>
                <a:latin typeface="Times New Roman" panose="02020603050405020304" pitchFamily="18" charset="0"/>
                <a:cs typeface="Times New Roman" panose="02020603050405020304" pitchFamily="18" charset="0"/>
              </a:rPr>
              <a:t>көп</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пайдасын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тигізді</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Ч.Дарвин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эволюциялық</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теорияны</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бірінші</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болып</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ашпағанымен</a:t>
            </a:r>
            <a:r>
              <a:rPr lang="ru-RU" sz="1900" dirty="0">
                <a:solidFill>
                  <a:schemeClr val="tx1"/>
                </a:solidFill>
                <a:latin typeface="Times New Roman" panose="02020603050405020304" pitchFamily="18" charset="0"/>
                <a:cs typeface="Times New Roman" panose="02020603050405020304" pitchFamily="18" charset="0"/>
              </a:rPr>
              <a:t> эволюция- </a:t>
            </a:r>
            <a:r>
              <a:rPr lang="ru-RU" sz="1900" dirty="0" err="1">
                <a:solidFill>
                  <a:schemeClr val="tx1"/>
                </a:solidFill>
                <a:latin typeface="Times New Roman" panose="02020603050405020304" pitchFamily="18" charset="0"/>
                <a:cs typeface="Times New Roman" panose="02020603050405020304" pitchFamily="18" charset="0"/>
              </a:rPr>
              <a:t>өзгерткіштік</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қатар</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жүруінен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болатын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құбылыс</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екендігін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дәлелдеді</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Ол</a:t>
            </a:r>
            <a:r>
              <a:rPr lang="ru-RU" sz="1900" dirty="0">
                <a:solidFill>
                  <a:schemeClr val="tx1"/>
                </a:solidFill>
                <a:latin typeface="Times New Roman" panose="02020603050405020304" pitchFamily="18" charset="0"/>
                <a:cs typeface="Times New Roman" panose="02020603050405020304" pitchFamily="18" charset="0"/>
              </a:rPr>
              <a:t> тек </a:t>
            </a:r>
            <a:r>
              <a:rPr lang="ru-RU" sz="1900" dirty="0" err="1" smtClean="0">
                <a:solidFill>
                  <a:schemeClr val="tx1"/>
                </a:solidFill>
                <a:latin typeface="Times New Roman" panose="02020603050405020304" pitchFamily="18" charset="0"/>
                <a:cs typeface="Times New Roman" panose="02020603050405020304" pitchFamily="18" charset="0"/>
              </a:rPr>
              <a:t>табиғаттың</a:t>
            </a:r>
            <a:r>
              <a:rPr lang="ru-RU" sz="1900" dirty="0" smtClean="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табиғи</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заңының</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әсерінен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дамитынын</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түсіндіріп</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эволюциялық</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процесті</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бірінші</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болып</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дәлелдеп</a:t>
            </a:r>
            <a:r>
              <a:rPr lang="ru-RU" sz="1900" dirty="0">
                <a:solidFill>
                  <a:schemeClr val="tx1"/>
                </a:solidFill>
                <a:latin typeface="Times New Roman" panose="02020603050405020304" pitchFamily="18" charset="0"/>
                <a:cs typeface="Times New Roman" panose="02020603050405020304" pitchFamily="18" charset="0"/>
              </a:rPr>
              <a:t> </a:t>
            </a:r>
            <a:r>
              <a:rPr lang="ru-RU" sz="1900" dirty="0" err="1">
                <a:solidFill>
                  <a:schemeClr val="tx1"/>
                </a:solidFill>
                <a:latin typeface="Times New Roman" panose="02020603050405020304" pitchFamily="18" charset="0"/>
                <a:cs typeface="Times New Roman" panose="02020603050405020304" pitchFamily="18" charset="0"/>
              </a:rPr>
              <a:t>берді</a:t>
            </a:r>
            <a:r>
              <a:rPr lang="ru-RU" sz="1900" dirty="0">
                <a:solidFill>
                  <a:schemeClr val="tx1"/>
                </a:solidFill>
                <a:latin typeface="Times New Roman" panose="02020603050405020304" pitchFamily="18" charset="0"/>
                <a:cs typeface="Times New Roman" panose="02020603050405020304" pitchFamily="18" charset="0"/>
              </a:rPr>
              <a:t>. </a:t>
            </a:r>
            <a:endParaRPr lang="en-US" sz="19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69776" y="4221088"/>
            <a:ext cx="3942184" cy="2510898"/>
          </a:xfrm>
          <a:prstGeom prst="rect">
            <a:avLst/>
          </a:prstGeom>
        </p:spPr>
      </p:pic>
      <p:pic>
        <p:nvPicPr>
          <p:cNvPr id="4" name="Рисунок 3"/>
          <p:cNvPicPr>
            <a:picLocks noChangeAspect="1"/>
          </p:cNvPicPr>
          <p:nvPr/>
        </p:nvPicPr>
        <p:blipFill>
          <a:blip r:embed="rId3"/>
          <a:stretch>
            <a:fillRect/>
          </a:stretch>
        </p:blipFill>
        <p:spPr>
          <a:xfrm>
            <a:off x="4653136" y="4127923"/>
            <a:ext cx="3879304" cy="2697228"/>
          </a:xfrm>
          <a:prstGeom prst="rect">
            <a:avLst/>
          </a:prstGeom>
        </p:spPr>
      </p:pic>
    </p:spTree>
    <p:extLst>
      <p:ext uri="{BB962C8B-B14F-4D97-AF65-F5344CB8AC3E}">
        <p14:creationId xmlns:p14="http://schemas.microsoft.com/office/powerpoint/2010/main" val="2938967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a:spLocks noGrp="1"/>
          </p:cNvSpPr>
          <p:nvPr>
            <p:ph type="subTitle" idx="1"/>
          </p:nvPr>
        </p:nvSpPr>
        <p:spPr>
          <a:xfrm>
            <a:off x="395536" y="332656"/>
            <a:ext cx="8208912" cy="6408712"/>
          </a:xfrm>
          <a:ln w="38100">
            <a:solidFill>
              <a:srgbClr val="FFC000"/>
            </a:solidFill>
          </a:ln>
        </p:spPr>
        <p:txBody>
          <a:bodyPr>
            <a:noAutofit/>
          </a:bodyPr>
          <a:lstStyle/>
          <a:p>
            <a:r>
              <a:rPr lang="ru-RU" sz="2200" b="1" dirty="0">
                <a:solidFill>
                  <a:srgbClr val="002060"/>
                </a:solidFill>
                <a:latin typeface="Times New Roman" pitchFamily="18" charset="0"/>
                <a:cs typeface="Times New Roman" pitchFamily="18" charset="0"/>
              </a:rPr>
              <a:t>Галапагос </a:t>
            </a:r>
            <a:r>
              <a:rPr lang="ru-RU" sz="2200" b="1" dirty="0" err="1">
                <a:solidFill>
                  <a:srgbClr val="002060"/>
                </a:solidFill>
                <a:latin typeface="Times New Roman" pitchFamily="18" charset="0"/>
                <a:cs typeface="Times New Roman" pitchFamily="18" charset="0"/>
              </a:rPr>
              <a:t>таушымшықтарының</a:t>
            </a:r>
            <a:r>
              <a:rPr lang="ru-RU" sz="2200" b="1" dirty="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қоректенуіне</a:t>
            </a:r>
            <a:r>
              <a:rPr lang="ru-RU" sz="2200" b="1" dirty="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байланысты</a:t>
            </a:r>
            <a:r>
              <a:rPr lang="ru-RU" sz="2200" b="1" dirty="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тұмсық</a:t>
            </a:r>
            <a:r>
              <a:rPr lang="ru-RU" sz="2200" b="1" dirty="0">
                <a:solidFill>
                  <a:srgbClr val="002060"/>
                </a:solidFill>
                <a:latin typeface="Times New Roman" pitchFamily="18" charset="0"/>
                <a:cs typeface="Times New Roman" pitchFamily="18" charset="0"/>
              </a:rPr>
              <a:t> </a:t>
            </a:r>
            <a:r>
              <a:rPr lang="ru-RU" sz="2200" b="1" dirty="0" err="1">
                <a:solidFill>
                  <a:srgbClr val="002060"/>
                </a:solidFill>
                <a:latin typeface="Times New Roman" pitchFamily="18" charset="0"/>
                <a:cs typeface="Times New Roman" pitchFamily="18" charset="0"/>
              </a:rPr>
              <a:t>пішіндерінің</a:t>
            </a:r>
            <a:r>
              <a:rPr lang="ru-RU" sz="2200" b="1" dirty="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өзгеруі</a:t>
            </a:r>
            <a:r>
              <a:rPr lang="ru-RU" sz="2200" b="1" dirty="0" smtClean="0">
                <a:solidFill>
                  <a:srgbClr val="002060"/>
                </a:solidFill>
                <a:latin typeface="Times New Roman" pitchFamily="18" charset="0"/>
                <a:cs typeface="Times New Roman" pitchFamily="18" charset="0"/>
              </a:rPr>
              <a:t>.</a:t>
            </a:r>
            <a:endParaRPr lang="ru-RU" sz="2200" b="1" dirty="0">
              <a:solidFill>
                <a:srgbClr val="002060"/>
              </a:solidFill>
              <a:latin typeface="Times New Roman" pitchFamily="18" charset="0"/>
              <a:cs typeface="Times New Roman" pitchFamily="18" charset="0"/>
            </a:endParaRPr>
          </a:p>
          <a:p>
            <a:pPr algn="just"/>
            <a:r>
              <a:rPr lang="ru-RU" sz="2200" dirty="0" err="1">
                <a:solidFill>
                  <a:srgbClr val="002060"/>
                </a:solidFill>
                <a:latin typeface="Times New Roman" pitchFamily="18" charset="0"/>
                <a:cs typeface="Times New Roman" pitchFamily="18" charset="0"/>
              </a:rPr>
              <a:t>Ч.Дарвин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түрлер</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арасындағы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ұқсастық</a:t>
            </a:r>
            <a:r>
              <a:rPr lang="ru-RU" sz="2200" dirty="0">
                <a:solidFill>
                  <a:srgbClr val="002060"/>
                </a:solidFill>
                <a:latin typeface="Times New Roman" pitchFamily="18" charset="0"/>
                <a:cs typeface="Times New Roman" pitchFamily="18" charset="0"/>
              </a:rPr>
              <a:t> пен </a:t>
            </a:r>
            <a:r>
              <a:rPr lang="ru-RU" sz="2200" dirty="0" err="1">
                <a:solidFill>
                  <a:srgbClr val="002060"/>
                </a:solidFill>
                <a:latin typeface="Times New Roman" pitchFamily="18" charset="0"/>
                <a:cs typeface="Times New Roman" pitchFamily="18" charset="0"/>
              </a:rPr>
              <a:t>айырмашылықтардың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және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тірі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организмдердің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әртүрлілігінің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себептерін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ашуды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алдына</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мақсат</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етіп</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қойды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Саяхат</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кезінде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қазба</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түрінде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тістері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кемірушілердің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тістеріне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ұқсас</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тұяқты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жануарлар</a:t>
            </a:r>
            <a:r>
              <a:rPr lang="ru-RU" sz="2200" dirty="0">
                <a:solidFill>
                  <a:srgbClr val="002060"/>
                </a:solidFill>
                <a:latin typeface="Times New Roman" pitchFamily="18" charset="0"/>
                <a:cs typeface="Times New Roman" pitchFamily="18" charset="0"/>
              </a:rPr>
              <a:t> мен </a:t>
            </a:r>
            <a:r>
              <a:rPr lang="ru-RU" sz="2200" dirty="0" err="1">
                <a:solidFill>
                  <a:srgbClr val="002060"/>
                </a:solidFill>
                <a:latin typeface="Times New Roman" pitchFamily="18" charset="0"/>
                <a:cs typeface="Times New Roman" pitchFamily="18" charset="0"/>
              </a:rPr>
              <a:t>ламаға</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ұқсас</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түйетектес</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жануарлар</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табылды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Жабайы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жылқы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тістері</a:t>
            </a:r>
            <a:r>
              <a:rPr lang="ru-RU" sz="2200" dirty="0">
                <a:solidFill>
                  <a:srgbClr val="002060"/>
                </a:solidFill>
                <a:latin typeface="Times New Roman" pitchFamily="18" charset="0"/>
                <a:cs typeface="Times New Roman" pitchFamily="18" charset="0"/>
              </a:rPr>
              <a:t> мен </a:t>
            </a:r>
            <a:r>
              <a:rPr lang="ru-RU" sz="2200" dirty="0" err="1">
                <a:solidFill>
                  <a:srgbClr val="002060"/>
                </a:solidFill>
                <a:latin typeface="Times New Roman" pitchFamily="18" charset="0"/>
                <a:cs typeface="Times New Roman" pitchFamily="18" charset="0"/>
              </a:rPr>
              <a:t>жалқауаңның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қазбадан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табылған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қалдықтары</a:t>
            </a:r>
            <a:r>
              <a:rPr lang="ru-RU" sz="2200" dirty="0">
                <a:solidFill>
                  <a:srgbClr val="002060"/>
                </a:solidFill>
                <a:latin typeface="Times New Roman" pitchFamily="18" charset="0"/>
                <a:cs typeface="Times New Roman" pitchFamily="18" charset="0"/>
              </a:rPr>
              <a:t> да Ч. </a:t>
            </a:r>
            <a:r>
              <a:rPr lang="ru-RU" sz="2200" dirty="0" err="1">
                <a:solidFill>
                  <a:srgbClr val="002060"/>
                </a:solidFill>
                <a:latin typeface="Times New Roman" pitchFamily="18" charset="0"/>
                <a:cs typeface="Times New Roman" pitchFamily="18" charset="0"/>
              </a:rPr>
              <a:t>Дарвинге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ерекше</a:t>
            </a:r>
            <a:r>
              <a:rPr lang="ru-RU" sz="2200" dirty="0">
                <a:solidFill>
                  <a:srgbClr val="002060"/>
                </a:solidFill>
                <a:latin typeface="Times New Roman" pitchFamily="18" charset="0"/>
                <a:cs typeface="Times New Roman" pitchFamily="18" charset="0"/>
              </a:rPr>
              <a:t> ой </a:t>
            </a:r>
            <a:r>
              <a:rPr lang="ru-RU" sz="2200" dirty="0" err="1">
                <a:solidFill>
                  <a:srgbClr val="002060"/>
                </a:solidFill>
                <a:latin typeface="Times New Roman" pitchFamily="18" charset="0"/>
                <a:cs typeface="Times New Roman" pitchFamily="18" charset="0"/>
              </a:rPr>
              <a:t>салды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Әсіресе</a:t>
            </a:r>
            <a:r>
              <a:rPr lang="ru-RU" sz="2200" dirty="0">
                <a:solidFill>
                  <a:srgbClr val="002060"/>
                </a:solidFill>
                <a:latin typeface="Times New Roman" pitchFamily="18" charset="0"/>
                <a:cs typeface="Times New Roman" pitchFamily="18" charset="0"/>
              </a:rPr>
              <a:t> Галапагос </a:t>
            </a:r>
            <a:r>
              <a:rPr lang="ru-RU" sz="2200" dirty="0" err="1">
                <a:solidFill>
                  <a:srgbClr val="002060"/>
                </a:solidFill>
                <a:latin typeface="Times New Roman" pitchFamily="18" charset="0"/>
                <a:cs typeface="Times New Roman" pitchFamily="18" charset="0"/>
              </a:rPr>
              <a:t>аралының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өсімдіктері</a:t>
            </a:r>
            <a:r>
              <a:rPr lang="ru-RU" sz="2200" dirty="0">
                <a:solidFill>
                  <a:srgbClr val="002060"/>
                </a:solidFill>
                <a:latin typeface="Times New Roman" pitchFamily="18" charset="0"/>
                <a:cs typeface="Times New Roman" pitchFamily="18" charset="0"/>
              </a:rPr>
              <a:t> мен </a:t>
            </a:r>
            <a:r>
              <a:rPr lang="ru-RU" sz="2200" dirty="0" err="1">
                <a:solidFill>
                  <a:srgbClr val="002060"/>
                </a:solidFill>
                <a:latin typeface="Times New Roman" pitchFamily="18" charset="0"/>
                <a:cs typeface="Times New Roman" pitchFamily="18" charset="0"/>
              </a:rPr>
              <a:t>жануарларының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түр</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құрамы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қатты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қызықтырды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Өсімдіктерден</a:t>
            </a:r>
            <a:r>
              <a:rPr lang="ru-RU" sz="2200" dirty="0">
                <a:solidFill>
                  <a:srgbClr val="002060"/>
                </a:solidFill>
                <a:latin typeface="Times New Roman" pitchFamily="18" charset="0"/>
                <a:cs typeface="Times New Roman" pitchFamily="18" charset="0"/>
              </a:rPr>
              <a:t> – </a:t>
            </a:r>
            <a:r>
              <a:rPr lang="ru-RU" sz="2200" dirty="0" err="1">
                <a:solidFill>
                  <a:srgbClr val="002060"/>
                </a:solidFill>
                <a:latin typeface="Times New Roman" pitchFamily="18" charset="0"/>
                <a:cs typeface="Times New Roman" pitchFamily="18" charset="0"/>
              </a:rPr>
              <a:t>күрделігүлділер</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тұқымдасының</a:t>
            </a:r>
            <a:r>
              <a:rPr lang="ru-RU" sz="2200" dirty="0">
                <a:solidFill>
                  <a:srgbClr val="002060"/>
                </a:solidFill>
                <a:latin typeface="Times New Roman" pitchFamily="18" charset="0"/>
                <a:cs typeface="Times New Roman" pitchFamily="18" charset="0"/>
              </a:rPr>
              <a:t> 20 </a:t>
            </a:r>
            <a:r>
              <a:rPr lang="ru-RU" sz="2200" dirty="0" err="1">
                <a:solidFill>
                  <a:srgbClr val="002060"/>
                </a:solidFill>
                <a:latin typeface="Times New Roman" pitchFamily="18" charset="0"/>
                <a:cs typeface="Times New Roman" pitchFamily="18" charset="0"/>
              </a:rPr>
              <a:t>түрін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жинады</a:t>
            </a:r>
            <a:r>
              <a:rPr lang="ru-RU" sz="2200" dirty="0">
                <a:solidFill>
                  <a:srgbClr val="002060"/>
                </a:solidFill>
                <a:latin typeface="Times New Roman" pitchFamily="18" charset="0"/>
                <a:cs typeface="Times New Roman" pitchFamily="18" charset="0"/>
              </a:rPr>
              <a:t>. Осы </a:t>
            </a:r>
            <a:r>
              <a:rPr lang="ru-RU" sz="2200" dirty="0" err="1">
                <a:solidFill>
                  <a:srgbClr val="002060"/>
                </a:solidFill>
                <a:latin typeface="Times New Roman" pitchFamily="18" charset="0"/>
                <a:cs typeface="Times New Roman" pitchFamily="18" charset="0"/>
              </a:rPr>
              <a:t>аралда</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құстардың</a:t>
            </a:r>
            <a:r>
              <a:rPr lang="ru-RU" sz="2200" dirty="0">
                <a:solidFill>
                  <a:srgbClr val="002060"/>
                </a:solidFill>
                <a:latin typeface="Times New Roman" pitchFamily="18" charset="0"/>
                <a:cs typeface="Times New Roman" pitchFamily="18" charset="0"/>
              </a:rPr>
              <a:t> 25 </a:t>
            </a:r>
            <a:r>
              <a:rPr lang="ru-RU" sz="2200" dirty="0" err="1">
                <a:solidFill>
                  <a:srgbClr val="002060"/>
                </a:solidFill>
                <a:latin typeface="Times New Roman" pitchFamily="18" charset="0"/>
                <a:cs typeface="Times New Roman" pitchFamily="18" charset="0"/>
              </a:rPr>
              <a:t>түрі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мекен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ететіндігін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анықтады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Таушымшықтардың</a:t>
            </a:r>
            <a:r>
              <a:rPr lang="ru-RU" sz="2200" dirty="0">
                <a:solidFill>
                  <a:srgbClr val="002060"/>
                </a:solidFill>
                <a:latin typeface="Times New Roman" pitchFamily="18" charset="0"/>
                <a:cs typeface="Times New Roman" pitchFamily="18" charset="0"/>
              </a:rPr>
              <a:t> 13 </a:t>
            </a:r>
            <a:r>
              <a:rPr lang="ru-RU" sz="2200" dirty="0" err="1">
                <a:solidFill>
                  <a:srgbClr val="002060"/>
                </a:solidFill>
                <a:latin typeface="Times New Roman" pitchFamily="18" charset="0"/>
                <a:cs typeface="Times New Roman" pitchFamily="18" charset="0"/>
              </a:rPr>
              <a:t>түрін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байқады</a:t>
            </a:r>
            <a:r>
              <a:rPr lang="ru-RU" sz="2200" dirty="0">
                <a:solidFill>
                  <a:srgbClr val="002060"/>
                </a:solidFill>
                <a:latin typeface="Times New Roman" pitchFamily="18" charset="0"/>
                <a:cs typeface="Times New Roman" pitchFamily="18" charset="0"/>
              </a:rPr>
              <a:t>. Галапагос </a:t>
            </a:r>
            <a:r>
              <a:rPr lang="ru-RU" sz="2200" dirty="0" err="1">
                <a:solidFill>
                  <a:srgbClr val="002060"/>
                </a:solidFill>
                <a:latin typeface="Times New Roman" pitchFamily="18" charset="0"/>
                <a:cs typeface="Times New Roman" pitchFamily="18" charset="0"/>
              </a:rPr>
              <a:t>аралдары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Оңтүстік</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Американың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батыс</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жағалауларынан</a:t>
            </a:r>
            <a:r>
              <a:rPr lang="ru-RU" sz="2200" dirty="0">
                <a:solidFill>
                  <a:srgbClr val="002060"/>
                </a:solidFill>
                <a:latin typeface="Times New Roman" pitchFamily="18" charset="0"/>
                <a:cs typeface="Times New Roman" pitchFamily="18" charset="0"/>
              </a:rPr>
              <a:t> 700 км </a:t>
            </a:r>
            <a:r>
              <a:rPr lang="ru-RU" sz="2200" dirty="0" err="1">
                <a:solidFill>
                  <a:srgbClr val="002060"/>
                </a:solidFill>
                <a:latin typeface="Times New Roman" pitchFamily="18" charset="0"/>
                <a:cs typeface="Times New Roman" pitchFamily="18" charset="0"/>
              </a:rPr>
              <a:t>қашықтықта</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жатқандықтан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құстардың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түрлерінің</a:t>
            </a:r>
            <a:r>
              <a:rPr lang="ru-RU" sz="2200" dirty="0">
                <a:solidFill>
                  <a:srgbClr val="002060"/>
                </a:solidFill>
                <a:latin typeface="Times New Roman" pitchFamily="18" charset="0"/>
                <a:cs typeface="Times New Roman" pitchFamily="18" charset="0"/>
              </a:rPr>
              <a:t> 85%-ы </a:t>
            </a:r>
            <a:r>
              <a:rPr lang="ru-RU" sz="2200" dirty="0" err="1">
                <a:solidFill>
                  <a:srgbClr val="002060"/>
                </a:solidFill>
                <a:latin typeface="Times New Roman" pitchFamily="18" charset="0"/>
                <a:cs typeface="Times New Roman" pitchFamily="18" charset="0"/>
              </a:rPr>
              <a:t>аралдан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басқа</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жерде</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кездеспейді</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Ч.Дарвин</a:t>
            </a:r>
            <a:r>
              <a:rPr lang="ru-RU" sz="2200" dirty="0">
                <a:solidFill>
                  <a:srgbClr val="002060"/>
                </a:solidFill>
                <a:latin typeface="Times New Roman" pitchFamily="18" charset="0"/>
                <a:cs typeface="Times New Roman" pitchFamily="18" charset="0"/>
              </a:rPr>
              <a:t> Галапагос </a:t>
            </a:r>
            <a:r>
              <a:rPr lang="ru-RU" sz="2200" dirty="0" err="1">
                <a:solidFill>
                  <a:srgbClr val="002060"/>
                </a:solidFill>
                <a:latin typeface="Times New Roman" pitchFamily="18" charset="0"/>
                <a:cs typeface="Times New Roman" pitchFamily="18" charset="0"/>
              </a:rPr>
              <a:t>аралдарындағы</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таушымшықтар</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Оңтүстік</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Америкада</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көрген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таушымшықтарына</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сәл</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ұқсағанымен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түрлерінің</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бір-бірінен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айырмашылықтары</a:t>
            </a:r>
            <a:r>
              <a:rPr lang="ru-RU" sz="2200" dirty="0">
                <a:solidFill>
                  <a:srgbClr val="002060"/>
                </a:solidFill>
                <a:latin typeface="Times New Roman" pitchFamily="18" charset="0"/>
                <a:cs typeface="Times New Roman" pitchFamily="18" charset="0"/>
              </a:rPr>
              <a:t> бар </a:t>
            </a:r>
            <a:r>
              <a:rPr lang="ru-RU" sz="2200" dirty="0" err="1">
                <a:solidFill>
                  <a:srgbClr val="002060"/>
                </a:solidFill>
                <a:latin typeface="Times New Roman" pitchFamily="18" charset="0"/>
                <a:cs typeface="Times New Roman" pitchFamily="18" charset="0"/>
              </a:rPr>
              <a:t>екенін</a:t>
            </a:r>
            <a:r>
              <a:rPr lang="ru-RU" sz="2200" dirty="0">
                <a:solidFill>
                  <a:srgbClr val="002060"/>
                </a:solidFill>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байқаған</a:t>
            </a:r>
            <a:r>
              <a:rPr lang="ru-RU" sz="22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315314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251520" y="116632"/>
            <a:ext cx="8712968" cy="6264696"/>
          </a:xfrm>
          <a:ln w="38100">
            <a:solidFill>
              <a:srgbClr val="FFC000"/>
            </a:solidFill>
          </a:ln>
        </p:spPr>
        <p:txBody>
          <a:bodyPr>
            <a:noAutofit/>
          </a:bodyPr>
          <a:lstStyle/>
          <a:p>
            <a:pPr>
              <a:lnSpc>
                <a:spcPct val="115000"/>
              </a:lnSpc>
              <a:spcAft>
                <a:spcPts val="0"/>
              </a:spcAft>
            </a:pPr>
            <a:endParaRPr lang="kk-KZ" sz="2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kk-KZ"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Ч.Дарвинді таңғалтқан да осы белгілер болды. Аралда үш апта болып, таушымшықтардың негізгі өзгеріске ұшырағаны тұмсықтары екеніне көз жеткізді. Тұмсықтарының өзгеріске ұшырау себептері қорек ерекшеліктеріне байланысты деген тұжырымға келді. Шыққан тегі бір болғанымен қоректің түріне байланысты тұмсықтарының өзгеруін мына мысалдан білуге болады. Мысалы, егер тұмсығы жуан болса – қатты тұқыммен, жіңішке ұзын болса – жеміс- жидектермен, біз тәрізді үшкір болса – жәндіктермен және гүл шірнесімен қоректенгендіктен өзгерген. Осылардың ішінде тоқылдақ сияқты ағаш қабығынан жәндіктерді шығарып алу үшін кактустың тікенімен шоқып алатын ағаш таушымшығы кездескен. Мұндай өзгерістен алшақтаудың ( оқшаулану ) түрлердің дамуына тигізетін әсері екендігін білуге болады.   </a:t>
            </a:r>
            <a:endParaRPr lang="en-US" sz="18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kk-KZ"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Табиғи сұрыпталу тіршілік еткен орта жағдайына пайдалы тұқым қуалайтын өзгергіштігі бар дараларды сақтап, ондай өзгергіштігі жоқтарды жойып отырады деген қорытындыға келді.</a:t>
            </a:r>
            <a:endParaRPr lang="en-US" sz="18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kk-KZ" sz="200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74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692696"/>
            <a:ext cx="8640960" cy="5544616"/>
          </a:xfrm>
          <a:ln w="38100">
            <a:solidFill>
              <a:srgbClr val="FFC000"/>
            </a:solidFill>
          </a:ln>
        </p:spPr>
        <p:txBody>
          <a:bodyPr>
            <a:noAutofit/>
          </a:bodyPr>
          <a:lstStyle/>
          <a:p>
            <a:pPr algn="just">
              <a:lnSpc>
                <a:spcPct val="115000"/>
              </a:lnSpc>
              <a:spcAft>
                <a:spcPts val="0"/>
              </a:spcAft>
            </a:pPr>
            <a:r>
              <a:rPr lang="kk-KZ"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a:t>
            </a:r>
            <a:r>
              <a:rPr lang="kk-KZ"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Дарвин органикалық дүниенің тарихи дамуы эволюцияның 3 факторына байланысты екендігін анықтады, олар: </a:t>
            </a:r>
            <a:endPar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v"/>
            </a:pPr>
            <a:r>
              <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тұқым </a:t>
            </a:r>
            <a:r>
              <a:rPr lang="kk-KZ"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қуалайтын өзгергіштік, </a:t>
            </a:r>
            <a:endPar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v"/>
            </a:pPr>
            <a:r>
              <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тіршілік </a:t>
            </a:r>
            <a:r>
              <a:rPr lang="kk-KZ"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үшін күрес және </a:t>
            </a:r>
            <a:endPar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0"/>
              </a:spcAft>
              <a:buFont typeface="Wingdings" panose="05000000000000000000" pitchFamily="2" charset="2"/>
              <a:buChar char="v"/>
            </a:pPr>
            <a:r>
              <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табиғи </a:t>
            </a:r>
            <a:r>
              <a:rPr lang="kk-KZ"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сұрыпталу.</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kk-KZ"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Тұқым қуалайтын өзгергіштік, тіршілік үшін күрес және табиғи сұрыпталудың өзара байланысының нәтижесінде түрлер тіршілік ортасына бейімделіп, өзгеріп отырады. Міне, бұл – Дарвиннің эволюциялық теориясының негізгі қағидалары.</a:t>
            </a: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781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332656"/>
            <a:ext cx="8712968" cy="6264696"/>
          </a:xfrm>
          <a:ln w="28575">
            <a:solidFill>
              <a:srgbClr val="FFC000"/>
            </a:solidFill>
          </a:ln>
        </p:spPr>
        <p:txBody>
          <a:bodyPr>
            <a:noAutofit/>
          </a:bodyPr>
          <a:lstStyle/>
          <a:p>
            <a:pPr>
              <a:lnSpc>
                <a:spcPct val="115000"/>
              </a:lnSpc>
              <a:spcAft>
                <a:spcPts val="0"/>
              </a:spcAft>
            </a:pPr>
            <a:r>
              <a:rPr lang="kk-KZ" sz="25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Дарвин теориясының кемшіліктері</a:t>
            </a:r>
            <a:r>
              <a:rPr lang="kk-KZ" sz="2500" b="1" i="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kk-KZ" sz="2500" b="1" i="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kk-KZ" sz="25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Дарвиннің кезінде биология ғылымының мәліметтері жеткіліксіз болды. Олар белгілердің тұқымқуалап берілу механизмдері туралы айтуға мүмкіндік бермеді. Десе де Г.Мендель өзінің керемет жаңалықтарын 1865 жылы ашса да, олар кеңінен танымал болмады. Ол 1884 жыл қайтыс болды. 1901 жылдан бастап Г.Мендель белгілердің тұқымқуалау заңдылықтары туралы жаңа ғылым – генетиканың негізін қалаушы болып есептелетінін білмей кетті. Дарвиннің кезінде ешқандай ғалым қандай да бір өзгерістің келесі ұрпаққа берілетінін соңына дейін ойланып, дәлелдей алмады. Осылай табиғи сұрыпталу теориясының ең әлсіз жері пайдалы белгілердің тұқымқуалап пайда болу және келесі ұрпаққа берілу механизмдері болып қалды.</a:t>
            </a:r>
          </a:p>
          <a:p>
            <a:pPr>
              <a:lnSpc>
                <a:spcPct val="115000"/>
              </a:lnSpc>
              <a:spcAft>
                <a:spcPts val="0"/>
              </a:spcAft>
            </a:pPr>
            <a:r>
              <a:rPr lang="kk-KZ" sz="25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endParaRPr lang="en-US" sz="2500" i="1" dirty="0">
              <a:solidFill>
                <a:srgbClr val="002060"/>
              </a:solidFill>
            </a:endParaRPr>
          </a:p>
        </p:txBody>
      </p:sp>
    </p:spTree>
    <p:extLst>
      <p:ext uri="{BB962C8B-B14F-4D97-AF65-F5344CB8AC3E}">
        <p14:creationId xmlns:p14="http://schemas.microsoft.com/office/powerpoint/2010/main" val="3215751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635896" y="548680"/>
            <a:ext cx="5256584" cy="5976664"/>
          </a:xfrm>
        </p:spPr>
        <p:txBody>
          <a:bodyPr>
            <a:normAutofit fontScale="55000" lnSpcReduction="20000"/>
          </a:bodyPr>
          <a:lstStyle/>
          <a:p>
            <a:pPr>
              <a:lnSpc>
                <a:spcPct val="115000"/>
              </a:lnSpc>
              <a:spcAft>
                <a:spcPts val="0"/>
              </a:spcAft>
            </a:pPr>
            <a:r>
              <a:rPr lang="ru-RU" sz="3800" b="1" dirty="0" err="1">
                <a:solidFill>
                  <a:srgbClr val="7030A0"/>
                </a:solidFill>
                <a:latin typeface="Times New Roman" panose="02020603050405020304" pitchFamily="18" charset="0"/>
                <a:cs typeface="Times New Roman" panose="02020603050405020304" pitchFamily="18" charset="0"/>
              </a:rPr>
              <a:t>Эволюцияның</a:t>
            </a:r>
            <a:r>
              <a:rPr lang="ru-RU" sz="3800" b="1" dirty="0">
                <a:solidFill>
                  <a:srgbClr val="7030A0"/>
                </a:solidFill>
                <a:latin typeface="Times New Roman" panose="02020603050405020304" pitchFamily="18" charset="0"/>
                <a:cs typeface="Times New Roman" panose="02020603050405020304" pitchFamily="18" charset="0"/>
              </a:rPr>
              <a:t> </a:t>
            </a:r>
            <a:r>
              <a:rPr lang="ru-RU" sz="3800" b="1" dirty="0" err="1">
                <a:solidFill>
                  <a:srgbClr val="7030A0"/>
                </a:solidFill>
                <a:latin typeface="Times New Roman" panose="02020603050405020304" pitchFamily="18" charset="0"/>
                <a:cs typeface="Times New Roman" panose="02020603050405020304" pitchFamily="18" charset="0"/>
              </a:rPr>
              <a:t>заманауи</a:t>
            </a:r>
            <a:r>
              <a:rPr lang="ru-RU" sz="3800" b="1" dirty="0">
                <a:solidFill>
                  <a:srgbClr val="7030A0"/>
                </a:solidFill>
                <a:latin typeface="Times New Roman" panose="02020603050405020304" pitchFamily="18" charset="0"/>
                <a:cs typeface="Times New Roman" panose="02020603050405020304" pitchFamily="18" charset="0"/>
              </a:rPr>
              <a:t> </a:t>
            </a:r>
            <a:r>
              <a:rPr lang="ru-RU" sz="3800" b="1" dirty="0" err="1">
                <a:solidFill>
                  <a:srgbClr val="7030A0"/>
                </a:solidFill>
                <a:latin typeface="Times New Roman" panose="02020603050405020304" pitchFamily="18" charset="0"/>
                <a:cs typeface="Times New Roman" panose="02020603050405020304" pitchFamily="18" charset="0"/>
              </a:rPr>
              <a:t>теориясының</a:t>
            </a:r>
            <a:r>
              <a:rPr lang="ru-RU" sz="3800" b="1" dirty="0">
                <a:solidFill>
                  <a:srgbClr val="7030A0"/>
                </a:solidFill>
                <a:latin typeface="Times New Roman" panose="02020603050405020304" pitchFamily="18" charset="0"/>
                <a:cs typeface="Times New Roman" panose="02020603050405020304" pitchFamily="18" charset="0"/>
              </a:rPr>
              <a:t> </a:t>
            </a:r>
            <a:r>
              <a:rPr lang="ru-RU" sz="3800" b="1" dirty="0" err="1">
                <a:solidFill>
                  <a:srgbClr val="7030A0"/>
                </a:solidFill>
                <a:latin typeface="Times New Roman" panose="02020603050405020304" pitchFamily="18" charset="0"/>
                <a:cs typeface="Times New Roman" panose="02020603050405020304" pitchFamily="18" charset="0"/>
              </a:rPr>
              <a:t>пайда</a:t>
            </a:r>
            <a:r>
              <a:rPr lang="ru-RU" sz="3800" b="1" dirty="0">
                <a:solidFill>
                  <a:srgbClr val="7030A0"/>
                </a:solidFill>
                <a:latin typeface="Times New Roman" panose="02020603050405020304" pitchFamily="18" charset="0"/>
                <a:cs typeface="Times New Roman" panose="02020603050405020304" pitchFamily="18" charset="0"/>
              </a:rPr>
              <a:t> </a:t>
            </a:r>
            <a:r>
              <a:rPr lang="ru-RU" sz="3800" b="1" dirty="0" err="1">
                <a:solidFill>
                  <a:srgbClr val="7030A0"/>
                </a:solidFill>
                <a:latin typeface="Times New Roman" panose="02020603050405020304" pitchFamily="18" charset="0"/>
                <a:cs typeface="Times New Roman" panose="02020603050405020304" pitchFamily="18" charset="0"/>
              </a:rPr>
              <a:t>болуы</a:t>
            </a:r>
            <a:r>
              <a:rPr lang="ru-RU" sz="3800" b="1" dirty="0" smtClean="0">
                <a:solidFill>
                  <a:srgbClr val="7030A0"/>
                </a:solidFill>
                <a:latin typeface="Times New Roman" panose="02020603050405020304" pitchFamily="18" charset="0"/>
                <a:cs typeface="Times New Roman" panose="02020603050405020304" pitchFamily="18" charset="0"/>
              </a:rPr>
              <a:t>.</a:t>
            </a:r>
          </a:p>
          <a:p>
            <a:pPr>
              <a:lnSpc>
                <a:spcPct val="115000"/>
              </a:lnSpc>
              <a:spcAft>
                <a:spcPts val="0"/>
              </a:spcAft>
            </a:pPr>
            <a:endParaRPr lang="ru-RU" sz="3800" b="1" dirty="0">
              <a:solidFill>
                <a:srgbClr val="7030A0"/>
              </a:solidFill>
              <a:latin typeface="Times New Roman" panose="02020603050405020304" pitchFamily="18" charset="0"/>
              <a:cs typeface="Times New Roman" panose="02020603050405020304" pitchFamily="18" charset="0"/>
            </a:endParaRPr>
          </a:p>
          <a:p>
            <a:pPr>
              <a:lnSpc>
                <a:spcPct val="115000"/>
              </a:lnSpc>
              <a:spcAft>
                <a:spcPts val="0"/>
              </a:spcAft>
            </a:pPr>
            <a:r>
              <a:rPr lang="ru-RU" dirty="0" err="1">
                <a:solidFill>
                  <a:srgbClr val="002060"/>
                </a:solidFill>
                <a:latin typeface="Times New Roman" panose="02020603050405020304" pitchFamily="18" charset="0"/>
                <a:cs typeface="Times New Roman" panose="02020603050405020304" pitchFamily="18" charset="0"/>
              </a:rPr>
              <a:t>Заманауи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синтетикалық</a:t>
            </a:r>
            <a:r>
              <a:rPr lang="ru-RU" dirty="0">
                <a:solidFill>
                  <a:srgbClr val="002060"/>
                </a:solidFill>
                <a:latin typeface="Times New Roman" panose="02020603050405020304" pitchFamily="18" charset="0"/>
                <a:cs typeface="Times New Roman" panose="02020603050405020304" pitchFamily="18" charset="0"/>
              </a:rPr>
              <a:t> эволюция </a:t>
            </a:r>
            <a:r>
              <a:rPr lang="ru-RU" dirty="0" err="1">
                <a:solidFill>
                  <a:srgbClr val="002060"/>
                </a:solidFill>
                <a:latin typeface="Times New Roman" panose="02020603050405020304" pitchFamily="18" charset="0"/>
                <a:cs typeface="Times New Roman" panose="02020603050405020304" pitchFamily="18" charset="0"/>
              </a:rPr>
              <a:t>теориясының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қалыптасуында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бірнеше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ғалым</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зор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рөл</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атқарды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Біріншісі</a:t>
            </a:r>
            <a:r>
              <a:rPr lang="ru-RU" dirty="0">
                <a:solidFill>
                  <a:srgbClr val="002060"/>
                </a:solidFill>
                <a:latin typeface="Times New Roman" panose="02020603050405020304" pitchFamily="18" charset="0"/>
                <a:cs typeface="Times New Roman" panose="02020603050405020304" pitchFamily="18" charset="0"/>
              </a:rPr>
              <a:t>  генетик-эволюционист </a:t>
            </a:r>
            <a:r>
              <a:rPr lang="ru-RU" dirty="0" err="1">
                <a:solidFill>
                  <a:srgbClr val="002060"/>
                </a:solidFill>
                <a:latin typeface="Times New Roman" panose="02020603050405020304" pitchFamily="18" charset="0"/>
                <a:cs typeface="Times New Roman" panose="02020603050405020304" pitchFamily="18" charset="0"/>
              </a:rPr>
              <a:t>С.С.Четвериков</a:t>
            </a:r>
            <a:r>
              <a:rPr lang="ru-RU" dirty="0">
                <a:solidFill>
                  <a:srgbClr val="002060"/>
                </a:solidFill>
                <a:latin typeface="Times New Roman" panose="02020603050405020304" pitchFamily="18" charset="0"/>
                <a:cs typeface="Times New Roman" panose="02020603050405020304" pitchFamily="18" charset="0"/>
              </a:rPr>
              <a:t> (1880-1959) </a:t>
            </a:r>
            <a:r>
              <a:rPr lang="ru-RU" dirty="0" err="1">
                <a:solidFill>
                  <a:srgbClr val="002060"/>
                </a:solidFill>
                <a:latin typeface="Times New Roman" panose="02020603050405020304" pitchFamily="18" charset="0"/>
                <a:cs typeface="Times New Roman" panose="02020603050405020304" pitchFamily="18" charset="0"/>
              </a:rPr>
              <a:t>болды</a:t>
            </a:r>
            <a:r>
              <a:rPr lang="ru-RU" dirty="0">
                <a:solidFill>
                  <a:srgbClr val="002060"/>
                </a:solidFill>
                <a:latin typeface="Times New Roman" panose="02020603050405020304" pitchFamily="18" charset="0"/>
                <a:cs typeface="Times New Roman" panose="02020603050405020304" pitchFamily="18" charset="0"/>
              </a:rPr>
              <a:t>. 1926 </a:t>
            </a:r>
            <a:r>
              <a:rPr lang="ru-RU" dirty="0" err="1">
                <a:solidFill>
                  <a:srgbClr val="002060"/>
                </a:solidFill>
                <a:latin typeface="Times New Roman" panose="02020603050405020304" pitchFamily="18" charset="0"/>
                <a:cs typeface="Times New Roman" panose="02020603050405020304" pitchFamily="18" charset="0"/>
              </a:rPr>
              <a:t>жылы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ол</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алғаш</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рет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генетикалық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механизмдерді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ескеріп</a:t>
            </a:r>
            <a:r>
              <a:rPr lang="ru-RU" dirty="0">
                <a:solidFill>
                  <a:srgbClr val="002060"/>
                </a:solidFill>
                <a:latin typeface="Times New Roman" panose="02020603050405020304" pitchFamily="18" charset="0"/>
                <a:cs typeface="Times New Roman" panose="02020603050405020304" pitchFamily="18" charset="0"/>
              </a:rPr>
              <a:t>, эволюция </a:t>
            </a:r>
            <a:r>
              <a:rPr lang="ru-RU" dirty="0" err="1">
                <a:solidFill>
                  <a:srgbClr val="002060"/>
                </a:solidFill>
                <a:latin typeface="Times New Roman" panose="02020603050405020304" pitchFamily="18" charset="0"/>
                <a:cs typeface="Times New Roman" panose="02020603050405020304" pitchFamily="18" charset="0"/>
              </a:rPr>
              <a:t>үдерісін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түсіндірді</a:t>
            </a:r>
            <a:r>
              <a:rPr lang="ru-RU" dirty="0">
                <a:solidFill>
                  <a:srgbClr val="002060"/>
                </a:solidFill>
                <a:latin typeface="Times New Roman" panose="02020603050405020304" pitchFamily="18" charset="0"/>
                <a:cs typeface="Times New Roman" panose="02020603050405020304" pitchFamily="18" charset="0"/>
              </a:rPr>
              <a:t>. 1930 </a:t>
            </a:r>
            <a:r>
              <a:rPr lang="ru-RU" dirty="0" err="1">
                <a:solidFill>
                  <a:srgbClr val="002060"/>
                </a:solidFill>
                <a:latin typeface="Times New Roman" panose="02020603050405020304" pitchFamily="18" charset="0"/>
                <a:cs typeface="Times New Roman" panose="02020603050405020304" pitchFamily="18" charset="0"/>
              </a:rPr>
              <a:t>жылы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ағылшын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зерттеушісі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Р.Фишердің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Табиғи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сұрыпталудың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генетикалық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теориясы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атты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еңбегі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шықты</a:t>
            </a:r>
            <a:r>
              <a:rPr lang="ru-RU" dirty="0">
                <a:solidFill>
                  <a:srgbClr val="002060"/>
                </a:solidFill>
                <a:latin typeface="Times New Roman" panose="02020603050405020304" pitchFamily="18" charset="0"/>
                <a:cs typeface="Times New Roman" panose="02020603050405020304" pitchFamily="18" charset="0"/>
              </a:rPr>
              <a:t>. Фишер </a:t>
            </a:r>
            <a:r>
              <a:rPr lang="ru-RU" dirty="0" err="1">
                <a:solidFill>
                  <a:srgbClr val="002060"/>
                </a:solidFill>
                <a:latin typeface="Times New Roman" panose="02020603050405020304" pitchFamily="18" charset="0"/>
                <a:cs typeface="Times New Roman" panose="02020603050405020304" pitchFamily="18" charset="0"/>
              </a:rPr>
              <a:t>бір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ілімге</a:t>
            </a:r>
            <a:r>
              <a:rPr lang="ru-RU" dirty="0">
                <a:solidFill>
                  <a:srgbClr val="002060"/>
                </a:solidFill>
                <a:latin typeface="Times New Roman" panose="02020603050405020304" pitchFamily="18" charset="0"/>
                <a:cs typeface="Times New Roman" panose="02020603050405020304" pitchFamily="18" charset="0"/>
              </a:rPr>
              <a:t> генетика мен дарвинизм </a:t>
            </a:r>
            <a:r>
              <a:rPr lang="ru-RU" dirty="0" err="1">
                <a:solidFill>
                  <a:srgbClr val="002060"/>
                </a:solidFill>
                <a:latin typeface="Times New Roman" panose="02020603050405020304" pitchFamily="18" charset="0"/>
                <a:cs typeface="Times New Roman" panose="02020603050405020304" pitchFamily="18" charset="0"/>
              </a:rPr>
              <a:t>жетістіктерін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біріктірді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осылай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синтетикалық</a:t>
            </a:r>
            <a:r>
              <a:rPr lang="ru-RU" dirty="0">
                <a:solidFill>
                  <a:srgbClr val="002060"/>
                </a:solidFill>
                <a:latin typeface="Times New Roman" panose="02020603050405020304" pitchFamily="18" charset="0"/>
                <a:cs typeface="Times New Roman" panose="02020603050405020304" pitchFamily="18" charset="0"/>
              </a:rPr>
              <a:t> эволюция </a:t>
            </a:r>
            <a:r>
              <a:rPr lang="ru-RU" dirty="0" err="1">
                <a:solidFill>
                  <a:srgbClr val="002060"/>
                </a:solidFill>
                <a:latin typeface="Times New Roman" panose="02020603050405020304" pitchFamily="18" charset="0"/>
                <a:cs typeface="Times New Roman" panose="02020603050405020304" pitchFamily="18" charset="0"/>
              </a:rPr>
              <a:t>теориясын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дәлелдеді</a:t>
            </a:r>
            <a:r>
              <a:rPr lang="ru-RU" dirty="0">
                <a:solidFill>
                  <a:srgbClr val="002060"/>
                </a:solidFill>
                <a:latin typeface="Times New Roman" panose="02020603050405020304" pitchFamily="18" charset="0"/>
                <a:cs typeface="Times New Roman" panose="02020603050405020304" pitchFamily="18" charset="0"/>
              </a:rPr>
              <a:t>. ХХ </a:t>
            </a:r>
            <a:r>
              <a:rPr lang="ru-RU" dirty="0" err="1">
                <a:solidFill>
                  <a:srgbClr val="002060"/>
                </a:solidFill>
                <a:latin typeface="Times New Roman" panose="02020603050405020304" pitchFamily="18" charset="0"/>
                <a:cs typeface="Times New Roman" panose="02020603050405020304" pitchFamily="18" charset="0"/>
              </a:rPr>
              <a:t>ғасырдың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ортасында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америкалық</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ғалым</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Дж.Симпсон</a:t>
            </a:r>
            <a:r>
              <a:rPr lang="ru-RU" dirty="0">
                <a:solidFill>
                  <a:srgbClr val="002060"/>
                </a:solidFill>
                <a:latin typeface="Times New Roman" panose="02020603050405020304" pitchFamily="18" charset="0"/>
                <a:cs typeface="Times New Roman" panose="02020603050405020304" pitchFamily="18" charset="0"/>
              </a:rPr>
              <a:t> мен </a:t>
            </a:r>
            <a:r>
              <a:rPr lang="ru-RU" dirty="0" err="1">
                <a:solidFill>
                  <a:srgbClr val="002060"/>
                </a:solidFill>
                <a:latin typeface="Times New Roman" panose="02020603050405020304" pitchFamily="18" charset="0"/>
                <a:cs typeface="Times New Roman" panose="02020603050405020304" pitchFamily="18" charset="0"/>
              </a:rPr>
              <a:t>ағылшын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ғалымы</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Дж.Хаскли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өз</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еңбектерінде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табиғи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сұрыпталу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мутацияға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қарағанда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эволюцияның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едәуір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маңызды</a:t>
            </a:r>
            <a:r>
              <a:rPr lang="ru-RU" dirty="0">
                <a:solidFill>
                  <a:srgbClr val="002060"/>
                </a:solidFill>
                <a:latin typeface="Times New Roman" panose="02020603050405020304" pitchFamily="18" charset="0"/>
                <a:cs typeface="Times New Roman" panose="02020603050405020304" pitchFamily="18" charset="0"/>
              </a:rPr>
              <a:t> факторы </a:t>
            </a:r>
            <a:r>
              <a:rPr lang="ru-RU" dirty="0" err="1">
                <a:solidFill>
                  <a:srgbClr val="002060"/>
                </a:solidFill>
                <a:latin typeface="Times New Roman" panose="02020603050405020304" pitchFamily="18" charset="0"/>
                <a:cs typeface="Times New Roman" panose="02020603050405020304" pitchFamily="18" charset="0"/>
              </a:rPr>
              <a:t>екенін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көрсетті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Осылай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олар</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Ч.Дарвин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идеяларының</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дұрыс</a:t>
            </a:r>
            <a:r>
              <a:rPr lang="ru-RU" dirty="0">
                <a:solidFill>
                  <a:srgbClr val="002060"/>
                </a:solidFill>
                <a:latin typeface="Times New Roman" panose="02020603050405020304" pitchFamily="18" charset="0"/>
                <a:cs typeface="Times New Roman" panose="02020603050405020304" pitchFamily="18" charset="0"/>
              </a:rPr>
              <a:t> </a:t>
            </a:r>
            <a:r>
              <a:rPr lang="ru-RU" dirty="0" err="1" smtClean="0">
                <a:solidFill>
                  <a:srgbClr val="002060"/>
                </a:solidFill>
                <a:latin typeface="Times New Roman" panose="02020603050405020304" pitchFamily="18" charset="0"/>
                <a:cs typeface="Times New Roman" panose="02020603050405020304" pitchFamily="18" charset="0"/>
              </a:rPr>
              <a:t>екенін</a:t>
            </a:r>
            <a:r>
              <a:rPr lang="ru-RU" dirty="0" smtClean="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тағы</a:t>
            </a:r>
            <a:r>
              <a:rPr lang="ru-RU" dirty="0">
                <a:solidFill>
                  <a:srgbClr val="002060"/>
                </a:solidFill>
                <a:latin typeface="Times New Roman" panose="02020603050405020304" pitchFamily="18" charset="0"/>
                <a:cs typeface="Times New Roman" panose="02020603050405020304" pitchFamily="18" charset="0"/>
              </a:rPr>
              <a:t> да </a:t>
            </a:r>
            <a:r>
              <a:rPr lang="ru-RU" dirty="0" err="1">
                <a:solidFill>
                  <a:srgbClr val="002060"/>
                </a:solidFill>
                <a:latin typeface="Times New Roman" panose="02020603050405020304" pitchFamily="18" charset="0"/>
                <a:cs typeface="Times New Roman" panose="02020603050405020304" pitchFamily="18" charset="0"/>
              </a:rPr>
              <a:t>дәлелдеді</a:t>
            </a:r>
            <a:r>
              <a:rPr lang="ru-RU" dirty="0">
                <a:solidFill>
                  <a:srgbClr val="002060"/>
                </a:solidFill>
                <a:latin typeface="Times New Roman" panose="02020603050405020304" pitchFamily="18" charset="0"/>
                <a:cs typeface="Times New Roman" panose="02020603050405020304" pitchFamily="18" charset="0"/>
              </a:rPr>
              <a:t>. </a:t>
            </a:r>
          </a:p>
          <a:p>
            <a:pPr>
              <a:lnSpc>
                <a:spcPct val="115000"/>
              </a:lnSpc>
              <a:spcAft>
                <a:spcPts val="0"/>
              </a:spcAft>
            </a:pPr>
            <a:endParaRPr lang="ru-RU" dirty="0">
              <a:solidFill>
                <a:srgbClr val="002060"/>
              </a:solidFill>
              <a:latin typeface="Times New Roman" panose="02020603050405020304" pitchFamily="18" charset="0"/>
              <a:cs typeface="Times New Roman" panose="02020603050405020304" pitchFamily="18" charset="0"/>
            </a:endParaRPr>
          </a:p>
          <a:p>
            <a:pPr>
              <a:lnSpc>
                <a:spcPct val="115000"/>
              </a:lnSpc>
              <a:spcAft>
                <a:spcPts val="0"/>
              </a:spcAft>
            </a:pP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83568" y="340328"/>
            <a:ext cx="2664296" cy="2638425"/>
          </a:xfrm>
          <a:prstGeom prst="rect">
            <a:avLst/>
          </a:prstGeom>
        </p:spPr>
      </p:pic>
      <p:pic>
        <p:nvPicPr>
          <p:cNvPr id="5" name="Рисунок 4"/>
          <p:cNvPicPr>
            <a:picLocks noChangeAspect="1"/>
          </p:cNvPicPr>
          <p:nvPr/>
        </p:nvPicPr>
        <p:blipFill>
          <a:blip r:embed="rId3"/>
          <a:stretch>
            <a:fillRect/>
          </a:stretch>
        </p:blipFill>
        <p:spPr>
          <a:xfrm>
            <a:off x="611560" y="3266785"/>
            <a:ext cx="2736304" cy="2777352"/>
          </a:xfrm>
          <a:prstGeom prst="rect">
            <a:avLst/>
          </a:prstGeom>
        </p:spPr>
      </p:pic>
      <p:sp>
        <p:nvSpPr>
          <p:cNvPr id="6" name="Прямоугольник 5"/>
          <p:cNvSpPr/>
          <p:nvPr/>
        </p:nvSpPr>
        <p:spPr>
          <a:xfrm>
            <a:off x="395536" y="2978753"/>
            <a:ext cx="2664296" cy="306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A50021"/>
                </a:solidFill>
                <a:latin typeface="Times New Roman" panose="02020603050405020304" pitchFamily="18" charset="0"/>
                <a:cs typeface="Times New Roman" panose="02020603050405020304" pitchFamily="18" charset="0"/>
              </a:rPr>
              <a:t>Сергей Четвериков</a:t>
            </a:r>
            <a:endParaRPr lang="en-US" b="1" dirty="0">
              <a:solidFill>
                <a:srgbClr val="A5002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11560" y="6138201"/>
            <a:ext cx="233238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A50021"/>
                </a:solidFill>
                <a:latin typeface="Times New Roman" panose="02020603050405020304" pitchFamily="18" charset="0"/>
                <a:cs typeface="Times New Roman" panose="02020603050405020304" pitchFamily="18" charset="0"/>
              </a:rPr>
              <a:t>Рональд Фишер</a:t>
            </a:r>
            <a:endParaRPr lang="en-US" b="1"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493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852</Words>
  <Application>Microsoft Office PowerPoint</Application>
  <PresentationFormat>Экран (4:3)</PresentationFormat>
  <Paragraphs>44</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Times New Roman</vt:lpstr>
      <vt:lpstr>Wingdings</vt:lpstr>
      <vt:lpstr>Тема Office</vt:lpstr>
      <vt:lpstr>Сабақтың тақырыбы: Ч. Дарвиннің эволюциялық ілімінің негізгі қағидалары. Эволюцияның заманауи теориясының пайда болуы.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РЕФЛЕКСИЯ</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Jarkyn</cp:lastModifiedBy>
  <cp:revision>31</cp:revision>
  <dcterms:created xsi:type="dcterms:W3CDTF">2021-03-25T14:04:33Z</dcterms:created>
  <dcterms:modified xsi:type="dcterms:W3CDTF">2021-05-02T16:59:30Z</dcterms:modified>
</cp:coreProperties>
</file>