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jpeg" ContentType="image/jpeg"/>
  <Override PartName="/ppt/media/image2.jpeg" ContentType="image/jpeg"/>
  <Override PartName="/ppt/media/image19.jpeg" ContentType="image/jpeg"/>
  <Override PartName="/ppt/media/image3.jpeg" ContentType="image/jpeg"/>
  <Override PartName="/ppt/media/image6.png" ContentType="image/png"/>
  <Override PartName="/ppt/media/image5.png" ContentType="image/png"/>
  <Override PartName="/ppt/media/image13.png" ContentType="image/png"/>
  <Override PartName="/ppt/media/image7.jpeg" ContentType="image/jpeg"/>
  <Override PartName="/ppt/media/image9.jpeg" ContentType="image/jpeg"/>
  <Override PartName="/ppt/media/image10.png" ContentType="image/png"/>
  <Override PartName="/ppt/media/image8.jpeg" ContentType="image/jpeg"/>
  <Override PartName="/ppt/media/image17.png" ContentType="image/png"/>
  <Override PartName="/ppt/media/image12.jpeg" ContentType="image/jpeg"/>
  <Override PartName="/ppt/media/image14.jpeg" ContentType="image/jpeg"/>
  <Override PartName="/ppt/media/image18.png" ContentType="image/png"/>
  <Override PartName="/ppt/media/image15.jpeg" ContentType="image/jpeg"/>
  <Override PartName="/ppt/media/image11.png" ContentType="image/png"/>
  <Override PartName="/ppt/media/image16.jpeg" ContentType="image/jpe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C27F0C8-7619-47AE-B40A-4BF787859652}"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 name="PlaceHolder 3"/>
          <p:cNvSpPr>
            <a:spLocks noGrp="1"/>
          </p:cNvSpPr>
          <p:nvPr>
            <p:ph type="dt" idx="1"/>
          </p:nvPr>
        </p:nvSpPr>
        <p:spPr>
          <a:xfrm>
            <a:off x="456840" y="6356520"/>
            <a:ext cx="2133720" cy="36504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Arial"/>
            </a:endParaRPr>
          </a:p>
        </p:txBody>
      </p:sp>
      <p:sp>
        <p:nvSpPr>
          <p:cNvPr id="3" name="PlaceHolder 4"/>
          <p:cNvSpPr>
            <a:spLocks noGrp="1"/>
          </p:cNvSpPr>
          <p:nvPr>
            <p:ph type="ftr" idx="2"/>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 name="PlaceHolder 5"/>
          <p:cNvSpPr>
            <a:spLocks noGrp="1"/>
          </p:cNvSpPr>
          <p:nvPr>
            <p:ph type="sldNum" idx="3"/>
          </p:nvPr>
        </p:nvSpPr>
        <p:spPr>
          <a:xfrm>
            <a:off x="6552720" y="6356520"/>
            <a:ext cx="213372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BE564E-E991-4DAA-BF03-BB89CF9522E5}" type="slidenum">
              <a:rPr b="0" lang="ru-RU" sz="1200" strike="noStrike" u="none">
                <a:solidFill>
                  <a:srgbClr val="898989"/>
                </a:solidFill>
                <a:uFillTx/>
                <a:latin typeface="Calibri"/>
              </a:rPr>
              <a:t>&lt;number&gt;</a:t>
            </a:fld>
            <a:endParaRPr b="0" lang="en-US" sz="12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6.png"/><Relationship Id="rId3" Type="http://schemas.openxmlformats.org/officeDocument/2006/relationships/image" Target="../media/image7.jpe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Прямоугольник 8"/>
          <p:cNvSpPr/>
          <p:nvPr/>
        </p:nvSpPr>
        <p:spPr>
          <a:xfrm>
            <a:off x="0" y="714240"/>
            <a:ext cx="8786880" cy="43610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6600" strike="noStrike" u="none">
                <a:solidFill>
                  <a:srgbClr val="000000"/>
                </a:solidFill>
                <a:uFillTx/>
                <a:latin typeface="Times New Roman"/>
                <a:ea typeface="Times New Roman"/>
              </a:rPr>
              <a:t>Д</a:t>
            </a:r>
            <a:r>
              <a:rPr b="1" lang="kk-KZ" sz="6600" strike="noStrike" u="none">
                <a:solidFill>
                  <a:srgbClr val="000000"/>
                </a:solidFill>
                <a:uFillTx/>
                <a:latin typeface="Times New Roman"/>
                <a:ea typeface="Times New Roman"/>
              </a:rPr>
              <a:t>ҮНИЕЖҮЗІ ТАРИХЫ ПӘНІ </a:t>
            </a:r>
            <a:endParaRPr b="0" lang="en-US" sz="66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5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5400" strike="noStrike" u="none">
                <a:solidFill>
                  <a:srgbClr val="000000"/>
                </a:solidFill>
                <a:uFillTx/>
                <a:latin typeface="Times New Roman"/>
                <a:ea typeface="Times New Roman"/>
              </a:rPr>
              <a:t>    </a:t>
            </a:r>
            <a:r>
              <a:rPr b="1" lang="kk-KZ" sz="5400" strike="noStrike" u="none">
                <a:solidFill>
                  <a:srgbClr val="000000"/>
                </a:solidFill>
                <a:uFillTx/>
                <a:latin typeface="Times New Roman"/>
                <a:ea typeface="Times New Roman"/>
              </a:rPr>
              <a:t>9-Сынып</a:t>
            </a:r>
            <a:br>
              <a:rPr sz="4000"/>
            </a:br>
            <a:endParaRPr b="0" lang="en-US" sz="5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409320"/>
            <a:ext cx="3008160" cy="1162080"/>
          </a:xfrm>
          <a:prstGeom prst="rect">
            <a:avLst/>
          </a:prstGeom>
          <a:noFill/>
          <a:ln w="0">
            <a:noFill/>
          </a:ln>
        </p:spPr>
        <p:txBody>
          <a:bodyPr lIns="90000" rIns="90000" tIns="46800" bIns="4680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2000" strike="noStrike" u="none">
              <a:solidFill>
                <a:srgbClr val="000000"/>
              </a:solidFill>
              <a:uFillTx/>
              <a:latin typeface="Calibri"/>
            </a:endParaRPr>
          </a:p>
        </p:txBody>
      </p:sp>
      <p:sp>
        <p:nvSpPr>
          <p:cNvPr id="50" name="AutoShape 2"/>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51" name="AutoShape 4"/>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pic>
        <p:nvPicPr>
          <p:cNvPr id="52" name="Picture 8" descr="100-летие со дня покушения на эрцгерцога Франца Фердинанда"/>
          <p:cNvPicPr/>
          <p:nvPr/>
        </p:nvPicPr>
        <p:blipFill>
          <a:blip r:embed="rId1"/>
          <a:stretch/>
        </p:blipFill>
        <p:spPr>
          <a:xfrm>
            <a:off x="357120" y="357120"/>
            <a:ext cx="3429000" cy="4929120"/>
          </a:xfrm>
          <a:prstGeom prst="rect">
            <a:avLst/>
          </a:prstGeom>
          <a:ln w="0">
            <a:noFill/>
          </a:ln>
        </p:spPr>
      </p:pic>
      <p:sp>
        <p:nvSpPr>
          <p:cNvPr id="53" name="Прямоугольник 8"/>
          <p:cNvSpPr/>
          <p:nvPr/>
        </p:nvSpPr>
        <p:spPr>
          <a:xfrm>
            <a:off x="4500720" y="500040"/>
            <a:ext cx="4214520" cy="53060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1800" strike="noStrike" u="none">
                <a:solidFill>
                  <a:srgbClr val="000000"/>
                </a:solidFill>
                <a:uFillTx/>
                <a:latin typeface="Times New Roman"/>
                <a:ea typeface="Times New Roman"/>
              </a:rPr>
              <a:t>1914 жылы 28 маусымда Австро-Венгрия тағының мұрагері, эрцгерцог Франц Фердинанд Сараево қаласында қаза тапты. Осыған орай Германия императорының соғысқа итермелеуімен Австро-Венгрия 23 шілдеде Сербияға ультиматум жіберді. Оның жауабын күтпей, осы жылы 28 шілдеде Австро-Венгрия Сербияға соғыс жариялады. Ресей үкіметі тез арада жұмылдыру жұмыстарын бастады. Орыс армиясындағы мұндай әрекетке жауап ретінде тамыз айының басында Германия Ресейге, Францияға қарсы, Англия Жапония мен Германияға қарсы соғыс жариялады. Сөйтіп, Бірінші дүниежүзілік соғыс басталып кетті</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360" y="272880"/>
            <a:ext cx="5000760" cy="1162080"/>
          </a:xfrm>
          <a:prstGeom prst="rect">
            <a:avLst/>
          </a:prstGeom>
          <a:noFill/>
          <a:ln w="0">
            <a:noFill/>
          </a:ln>
        </p:spPr>
        <p:txBody>
          <a:bodyPr lIns="91440" rIns="91440" tIns="45720" bIns="4572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Шлиффен жоспары</a:t>
            </a:r>
            <a:endParaRPr b="0" lang="en-US" sz="4000" strike="noStrike" u="none">
              <a:solidFill>
                <a:srgbClr val="000000"/>
              </a:solidFill>
              <a:uFillTx/>
              <a:latin typeface="Calibri"/>
            </a:endParaRPr>
          </a:p>
        </p:txBody>
      </p:sp>
      <p:sp>
        <p:nvSpPr>
          <p:cNvPr id="55" name="PlaceHolder 2"/>
          <p:cNvSpPr>
            <a:spLocks noGrp="1"/>
          </p:cNvSpPr>
          <p:nvPr>
            <p:ph/>
          </p:nvPr>
        </p:nvSpPr>
        <p:spPr>
          <a:xfrm>
            <a:off x="-360" y="1714680"/>
            <a:ext cx="4714920" cy="4411440"/>
          </a:xfrm>
          <a:prstGeom prst="rect">
            <a:avLst/>
          </a:prstGeom>
          <a:noFill/>
          <a:ln w="0">
            <a:noFill/>
          </a:ln>
        </p:spPr>
        <p:txBody>
          <a:bodyPr lIns="91440" rIns="91440" tIns="45720" bIns="45720" anchor="t">
            <a:normAutofit/>
          </a:bodyPr>
          <a:p>
            <a:pPr indent="0">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10253f"/>
                </a:solidFill>
                <a:uFillTx/>
                <a:latin typeface="Times New Roman"/>
                <a:ea typeface="Times New Roman"/>
              </a:rPr>
              <a:t>Германияның соғыс жоспары 15 жыл бойы әзірленді.Оның авторы генерал фон Шлиффен болды.</a:t>
            </a:r>
            <a:endParaRPr b="0" lang="en-US" sz="2000" strike="noStrike" u="none">
              <a:solidFill>
                <a:srgbClr val="000000"/>
              </a:solidFill>
              <a:uFillTx/>
              <a:latin typeface="Calibri"/>
            </a:endParaRPr>
          </a:p>
          <a:p>
            <a:pPr indent="0">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000" strike="noStrike" u="none">
                <a:solidFill>
                  <a:srgbClr val="10253f"/>
                </a:solidFill>
                <a:uFillTx/>
                <a:latin typeface="Times New Roman"/>
                <a:ea typeface="Times New Roman"/>
              </a:rPr>
              <a:t>Герман империясының Бірінші Дүниежүзілік соғыстағы жылдам жеңіске жету мақсатына негізделіп құрылған әскери-стратегиялық жоспар. Соғысты бастаған Германия ең алдымен Францияны жаулап, содан кейін Ресейге шабуыл жасауды көздеді.</a:t>
            </a:r>
            <a:endParaRPr b="0" lang="en-US" sz="2000" strike="noStrike" u="none">
              <a:solidFill>
                <a:srgbClr val="000000"/>
              </a:solidFill>
              <a:uFillTx/>
              <a:latin typeface="Calibri"/>
            </a:endParaRPr>
          </a:p>
          <a:p>
            <a:pPr indent="0">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000" strike="noStrike" u="none">
                <a:solidFill>
                  <a:srgbClr val="10253f"/>
                </a:solidFill>
                <a:uFillTx/>
                <a:latin typeface="Times New Roman"/>
                <a:ea typeface="Times New Roman"/>
              </a:rPr>
              <a:t>3 шілдеде Германия Францияға соғыс жариялап ертеңіне Бельгия жеріне басып кірді</a:t>
            </a:r>
            <a:endParaRPr b="0" lang="en-US" sz="2000" strike="noStrike" u="none">
              <a:solidFill>
                <a:srgbClr val="000000"/>
              </a:solidFill>
              <a:uFillTx/>
              <a:latin typeface="Calibri"/>
            </a:endParaRPr>
          </a:p>
          <a:p>
            <a:pPr indent="0">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p:txBody>
      </p:sp>
      <p:pic>
        <p:nvPicPr>
          <p:cNvPr id="56" name="Picture 2" descr="Шлиффен, Альфред фон — Википедия"/>
          <p:cNvPicPr/>
          <p:nvPr/>
        </p:nvPicPr>
        <p:blipFill>
          <a:blip r:embed="rId1"/>
          <a:stretch/>
        </p:blipFill>
        <p:spPr>
          <a:xfrm>
            <a:off x="4929120" y="0"/>
            <a:ext cx="4824360" cy="68580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Рисунок 6" descr="https://d2gg9evh47fn9z.cloudfront.net/800px_COLOURBOX6092567.jpg"/>
          <p:cNvPicPr/>
          <p:nvPr/>
        </p:nvPicPr>
        <p:blipFill>
          <a:blip r:embed="rId1"/>
          <a:stretch/>
        </p:blipFill>
        <p:spPr>
          <a:xfrm>
            <a:off x="611280" y="3068640"/>
            <a:ext cx="6032520" cy="3311640"/>
          </a:xfrm>
          <a:prstGeom prst="rect">
            <a:avLst/>
          </a:prstGeom>
          <a:ln w="0">
            <a:noFill/>
          </a:ln>
        </p:spPr>
      </p:pic>
      <p:sp>
        <p:nvSpPr>
          <p:cNvPr id="58" name="Прямоугольник 1"/>
          <p:cNvSpPr/>
          <p:nvPr/>
        </p:nvSpPr>
        <p:spPr>
          <a:xfrm>
            <a:off x="179280" y="333360"/>
            <a:ext cx="6678720" cy="2654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0000"/>
                </a:solidFill>
                <a:uFillTx/>
                <a:latin typeface="Times New Roman"/>
                <a:ea typeface="Times New Roman"/>
              </a:rPr>
              <a:t>Дүниені қайта бөлісу мақсатында Халықаралық қатынастарды шиеленестірген қандай оқиғалар еді ?</a:t>
            </a:r>
            <a:endParaRPr b="0" lang="en-US"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0000"/>
                </a:solidFill>
                <a:uFillTx/>
                <a:latin typeface="Times New Roman"/>
                <a:ea typeface="Times New Roman"/>
              </a:rPr>
              <a:t> </a:t>
            </a:r>
            <a:endParaRPr b="0" lang="en-US"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0000"/>
                </a:solidFill>
                <a:uFillTx/>
                <a:latin typeface="Times New Roman"/>
                <a:ea typeface="Times New Roman"/>
              </a:rPr>
              <a:t>Дескриптор: Оқушылар «Өрмекші торына»1898-1914 жылдардағы оқиғаларды жазып шығады.</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Заголовок 1"/>
          <p:cNvSpPr/>
          <p:nvPr/>
        </p:nvSpPr>
        <p:spPr>
          <a:xfrm>
            <a:off x="468360" y="25560"/>
            <a:ext cx="8229600" cy="1143000"/>
          </a:xfrm>
          <a:prstGeom prst="rect">
            <a:avLst/>
          </a:prstGeom>
          <a:noFill/>
          <a:ln w="0">
            <a:noFill/>
          </a:ln>
        </p:spPr>
        <p:style>
          <a:lnRef idx="0"/>
          <a:fillRef idx="0"/>
          <a:effectRef idx="0"/>
          <a:fontRef idx="minor"/>
        </p:style>
        <p:txBody>
          <a:bodyPr lIns="90000" rIns="90000" tIns="46800" bIns="46800" anchor="ctr">
            <a:normAutofit fontScale="92500" lnSpcReduction="9999"/>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1c0dd9"/>
                </a:solidFill>
                <a:uFillTx/>
                <a:latin typeface="Times New Roman"/>
                <a:ea typeface="Times New Roman"/>
              </a:rPr>
              <a:t>Өз біліміңізді тексеріңіз</a:t>
            </a:r>
            <a:br>
              <a:rPr sz="3600"/>
            </a:br>
            <a:endParaRPr b="0" lang="en-US" sz="3600" strike="noStrike" u="none">
              <a:solidFill>
                <a:srgbClr val="000000"/>
              </a:solidFill>
              <a:uFillTx/>
              <a:latin typeface="Arial"/>
            </a:endParaRPr>
          </a:p>
        </p:txBody>
      </p:sp>
      <p:sp>
        <p:nvSpPr>
          <p:cNvPr id="60" name="Прямоугольник 6"/>
          <p:cNvSpPr/>
          <p:nvPr/>
        </p:nvSpPr>
        <p:spPr>
          <a:xfrm>
            <a:off x="515880" y="1185840"/>
            <a:ext cx="7921800" cy="3385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1.1898 жылғы  испан-американ соғыстары</a:t>
            </a:r>
            <a:endParaRPr b="0" lang="en-US" sz="3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2.1899-1902 жылғы ағылшын-бур соғыстары</a:t>
            </a:r>
            <a:endParaRPr b="0" lang="en-US" sz="3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3.1904-1905 жылғы  орыс-жапон соғысы</a:t>
            </a:r>
            <a:endParaRPr b="0" lang="en-US" sz="3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409320"/>
            <a:ext cx="3008160" cy="1162080"/>
          </a:xfrm>
          <a:prstGeom prst="rect">
            <a:avLst/>
          </a:prstGeom>
          <a:noFill/>
          <a:ln w="0">
            <a:noFill/>
          </a:ln>
        </p:spPr>
        <p:txBody>
          <a:bodyPr lIns="90000" rIns="90000" tIns="46800" bIns="4680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2000" strike="noStrike" u="none">
              <a:solidFill>
                <a:srgbClr val="000000"/>
              </a:solidFill>
              <a:uFillTx/>
              <a:latin typeface="Calibri"/>
            </a:endParaRPr>
          </a:p>
        </p:txBody>
      </p:sp>
      <p:pic>
        <p:nvPicPr>
          <p:cNvPr id="62" name="" descr=""/>
          <p:cNvPicPr/>
          <p:nvPr/>
        </p:nvPicPr>
        <p:blipFill>
          <a:blip r:embed="rId1"/>
          <a:stretch/>
        </p:blipFill>
        <p:spPr>
          <a:xfrm>
            <a:off x="3574800" y="272520"/>
            <a:ext cx="5111640" cy="5853240"/>
          </a:xfrm>
          <a:prstGeom prst="rect">
            <a:avLst/>
          </a:prstGeom>
          <a:ln w="0">
            <a:noFill/>
          </a:ln>
        </p:spPr>
      </p:pic>
      <p:sp>
        <p:nvSpPr>
          <p:cNvPr id="63" name="PlaceHolder 2"/>
          <p:cNvSpPr>
            <a:spLocks noGrp="1"/>
          </p:cNvSpPr>
          <p:nvPr>
            <p:ph/>
          </p:nvPr>
        </p:nvSpPr>
        <p:spPr>
          <a:xfrm>
            <a:off x="457200" y="1434600"/>
            <a:ext cx="3008160" cy="46911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400" strike="noStrike" u="none">
              <a:solidFill>
                <a:srgbClr val="000000"/>
              </a:solidFill>
              <a:uFillTx/>
              <a:latin typeface="Calibri"/>
            </a:endParaRPr>
          </a:p>
        </p:txBody>
      </p:sp>
      <p:pic>
        <p:nvPicPr>
          <p:cNvPr id="64" name="Picture 2" descr="дымовая война PNG | HotPNG"/>
          <p:cNvPicPr/>
          <p:nvPr/>
        </p:nvPicPr>
        <p:blipFill>
          <a:blip r:embed="rId2"/>
          <a:stretch/>
        </p:blipFill>
        <p:spPr>
          <a:xfrm>
            <a:off x="0" y="0"/>
            <a:ext cx="9144000" cy="6858000"/>
          </a:xfrm>
          <a:prstGeom prst="rect">
            <a:avLst/>
          </a:prstGeom>
          <a:ln w="0">
            <a:noFill/>
          </a:ln>
        </p:spPr>
      </p:pic>
      <p:sp>
        <p:nvSpPr>
          <p:cNvPr id="65" name="Rectangle 3"/>
          <p:cNvSpPr/>
          <p:nvPr/>
        </p:nvSpPr>
        <p:spPr>
          <a:xfrm>
            <a:off x="0" y="9720"/>
            <a:ext cx="9144000" cy="2288520"/>
          </a:xfrm>
          <a:prstGeom prst="rect">
            <a:avLst/>
          </a:prstGeom>
          <a:solidFill>
            <a:srgbClr val="ffffff"/>
          </a:solidFill>
          <a:ln w="0">
            <a:noFill/>
          </a:ln>
        </p:spPr>
        <p:style>
          <a:lnRef idx="0"/>
          <a:fillRef idx="0"/>
          <a:effectRef idx="0"/>
          <a:fontRef idx="minor"/>
        </p:style>
        <p:txBody>
          <a:bodyPr lIns="90000" rIns="90000" tIns="46800" bIns="46800" anchor="ctr">
            <a:spAutoFit/>
          </a:bodyPr>
          <a:p>
            <a:pPr>
              <a:lnSpc>
                <a:spcPct val="100000"/>
              </a:lnSpc>
              <a:tabLst>
                <a:tab algn="l" pos="0"/>
                <a:tab algn="l" pos="581040"/>
                <a:tab algn="l" pos="1163520"/>
                <a:tab algn="l" pos="1744560"/>
                <a:tab algn="l" pos="2327400"/>
                <a:tab algn="l" pos="2908440"/>
                <a:tab algn="l" pos="3489480"/>
                <a:tab algn="l" pos="4071960"/>
                <a:tab algn="l" pos="4653000"/>
                <a:tab algn="l" pos="5235480"/>
                <a:tab algn="l" pos="5816520"/>
                <a:tab algn="l" pos="6397560"/>
                <a:tab algn="l" pos="6980400"/>
                <a:tab algn="l" pos="7561440"/>
                <a:tab algn="l" pos="8143920"/>
                <a:tab algn="l" pos="8724960"/>
                <a:tab algn="l" pos="9306000"/>
                <a:tab algn="l" pos="10058400"/>
              </a:tabLst>
            </a:pPr>
            <a:r>
              <a:rPr b="1" lang="kk-KZ" sz="2400" strike="noStrike" u="none">
                <a:solidFill>
                  <a:srgbClr val="000000"/>
                </a:solidFill>
                <a:uFillTx/>
                <a:latin typeface="Times New Roman"/>
                <a:ea typeface="Times New Roman"/>
              </a:rPr>
              <a:t>Тапсырма №2</a:t>
            </a:r>
            <a:r>
              <a:rPr b="0" lang="kk-KZ" sz="2400" strike="noStrike" u="none">
                <a:solidFill>
                  <a:srgbClr val="000000"/>
                </a:solidFill>
                <a:uFillTx/>
                <a:latin typeface="Times New Roman"/>
                <a:ea typeface="Times New Roman"/>
              </a:rPr>
              <a:t>. </a:t>
            </a:r>
            <a:endParaRPr b="0" lang="en-US" sz="2400" strike="noStrike" u="none">
              <a:solidFill>
                <a:srgbClr val="000000"/>
              </a:solidFill>
              <a:uFillTx/>
              <a:latin typeface="Arial"/>
            </a:endParaRPr>
          </a:p>
          <a:p>
            <a:pPr>
              <a:lnSpc>
                <a:spcPct val="100000"/>
              </a:lnSpc>
              <a:buClr>
                <a:srgbClr val="000000"/>
              </a:buClr>
              <a:buFont typeface="Times New Roman"/>
              <a:buChar char="•"/>
              <a:tabLst>
                <a:tab algn="l" pos="581040"/>
                <a:tab algn="l" pos="1163520"/>
                <a:tab algn="l" pos="1744560"/>
                <a:tab algn="l" pos="2327400"/>
                <a:tab algn="l" pos="2908440"/>
                <a:tab algn="l" pos="3489480"/>
                <a:tab algn="l" pos="4071960"/>
                <a:tab algn="l" pos="4653000"/>
                <a:tab algn="l" pos="5235480"/>
                <a:tab algn="l" pos="5816520"/>
                <a:tab algn="l" pos="6397560"/>
                <a:tab algn="l" pos="6980400"/>
                <a:tab algn="l" pos="7561440"/>
                <a:tab algn="l" pos="8143920"/>
                <a:tab algn="l" pos="8724960"/>
                <a:tab algn="l" pos="9306000"/>
                <a:tab algn="l" pos="10058400"/>
              </a:tabLst>
            </a:pPr>
            <a:r>
              <a:rPr b="1" i="1" lang="kk-KZ" sz="2400" strike="noStrike" u="none">
                <a:solidFill>
                  <a:srgbClr val="000000"/>
                </a:solidFill>
                <a:uFillTx/>
                <a:latin typeface="Times New Roman"/>
                <a:ea typeface="Times New Roman"/>
              </a:rPr>
              <a:t>Бірінші Дүниежүзілік соғыс барысында  өзара одақ құрған мемлекеттерді картадан көрсете отырып,анықтама береді.</a:t>
            </a:r>
            <a:endParaRPr b="0" lang="en-US" sz="2400" strike="noStrike" u="none">
              <a:solidFill>
                <a:srgbClr val="000000"/>
              </a:solidFill>
              <a:uFillTx/>
              <a:latin typeface="Arial"/>
            </a:endParaRPr>
          </a:p>
          <a:p>
            <a:pPr>
              <a:lnSpc>
                <a:spcPct val="100000"/>
              </a:lnSpc>
              <a:tabLst>
                <a:tab algn="l" pos="0"/>
                <a:tab algn="l" pos="581040"/>
                <a:tab algn="l" pos="1163520"/>
                <a:tab algn="l" pos="1744560"/>
                <a:tab algn="l" pos="2327400"/>
                <a:tab algn="l" pos="2908440"/>
                <a:tab algn="l" pos="3489480"/>
                <a:tab algn="l" pos="4071960"/>
                <a:tab algn="l" pos="4653000"/>
                <a:tab algn="l" pos="5235480"/>
                <a:tab algn="l" pos="5816520"/>
                <a:tab algn="l" pos="6397560"/>
                <a:tab algn="l" pos="6980400"/>
                <a:tab algn="l" pos="7561440"/>
                <a:tab algn="l" pos="8143920"/>
                <a:tab algn="l" pos="8724960"/>
                <a:tab algn="l" pos="9306000"/>
                <a:tab algn="l" pos="10058400"/>
              </a:tabLst>
            </a:pPr>
            <a:r>
              <a:rPr b="1" i="1" lang="kk-KZ" sz="2400" strike="noStrike" u="none">
                <a:solidFill>
                  <a:srgbClr val="000000"/>
                </a:solidFill>
                <a:uFillTx/>
                <a:latin typeface="Times New Roman"/>
                <a:ea typeface="Times New Roman"/>
              </a:rPr>
              <a:t>Дескриптор:</a:t>
            </a:r>
            <a:endParaRPr b="0" lang="en-US" sz="2400" strike="noStrike" u="none">
              <a:solidFill>
                <a:srgbClr val="000000"/>
              </a:solidFill>
              <a:uFillTx/>
              <a:latin typeface="Arial"/>
            </a:endParaRPr>
          </a:p>
          <a:p>
            <a:pPr>
              <a:lnSpc>
                <a:spcPct val="100000"/>
              </a:lnSpc>
              <a:tabLst>
                <a:tab algn="l" pos="0"/>
                <a:tab algn="l" pos="581040"/>
                <a:tab algn="l" pos="1163520"/>
                <a:tab algn="l" pos="1744560"/>
                <a:tab algn="l" pos="2327400"/>
                <a:tab algn="l" pos="2908440"/>
                <a:tab algn="l" pos="3489480"/>
                <a:tab algn="l" pos="4071960"/>
                <a:tab algn="l" pos="4653000"/>
                <a:tab algn="l" pos="5235480"/>
                <a:tab algn="l" pos="5816520"/>
                <a:tab algn="l" pos="6397560"/>
                <a:tab algn="l" pos="6980400"/>
                <a:tab algn="l" pos="7561440"/>
                <a:tab algn="l" pos="8143920"/>
                <a:tab algn="l" pos="8724960"/>
                <a:tab algn="l" pos="9306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Картадан  Үштік  одақ пен Антанта одағын көрсетеді және оларға анықтама береді.</a:t>
            </a:r>
            <a:endParaRPr b="0" lang="en-US" sz="2400" strike="noStrike" u="none">
              <a:solidFill>
                <a:srgbClr val="000000"/>
              </a:solidFill>
              <a:uFillTx/>
              <a:latin typeface="Arial"/>
            </a:endParaRPr>
          </a:p>
        </p:txBody>
      </p:sp>
      <p:pic>
        <p:nvPicPr>
          <p:cNvPr id="66" name="Рисунок 6" descr="Файл:IstUkr10-povni4-plakat3.jpg"/>
          <p:cNvPicPr/>
          <p:nvPr/>
        </p:nvPicPr>
        <p:blipFill>
          <a:blip r:embed="rId3"/>
          <a:stretch/>
        </p:blipFill>
        <p:spPr>
          <a:xfrm>
            <a:off x="0" y="2286000"/>
            <a:ext cx="9144000" cy="45720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Прямоугольник 5"/>
          <p:cNvSpPr/>
          <p:nvPr/>
        </p:nvSpPr>
        <p:spPr>
          <a:xfrm>
            <a:off x="108000" y="1996920"/>
            <a:ext cx="8785080" cy="4484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1.Үштік одақ  әскери бірлестігі  1882 жылы дүниеге келді.Үштік одақтың құрамындағы негізгі мемлекеттер: </a:t>
            </a:r>
            <a:r>
              <a:rPr b="1" lang="kk-KZ" sz="3200" strike="noStrike" u="none">
                <a:solidFill>
                  <a:srgbClr val="000000"/>
                </a:solidFill>
                <a:uFillTx/>
                <a:latin typeface="Times New Roman"/>
                <a:ea typeface="Times New Roman"/>
              </a:rPr>
              <a:t>Германия,Австро-Венгрия,Италия</a:t>
            </a:r>
            <a:r>
              <a:rPr b="0" lang="kk-KZ" sz="3200" strike="noStrike" u="none">
                <a:solidFill>
                  <a:srgbClr val="000000"/>
                </a:solidFill>
                <a:uFillTx/>
                <a:latin typeface="Times New Roman"/>
                <a:ea typeface="Times New Roman"/>
              </a:rPr>
              <a:t>  болды.</a:t>
            </a:r>
            <a:endParaRPr b="0" lang="en-US" sz="3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2. Германия тарапынан  төнген қатер  Англия,Франция және Ресейдің  өзара одақ құруына алып келді.1907 жылы   </a:t>
            </a:r>
            <a:r>
              <a:rPr b="1" lang="kk-KZ" sz="3200" strike="noStrike" u="none">
                <a:solidFill>
                  <a:srgbClr val="000000"/>
                </a:solidFill>
                <a:uFillTx/>
                <a:latin typeface="Times New Roman"/>
                <a:ea typeface="Times New Roman"/>
              </a:rPr>
              <a:t>Англия ,Франция және Ресей</a:t>
            </a:r>
            <a:r>
              <a:rPr b="0" lang="kk-KZ" sz="3200" strike="noStrike" u="none">
                <a:solidFill>
                  <a:srgbClr val="000000"/>
                </a:solidFill>
                <a:uFillTx/>
                <a:latin typeface="Times New Roman"/>
                <a:ea typeface="Times New Roman"/>
              </a:rPr>
              <a:t>  арасында Антанда одағы құрылды.</a:t>
            </a:r>
            <a:endParaRPr b="0" lang="en-US" sz="3200" strike="noStrike" u="none">
              <a:solidFill>
                <a:srgbClr val="000000"/>
              </a:solidFill>
              <a:uFillTx/>
              <a:latin typeface="Arial"/>
            </a:endParaRPr>
          </a:p>
        </p:txBody>
      </p:sp>
      <p:sp>
        <p:nvSpPr>
          <p:cNvPr id="68" name="Заголовок 1"/>
          <p:cNvSpPr/>
          <p:nvPr/>
        </p:nvSpPr>
        <p:spPr>
          <a:xfrm>
            <a:off x="468360" y="630360"/>
            <a:ext cx="8229600" cy="1295280"/>
          </a:xfrm>
          <a:prstGeom prst="rect">
            <a:avLst/>
          </a:prstGeom>
          <a:noFill/>
          <a:ln w="0">
            <a:noFill/>
          </a:ln>
        </p:spPr>
        <p:style>
          <a:lnRef idx="0"/>
          <a:fillRef idx="0"/>
          <a:effectRef idx="0"/>
          <a:fontRef idx="minor"/>
        </p:style>
        <p:txBody>
          <a:bodyPr lIns="90000" rIns="90000" tIns="46800" bIns="46800" anchor="ctr">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1c0dd9"/>
                </a:solidFill>
                <a:uFillTx/>
                <a:latin typeface="Times New Roman"/>
                <a:ea typeface="Times New Roman"/>
              </a:rPr>
              <a:t>Өз біліміңізді тексеріңіз</a:t>
            </a:r>
            <a:br>
              <a:rPr sz="3600"/>
            </a:br>
            <a:endParaRPr b="0" lang="en-US" sz="3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Rectangle 1"/>
          <p:cNvSpPr/>
          <p:nvPr/>
        </p:nvSpPr>
        <p:spPr>
          <a:xfrm>
            <a:off x="0" y="7560"/>
            <a:ext cx="8715240" cy="1862640"/>
          </a:xfrm>
          <a:prstGeom prst="rect">
            <a:avLst/>
          </a:prstGeom>
          <a:noFill/>
          <a:ln w="0">
            <a:noFill/>
          </a:ln>
        </p:spPr>
        <p:style>
          <a:lnRef idx="0"/>
          <a:fillRef idx="0"/>
          <a:effectRef idx="0"/>
          <a:fontRef idx="minor"/>
        </p:style>
        <p:txBody>
          <a:bodyPr lIns="90000" rIns="90000" tIns="46800" bIns="46800" anchor="ctr">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Times New Roman"/>
                <a:ea typeface="Times New Roman"/>
              </a:rPr>
              <a:t>Дескриптор:</a:t>
            </a:r>
            <a:endParaRPr b="0" lang="en-US" sz="20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Arial"/>
                <a:ea typeface="Times New Roman"/>
              </a:rPr>
              <a:t>Оқушылар «Пирамида әдісін»</a:t>
            </a:r>
            <a:r>
              <a:rPr b="1" i="1" lang="en-US" sz="2000" strike="noStrike" u="none">
                <a:solidFill>
                  <a:srgbClr val="000000"/>
                </a:solidFill>
                <a:uFillTx/>
                <a:latin typeface="Arial"/>
                <a:ea typeface="Times New Roman"/>
              </a:rPr>
              <a:t> </a:t>
            </a:r>
            <a:r>
              <a:rPr b="1" i="1" lang="kk-KZ" sz="2000" strike="noStrike" u="none">
                <a:solidFill>
                  <a:srgbClr val="000000"/>
                </a:solidFill>
                <a:uFillTx/>
                <a:latin typeface="Arial"/>
                <a:ea typeface="Times New Roman"/>
              </a:rPr>
              <a:t>пайдалана отырып,Бірінші Дүниежүзілік соғыстың ең  негізгі  үш себебін анықтайды. </a:t>
            </a:r>
            <a:endParaRPr b="0" lang="en-US" sz="2000" strike="noStrike" u="none">
              <a:solidFill>
                <a:srgbClr val="000000"/>
              </a:solidFill>
              <a:uFillTx/>
              <a:latin typeface="Arial"/>
            </a:endParaRPr>
          </a:p>
        </p:txBody>
      </p:sp>
      <p:sp>
        <p:nvSpPr>
          <p:cNvPr id="70" name="Rectangle 2"/>
          <p:cNvSpPr/>
          <p:nvPr/>
        </p:nvSpPr>
        <p:spPr>
          <a:xfrm>
            <a:off x="45360" y="2160"/>
            <a:ext cx="9095760" cy="825480"/>
          </a:xfrm>
          <a:prstGeom prst="rect">
            <a:avLst/>
          </a:prstGeom>
          <a:noFill/>
          <a:ln w="0">
            <a:noFill/>
          </a:ln>
        </p:spPr>
        <p:style>
          <a:lnRef idx="0"/>
          <a:fillRef idx="0"/>
          <a:effectRef idx="0"/>
          <a:fontRef idx="minor"/>
        </p:style>
        <p:txBody>
          <a:bodyPr wrap="none" lIns="90000" rIns="90000" tIns="46800" bIns="46800" anchor="ctr">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Тапсырма №3. </a:t>
            </a:r>
            <a:endParaRPr b="0" lang="en-US" sz="24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Бірінші  Дүниежүзілік соғыстың  негізгі  үш себебін анықтайды.</a:t>
            </a:r>
            <a:endParaRPr b="0" lang="en-US" sz="2400" strike="noStrike" u="none">
              <a:solidFill>
                <a:srgbClr val="000000"/>
              </a:solidFill>
              <a:uFillTx/>
              <a:latin typeface="Arial"/>
            </a:endParaRPr>
          </a:p>
        </p:txBody>
      </p:sp>
      <p:pic>
        <p:nvPicPr>
          <p:cNvPr id="71" name="Picture 4" descr="Пирамида Графический дизайн, пирамида, угол, треугольник png | PNGEgg"/>
          <p:cNvPicPr/>
          <p:nvPr/>
        </p:nvPicPr>
        <p:blipFill>
          <a:blip r:embed="rId1"/>
          <a:stretch/>
        </p:blipFill>
        <p:spPr>
          <a:xfrm>
            <a:off x="0" y="1971720"/>
            <a:ext cx="9144000" cy="48862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Прямоугольник 5"/>
          <p:cNvSpPr/>
          <p:nvPr/>
        </p:nvSpPr>
        <p:spPr>
          <a:xfrm>
            <a:off x="108000" y="1996920"/>
            <a:ext cx="8785080" cy="350856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Ірі мемлекеттер арасындағы бақталастық күрес</a:t>
            </a:r>
            <a:r>
              <a:rPr b="0" lang="kk-KZ" sz="3200" strike="noStrike" u="none">
                <a:solidFill>
                  <a:srgbClr val="000000"/>
                </a:solidFill>
                <a:uFillTx/>
                <a:latin typeface="Times New Roman"/>
                <a:ea typeface="Times New Roman"/>
              </a:rPr>
              <a:t>.</a:t>
            </a:r>
            <a:endParaRPr b="0" lang="en-US" sz="3200" strike="noStrike" u="none">
              <a:solidFill>
                <a:srgbClr val="000000"/>
              </a:solidFill>
              <a:uFillTx/>
              <a:latin typeface="Arial"/>
            </a:endParaRPr>
          </a:p>
          <a:p>
            <a:pPr marL="457200" indent="-45720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Дүниежүзін бөліске салу.</a:t>
            </a:r>
            <a:endParaRPr b="0" lang="en-US" sz="3200" strike="noStrike" u="none">
              <a:solidFill>
                <a:srgbClr val="000000"/>
              </a:solidFill>
              <a:uFillTx/>
              <a:latin typeface="Arial"/>
            </a:endParaRPr>
          </a:p>
          <a:p>
            <a:pPr marL="457200" indent="-45720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Импералистік дәуірде жеке мемлекеттердің біркелкі дамымауының нәтижесі Бірінші дүниежүзілік соғысқа алып келді.</a:t>
            </a:r>
            <a:endParaRPr b="0" lang="en-US" sz="3200" strike="noStrike" u="none">
              <a:solidFill>
                <a:srgbClr val="000000"/>
              </a:solidFill>
              <a:uFillTx/>
              <a:latin typeface="Arial"/>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uFillTx/>
              <a:latin typeface="Arial"/>
            </a:endParaRPr>
          </a:p>
        </p:txBody>
      </p:sp>
      <p:sp>
        <p:nvSpPr>
          <p:cNvPr id="73" name="Заголовок 1"/>
          <p:cNvSpPr/>
          <p:nvPr/>
        </p:nvSpPr>
        <p:spPr>
          <a:xfrm>
            <a:off x="468360" y="630360"/>
            <a:ext cx="8229600" cy="1295280"/>
          </a:xfrm>
          <a:prstGeom prst="rect">
            <a:avLst/>
          </a:prstGeom>
          <a:noFill/>
          <a:ln w="0">
            <a:noFill/>
          </a:ln>
        </p:spPr>
        <p:style>
          <a:lnRef idx="0"/>
          <a:fillRef idx="0"/>
          <a:effectRef idx="0"/>
          <a:fontRef idx="minor"/>
        </p:style>
        <p:txBody>
          <a:bodyPr lIns="90000" rIns="90000" tIns="46800" bIns="46800" anchor="ctr">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1c0dd9"/>
                </a:solidFill>
                <a:uFillTx/>
                <a:latin typeface="Times New Roman"/>
                <a:ea typeface="Times New Roman"/>
              </a:rPr>
              <a:t>Өз біліміңізді тексеріңіз</a:t>
            </a:r>
            <a:br>
              <a:rPr sz="3600"/>
            </a:br>
            <a:endParaRPr b="0" lang="en-US" sz="3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 name="Рисунок 1" descr=""/>
          <p:cNvPicPr/>
          <p:nvPr/>
        </p:nvPicPr>
        <p:blipFill>
          <a:blip r:embed="rId1"/>
          <a:srcRect l="20651" t="3461" r="7238" b="10375"/>
          <a:stretch/>
        </p:blipFill>
        <p:spPr>
          <a:xfrm>
            <a:off x="539640" y="2924280"/>
            <a:ext cx="2152800" cy="3585960"/>
          </a:xfrm>
          <a:prstGeom prst="rect">
            <a:avLst/>
          </a:prstGeom>
          <a:ln w="0">
            <a:noFill/>
          </a:ln>
        </p:spPr>
      </p:pic>
      <p:sp>
        <p:nvSpPr>
          <p:cNvPr id="75" name="PlaceHolder 1"/>
          <p:cNvSpPr>
            <a:spLocks noGrp="1"/>
          </p:cNvSpPr>
          <p:nvPr>
            <p:ph type="title"/>
          </p:nvPr>
        </p:nvSpPr>
        <p:spPr>
          <a:xfrm>
            <a:off x="457200" y="274320"/>
            <a:ext cx="8229600" cy="114300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1f497d"/>
                </a:solidFill>
                <a:uFillTx/>
                <a:latin typeface="Times New Roman"/>
                <a:ea typeface="Times New Roman"/>
              </a:rPr>
              <a:t>Бекіту сұрақтары: </a:t>
            </a:r>
            <a:br>
              <a:rPr sz="3600"/>
            </a:br>
            <a:endParaRPr b="0" lang="en-US" sz="3600" strike="noStrike" u="none">
              <a:solidFill>
                <a:srgbClr val="000000"/>
              </a:solidFill>
              <a:uFillTx/>
              <a:latin typeface="Calibri"/>
            </a:endParaRPr>
          </a:p>
        </p:txBody>
      </p:sp>
      <p:sp>
        <p:nvSpPr>
          <p:cNvPr id="76" name=""/>
          <p:cNvSpPr txBox="1"/>
          <p:nvPr/>
        </p:nvSpPr>
        <p:spPr>
          <a:xfrm>
            <a:off x="3059280" y="1214280"/>
            <a:ext cx="5627520" cy="5143680"/>
          </a:xfrm>
          <a:prstGeom prst="rect">
            <a:avLst/>
          </a:prstGeom>
          <a:noFill/>
          <a:ln w="0">
            <a:noFill/>
          </a:ln>
        </p:spPr>
        <p:txBody>
          <a:bodyPr anchor="t">
            <a:normAutofit/>
          </a:bodyPr>
          <a:p>
            <a:pPr marL="343080" indent="-3430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endParaRPr b="0" lang="en-US" sz="2400" strike="noStrike" u="none">
              <a:solidFill>
                <a:srgbClr val="000000"/>
              </a:solidFill>
              <a:uFillTx/>
              <a:latin typeface="Calibri"/>
            </a:endParaRPr>
          </a:p>
          <a:p>
            <a:pPr marL="343080" indent="-343080">
              <a:lnSpc>
                <a:spcPct val="10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1870-1871ж француз-прусс соғысы кезінде Франция қандай жерлерінен айырылып қалды?</a:t>
            </a:r>
            <a:endParaRPr b="0" lang="en-US" sz="2400" strike="noStrike" u="none">
              <a:solidFill>
                <a:srgbClr val="000000"/>
              </a:solidFill>
              <a:uFillTx/>
              <a:latin typeface="Calibri"/>
            </a:endParaRPr>
          </a:p>
          <a:p>
            <a:pPr marL="343080" indent="-343080">
              <a:lnSpc>
                <a:spcPct val="10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Үштік Одаққа қарсы құрылған одақ қалай аталады?</a:t>
            </a:r>
            <a:endParaRPr b="0" lang="en-US" sz="2400" strike="noStrike" u="none">
              <a:solidFill>
                <a:srgbClr val="000000"/>
              </a:solidFill>
              <a:uFillTx/>
              <a:latin typeface="Calibri"/>
            </a:endParaRPr>
          </a:p>
          <a:p>
            <a:pPr marL="343080" indent="-343080">
              <a:lnSpc>
                <a:spcPct val="10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Соғыс отының тұтануына қандай оқиға себеп болды?</a:t>
            </a:r>
            <a:endParaRPr b="0" lang="en-US" sz="2400" strike="noStrike" u="none">
              <a:solidFill>
                <a:srgbClr val="000000"/>
              </a:solidFill>
              <a:uFillTx/>
              <a:latin typeface="Calibri"/>
            </a:endParaRPr>
          </a:p>
          <a:p>
            <a:pPr marL="343080" indent="-343080">
              <a:lnSpc>
                <a:spcPct val="10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Неміс әскерлерінің « Шлиффен жоспары»бойынша Бельгия арқылы Франция жеріне қашан басып кірді?</a:t>
            </a:r>
            <a:endParaRPr b="0" lang="en-US" sz="2400" strike="noStrike" u="none">
              <a:solidFill>
                <a:srgbClr val="000000"/>
              </a:solidFill>
              <a:uFillTx/>
              <a:latin typeface="Calibri"/>
            </a:endParaRPr>
          </a:p>
          <a:p>
            <a:pPr marL="343080" indent="-3430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0"/>
                      </p:stCondLst>
                      <p:childTnLst>
                        <p:par>
                          <p:cTn id="4" nodeType="withEffect" fill="hold">
                            <p:stCondLst>
                              <p:cond delay="0"/>
                            </p:stCondLst>
                            <p:childTnLst>
                              <p:par>
                                <p:cTn id="5" nodeType="withEffect" fill="hold" presetClass="entr" presetID="2" presetSubtype="4">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Прямоугольник 5"/>
          <p:cNvSpPr/>
          <p:nvPr/>
        </p:nvSpPr>
        <p:spPr>
          <a:xfrm>
            <a:off x="108000" y="1996920"/>
            <a:ext cx="878508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-Соғысты болдырмау мүмкін бе еді ?-деген  сұраққа ойталқы жазу.</a:t>
            </a:r>
            <a:endParaRPr b="0" lang="en-US" sz="3600" strike="noStrike" u="none">
              <a:solidFill>
                <a:srgbClr val="000000"/>
              </a:solidFill>
              <a:uFillTx/>
              <a:latin typeface="Arial"/>
            </a:endParaRPr>
          </a:p>
        </p:txBody>
      </p:sp>
      <p:sp>
        <p:nvSpPr>
          <p:cNvPr id="78" name="Заголовок 1"/>
          <p:cNvSpPr/>
          <p:nvPr/>
        </p:nvSpPr>
        <p:spPr>
          <a:xfrm>
            <a:off x="468360" y="630360"/>
            <a:ext cx="8229600" cy="1295280"/>
          </a:xfrm>
          <a:prstGeom prst="rect">
            <a:avLst/>
          </a:prstGeom>
          <a:noFill/>
          <a:ln w="0">
            <a:noFill/>
          </a:ln>
        </p:spPr>
        <p:style>
          <a:lnRef idx="0"/>
          <a:fillRef idx="0"/>
          <a:effectRef idx="0"/>
          <a:fontRef idx="minor"/>
        </p:style>
        <p:txBody>
          <a:bodyPr lIns="90000" rIns="90000" tIns="46800" bIns="46800" anchor="ctr">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1c0dd9"/>
                </a:solidFill>
                <a:uFillTx/>
                <a:latin typeface="Times New Roman"/>
                <a:ea typeface="Times New Roman"/>
              </a:rPr>
              <a:t>Үй тапсырмасы</a:t>
            </a:r>
            <a:br>
              <a:rPr sz="3600"/>
            </a:br>
            <a:endParaRPr b="0" lang="en-US" sz="3600" strike="noStrike" u="none">
              <a:solidFill>
                <a:srgbClr val="000000"/>
              </a:solidFill>
              <a:uFillTx/>
              <a:latin typeface="Arial"/>
            </a:endParaRPr>
          </a:p>
        </p:txBody>
      </p:sp>
      <p:pic>
        <p:nvPicPr>
          <p:cNvPr id="79" name="Рисунок 3" descr="https://encrypted-tbn0.gstatic.com/images?q=tbn:ANd9GcTW5k_RR_GAKOVK60kYr3s2-nrUPw-yQMLHm7QvPu0uDg4JTnC6&amp;s"/>
          <p:cNvPicPr/>
          <p:nvPr/>
        </p:nvPicPr>
        <p:blipFill>
          <a:blip r:embed="rId1"/>
          <a:stretch/>
        </p:blipFill>
        <p:spPr>
          <a:xfrm>
            <a:off x="2340000" y="3789360"/>
            <a:ext cx="4392720" cy="24685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 name="Объект 3" descr=""/>
          <p:cNvPicPr/>
          <p:nvPr/>
        </p:nvPicPr>
        <p:blipFill>
          <a:blip r:embed="rId1"/>
          <a:stretch/>
        </p:blipFill>
        <p:spPr>
          <a:xfrm rot="546600">
            <a:off x="144000" y="2533680"/>
            <a:ext cx="1474920" cy="1944720"/>
          </a:xfrm>
          <a:prstGeom prst="rect">
            <a:avLst/>
          </a:prstGeom>
          <a:ln w="0">
            <a:noFill/>
          </a:ln>
        </p:spPr>
      </p:pic>
      <p:sp>
        <p:nvSpPr>
          <p:cNvPr id="7" name="Прямоугольник 8"/>
          <p:cNvSpPr/>
          <p:nvPr/>
        </p:nvSpPr>
        <p:spPr>
          <a:xfrm>
            <a:off x="428760" y="1285920"/>
            <a:ext cx="871524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3600" strike="noStrike" u="none">
                <a:solidFill>
                  <a:srgbClr val="000000"/>
                </a:solidFill>
                <a:uFillTx/>
                <a:latin typeface="Times New Roman"/>
                <a:ea typeface="Times New Roman"/>
              </a:rPr>
              <a:t>Бірінші Дүниежүзілік соғыстың алғышарттары мен себептері қандай?</a:t>
            </a:r>
            <a:endParaRPr b="0" lang="en-US" sz="3600" strike="noStrike" u="none">
              <a:solidFill>
                <a:srgbClr val="000000"/>
              </a:solidFill>
              <a:uFillTx/>
              <a:latin typeface="Arial"/>
            </a:endParaRPr>
          </a:p>
        </p:txBody>
      </p:sp>
      <p:sp>
        <p:nvSpPr>
          <p:cNvPr id="8" name="Заголовок 2"/>
          <p:cNvSpPr/>
          <p:nvPr/>
        </p:nvSpPr>
        <p:spPr>
          <a:xfrm>
            <a:off x="457200" y="274680"/>
            <a:ext cx="8229600" cy="114300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400" strike="noStrike" u="none">
                <a:solidFill>
                  <a:srgbClr val="002060"/>
                </a:solidFill>
                <a:uFillTx/>
                <a:latin typeface="Calibri"/>
              </a:rPr>
              <a:t>Сабақтың тақырыбы</a:t>
            </a:r>
            <a:endParaRPr b="0" lang="en-US" sz="4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uFillTx/>
              <a:latin typeface="Arial"/>
            </a:endParaRPr>
          </a:p>
        </p:txBody>
      </p:sp>
      <p:sp>
        <p:nvSpPr>
          <p:cNvPr id="9" name="AutoShape 7"/>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0" name="AutoShape 9"/>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1" name="AutoShape 11"/>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2" name="AutoShape 13"/>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3" name="AutoShape 15"/>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pic>
        <p:nvPicPr>
          <p:cNvPr id="14" name="Picture 19" descr="Этот день в истории: 28 июля 1914 года началась Первая мировая ..."/>
          <p:cNvPicPr/>
          <p:nvPr/>
        </p:nvPicPr>
        <p:blipFill>
          <a:blip r:embed="rId2"/>
          <a:stretch/>
        </p:blipFill>
        <p:spPr>
          <a:xfrm>
            <a:off x="1500120" y="2571840"/>
            <a:ext cx="7215120" cy="36432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 name="PlaceHolder 1"/>
          <p:cNvSpPr>
            <a:spLocks noGrp="1"/>
          </p:cNvSpPr>
          <p:nvPr>
            <p:ph type="title"/>
          </p:nvPr>
        </p:nvSpPr>
        <p:spPr>
          <a:xfrm>
            <a:off x="250560" y="274680"/>
            <a:ext cx="8435880" cy="7063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002060"/>
                </a:solidFill>
                <a:uFillTx/>
                <a:latin typeface="Calibri"/>
              </a:rPr>
              <a:t>Оқу мақсаттары</a:t>
            </a:r>
            <a:endParaRPr b="0" lang="en-US" sz="3600" strike="noStrike" u="none">
              <a:solidFill>
                <a:srgbClr val="000000"/>
              </a:solidFill>
              <a:uFillTx/>
              <a:latin typeface="Calibri"/>
            </a:endParaRPr>
          </a:p>
        </p:txBody>
      </p:sp>
      <p:sp>
        <p:nvSpPr>
          <p:cNvPr id="16" name=""/>
          <p:cNvSpPr txBox="1"/>
          <p:nvPr/>
        </p:nvSpPr>
        <p:spPr>
          <a:xfrm>
            <a:off x="-360" y="1125000"/>
            <a:ext cx="9109080" cy="2303640"/>
          </a:xfrm>
          <a:prstGeom prst="rect">
            <a:avLst/>
          </a:prstGeom>
          <a:noFill/>
          <a:ln w="0">
            <a:noFill/>
          </a:ln>
        </p:spPr>
        <p:txBody>
          <a:bodyPr anchor="t">
            <a:normAutofit/>
          </a:bodyPr>
          <a:p>
            <a:pPr marL="343080" indent="-343080">
              <a:lnSpc>
                <a:spcPct val="10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8.3.2.5. ХХ ғасырдың басындағы әлемнің аумақтық бөлінуін және мемлекеттердің саяси құрылымын сипаттау.</a:t>
            </a:r>
            <a:endParaRPr b="0" lang="en-US" sz="2400" strike="noStrike" u="none">
              <a:solidFill>
                <a:srgbClr val="000000"/>
              </a:solidFill>
              <a:uFillTx/>
              <a:latin typeface="Calibri"/>
            </a:endParaRPr>
          </a:p>
          <a:p>
            <a:pPr marL="343080" indent="-34308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8.3.2.1. Бірінші Дүниежүзілік соғыстың алғышарттары мен себептерін айқындау</a:t>
            </a:r>
            <a:r>
              <a:rPr b="0" lang="kk-KZ" sz="2800" strike="noStrike" u="none">
                <a:solidFill>
                  <a:srgbClr val="000000"/>
                </a:solidFill>
                <a:uFillTx/>
                <a:latin typeface="Times New Roman"/>
                <a:ea typeface="Times New Roman"/>
              </a:rPr>
              <a:t>.</a:t>
            </a:r>
            <a:endParaRPr b="0" lang="en-US" sz="2800" strike="noStrike" u="none">
              <a:solidFill>
                <a:srgbClr val="000000"/>
              </a:solidFill>
              <a:uFillTx/>
              <a:latin typeface="Calibri"/>
            </a:endParaRPr>
          </a:p>
        </p:txBody>
      </p:sp>
      <p:sp>
        <p:nvSpPr>
          <p:cNvPr id="17" name="Заголовок 2"/>
          <p:cNvSpPr/>
          <p:nvPr/>
        </p:nvSpPr>
        <p:spPr>
          <a:xfrm>
            <a:off x="-324000" y="2924280"/>
            <a:ext cx="9309240" cy="720720"/>
          </a:xfrm>
          <a:prstGeom prst="rect">
            <a:avLst/>
          </a:prstGeom>
          <a:noFill/>
          <a:ln w="0">
            <a:noFill/>
          </a:ln>
        </p:spPr>
        <p:style>
          <a:lnRef idx="0"/>
          <a:fillRef idx="0"/>
          <a:effectRef idx="0"/>
          <a:fontRef idx="minor"/>
        </p:style>
        <p:txBody>
          <a:bodyPr lIns="90000" rIns="90000" tIns="46800" bIns="46800" anchor="ctr">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002060"/>
                </a:solidFill>
                <a:uFillTx/>
                <a:latin typeface="Calibri"/>
                <a:ea typeface="Arial"/>
              </a:rPr>
              <a:t>Бағалау критерийлері</a:t>
            </a:r>
            <a:endParaRPr b="0" lang="en-US" sz="3600" strike="noStrike" u="none">
              <a:solidFill>
                <a:srgbClr val="000000"/>
              </a:solidFill>
              <a:uFillTx/>
              <a:latin typeface="Arial"/>
            </a:endParaRPr>
          </a:p>
        </p:txBody>
      </p:sp>
      <p:sp>
        <p:nvSpPr>
          <p:cNvPr id="18" name="Прямоугольник 2"/>
          <p:cNvSpPr/>
          <p:nvPr/>
        </p:nvSpPr>
        <p:spPr>
          <a:xfrm>
            <a:off x="0" y="4221000"/>
            <a:ext cx="8532720" cy="228852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Courier New"/>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Халықаралық қатынастардың негізгі қарама-қайшылықтарын көрсетеді.</a:t>
            </a:r>
            <a:endParaRPr b="0" lang="en-US" sz="2400" strike="noStrike" u="none">
              <a:solidFill>
                <a:srgbClr val="000000"/>
              </a:solidFill>
              <a:uFillTx/>
              <a:latin typeface="Arial"/>
            </a:endParaRPr>
          </a:p>
          <a:p>
            <a:pPr marL="343080" indent="-343080">
              <a:lnSpc>
                <a:spcPct val="100000"/>
              </a:lnSpc>
              <a:buClr>
                <a:srgbClr val="000000"/>
              </a:buClr>
              <a:buFont typeface="Courier New"/>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Бірінші Дүниежүзілік соғыс барысында  өзара одақ құрған мемлекеттерге талдау  жасайды.</a:t>
            </a:r>
            <a:endParaRPr b="0" lang="en-US" sz="2400" strike="noStrike" u="none">
              <a:solidFill>
                <a:srgbClr val="000000"/>
              </a:solidFill>
              <a:uFillTx/>
              <a:latin typeface="Arial"/>
            </a:endParaRPr>
          </a:p>
          <a:p>
            <a:pPr marL="343080" indent="-343080">
              <a:lnSpc>
                <a:spcPct val="100000"/>
              </a:lnSpc>
              <a:buClr>
                <a:srgbClr val="000000"/>
              </a:buClr>
              <a:buFont typeface="Courier New"/>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Бірінші  Дүниежүзілік соғыстың  негізгі  үш себебін анықтайды</a:t>
            </a:r>
            <a:r>
              <a:rPr b="0" lang="kk-KZ" sz="2000" strike="noStrike" u="none">
                <a:solidFill>
                  <a:srgbClr val="000000"/>
                </a:solidFill>
                <a:uFillTx/>
                <a:latin typeface="Times New Roman"/>
                <a:ea typeface="Times New Roman"/>
              </a:rPr>
              <a:t>.</a:t>
            </a: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 name="Picture 2" descr="Бірінші дүниежүзілік соғыс қалай басталды?"/>
          <p:cNvPicPr/>
          <p:nvPr/>
        </p:nvPicPr>
        <p:blipFill>
          <a:blip r:embed="rId1"/>
          <a:stretch/>
        </p:blipFill>
        <p:spPr>
          <a:xfrm>
            <a:off x="0" y="2214720"/>
            <a:ext cx="5072040" cy="3071520"/>
          </a:xfrm>
          <a:prstGeom prst="rect">
            <a:avLst/>
          </a:prstGeom>
          <a:ln w="0">
            <a:noFill/>
          </a:ln>
        </p:spPr>
      </p:pic>
      <p:sp>
        <p:nvSpPr>
          <p:cNvPr id="20" name="Заголовок 1"/>
          <p:cNvSpPr/>
          <p:nvPr/>
        </p:nvSpPr>
        <p:spPr>
          <a:xfrm>
            <a:off x="571680" y="0"/>
            <a:ext cx="8267400" cy="15699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400" strike="noStrike" u="none">
                <a:solidFill>
                  <a:srgbClr val="000000"/>
                </a:solidFill>
                <a:uFillTx/>
                <a:latin typeface="Times New Roman"/>
                <a:ea typeface="Times New Roman"/>
              </a:rPr>
              <a:t>БІРІНШІ ДҮНИЕЖҮЗІЛІК СОҒЫС</a:t>
            </a:r>
            <a:endParaRPr b="0" lang="en-US" sz="4400" strike="noStrike" u="none">
              <a:solidFill>
                <a:srgbClr val="000000"/>
              </a:solidFill>
              <a:uFillTx/>
              <a:latin typeface="Arial"/>
            </a:endParaRPr>
          </a:p>
        </p:txBody>
      </p:sp>
      <p:pic>
        <p:nvPicPr>
          <p:cNvPr id="21" name="Picture 2" descr="Поражение Австро-Венгрии в Сербской кампании 1914 года. Сражения ..."/>
          <p:cNvPicPr/>
          <p:nvPr/>
        </p:nvPicPr>
        <p:blipFill>
          <a:blip r:embed="rId2"/>
          <a:stretch/>
        </p:blipFill>
        <p:spPr>
          <a:xfrm>
            <a:off x="5214960" y="1428840"/>
            <a:ext cx="3929040" cy="29289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uFillTx/>
              <a:latin typeface="Calibri"/>
            </a:endParaRPr>
          </a:p>
        </p:txBody>
      </p:sp>
      <p:pic>
        <p:nvPicPr>
          <p:cNvPr id="23" name="Picture 2" descr="Үштік одақ — Уикипедия"/>
          <p:cNvPicPr/>
          <p:nvPr/>
        </p:nvPicPr>
        <p:blipFill>
          <a:blip r:embed="rId1"/>
          <a:stretch/>
        </p:blipFill>
        <p:spPr>
          <a:xfrm>
            <a:off x="0" y="0"/>
            <a:ext cx="9144000" cy="3897360"/>
          </a:xfrm>
          <a:prstGeom prst="rect">
            <a:avLst/>
          </a:prstGeom>
          <a:ln w="0">
            <a:noFill/>
          </a:ln>
        </p:spPr>
      </p:pic>
      <p:sp>
        <p:nvSpPr>
          <p:cNvPr id="24" name="Круглая лента лицом вниз 7"/>
          <p:cNvSpPr/>
          <p:nvPr/>
        </p:nvSpPr>
        <p:spPr>
          <a:xfrm>
            <a:off x="0" y="4143240"/>
            <a:ext cx="9144000" cy="2357640"/>
          </a:xfrm>
          <a:custGeom>
            <a:avLst/>
            <a:gdLst>
              <a:gd name="textAreaLeft" fmla="*/ 2286000 w 9144000"/>
              <a:gd name="textAreaRight" fmla="*/ 6858000 w 9144000"/>
              <a:gd name="textAreaTop" fmla="*/ 0 h 2357640"/>
              <a:gd name="textAreaBottom" fmla="*/ 2287800 h 2357640"/>
            </a:gdLst>
            <a:ahLst/>
            <a:rect l="textAreaLeft" t="textAreaTop" r="textAreaRight" b="textAreaBottom"/>
            <a:pathLst>
              <a:path w="21600" h="21600">
                <a:moveTo>
                  <a:pt x="0" y="21600"/>
                </a:moveTo>
                <a:arcTo wR="21600" hR="20153" stAng="7304956" swAng="-976834"/>
                <a:lnTo>
                  <a:pt x="5400" y="20960"/>
                </a:lnTo>
                <a:arcTo wR="21600" hR="20153" stAng="6328122" swAng="-1856244"/>
                <a:lnTo>
                  <a:pt x="16200" y="23660"/>
                </a:lnTo>
                <a:arcTo wR="21600" hR="20153" stAng="4471878" swAng="-976834"/>
                <a:lnTo>
                  <a:pt x="18900" y="12029"/>
                </a:lnTo>
                <a:lnTo>
                  <a:pt x="21600" y="0"/>
                </a:lnTo>
                <a:lnTo>
                  <a:pt x="21600" y="0"/>
                </a:lnTo>
                <a:arcTo wR="21600" hR="20153" stAng="3495044" swAng="1443536"/>
                <a:lnTo>
                  <a:pt x="13500" y="-158"/>
                </a:lnTo>
                <a:arcTo wR="21600" hR="20153" stAng="4938580" swAng="922840"/>
                <a:lnTo>
                  <a:pt x="8100" y="2542"/>
                </a:lnTo>
                <a:arcTo wR="21600" hR="20153" stAng="5861420" swAng="1443536"/>
                <a:lnTo>
                  <a:pt x="2700" y="12029"/>
                </a:lnTo>
                <a:close/>
              </a:path>
              <a:path fill="none" w="21600" h="21600">
                <a:moveTo>
                  <a:pt x="8100" y="-158"/>
                </a:moveTo>
                <a:arcTo wR="21600" hR="20153" stAng="5861420" swAng="466702"/>
                <a:lnTo>
                  <a:pt x="8100" y="2542"/>
                </a:lnTo>
              </a:path>
              <a:path fill="none" w="21600" h="21600">
                <a:moveTo>
                  <a:pt x="13500" y="-158"/>
                </a:moveTo>
                <a:arcTo wR="21600" hR="20153" stAng="4938580" swAng="-466702"/>
                <a:lnTo>
                  <a:pt x="13500" y="2542"/>
                </a:lnTo>
              </a:path>
              <a:path fill="none" w="21600" h="21600">
                <a:moveTo>
                  <a:pt x="5400" y="23660"/>
                </a:moveTo>
                <a:lnTo>
                  <a:pt x="5400" y="-640"/>
                </a:lnTo>
              </a:path>
              <a:path fill="none" w="21600" h="21600">
                <a:moveTo>
                  <a:pt x="16200" y="23660"/>
                </a:moveTo>
                <a:lnTo>
                  <a:pt x="16200" y="-640"/>
                </a:lnTo>
              </a:path>
            </a:pathLst>
          </a:custGeom>
          <a:solidFill>
            <a:srgbClr val="93cddd"/>
          </a:solidFill>
          <a:ln w="25560">
            <a:solidFill>
              <a:srgbClr val="385d8a"/>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000" strike="noStrike" u="none">
                <a:solidFill>
                  <a:srgbClr val="000000"/>
                </a:solidFill>
                <a:uFillTx/>
                <a:latin typeface="Times New Roman"/>
                <a:ea typeface="Times New Roman"/>
              </a:rPr>
              <a:t>Үштік одақ әскери бірлестігі            </a:t>
            </a:r>
            <a:endParaRPr b="0" lang="en-US" sz="4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000" strike="noStrike" u="none">
                <a:solidFill>
                  <a:srgbClr val="000000"/>
                </a:solidFill>
                <a:uFillTx/>
                <a:latin typeface="Times New Roman"/>
                <a:ea typeface="Times New Roman"/>
              </a:rPr>
              <a:t>        </a:t>
            </a:r>
            <a:r>
              <a:rPr b="1" lang="kk-KZ" sz="4000" strike="noStrike" u="none">
                <a:solidFill>
                  <a:srgbClr val="000000"/>
                </a:solidFill>
                <a:uFillTx/>
                <a:latin typeface="Times New Roman"/>
                <a:ea typeface="Times New Roman"/>
              </a:rPr>
              <a:t>1882 жыл</a:t>
            </a:r>
            <a:endParaRPr b="0" lang="en-US" sz="4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uFillTx/>
              <a:latin typeface="Calibri"/>
            </a:endParaRPr>
          </a:p>
        </p:txBody>
      </p:sp>
      <p:pic>
        <p:nvPicPr>
          <p:cNvPr id="26" name="" descr=""/>
          <p:cNvPicPr/>
          <p:nvPr/>
        </p:nvPicPr>
        <p:blipFill>
          <a:blip r:embed="rId1"/>
          <a:stretch/>
        </p:blipFill>
        <p:spPr>
          <a:xfrm>
            <a:off x="457200" y="1600200"/>
            <a:ext cx="4038480" cy="4525920"/>
          </a:xfrm>
          <a:prstGeom prst="rect">
            <a:avLst/>
          </a:prstGeom>
          <a:ln w="0">
            <a:noFill/>
          </a:ln>
        </p:spPr>
      </p:pic>
      <p:pic>
        <p:nvPicPr>
          <p:cNvPr id="27" name="" descr=""/>
          <p:cNvPicPr/>
          <p:nvPr/>
        </p:nvPicPr>
        <p:blipFill>
          <a:blip r:embed="rId2"/>
          <a:stretch/>
        </p:blipFill>
        <p:spPr>
          <a:xfrm>
            <a:off x="4648320" y="1600200"/>
            <a:ext cx="4038480" cy="4525920"/>
          </a:xfrm>
          <a:prstGeom prst="rect">
            <a:avLst/>
          </a:prstGeom>
          <a:ln w="0">
            <a:noFill/>
          </a:ln>
        </p:spPr>
      </p:pic>
      <p:pic>
        <p:nvPicPr>
          <p:cNvPr id="28" name="Picture 2" descr="Презентация на тему: &quot;Әлем өзгеруде. : Бірінші дүниежүзілік жылдар ..."/>
          <p:cNvPicPr/>
          <p:nvPr/>
        </p:nvPicPr>
        <p:blipFill>
          <a:blip r:embed="rId3"/>
          <a:stretch/>
        </p:blipFill>
        <p:spPr>
          <a:xfrm>
            <a:off x="0" y="0"/>
            <a:ext cx="9144000" cy="6858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uFillTx/>
              <a:latin typeface="Calibri"/>
            </a:endParaRPr>
          </a:p>
        </p:txBody>
      </p:sp>
      <p:sp>
        <p:nvSpPr>
          <p:cNvPr id="30" name="Заголовок 1"/>
          <p:cNvSpPr/>
          <p:nvPr/>
        </p:nvSpPr>
        <p:spPr>
          <a:xfrm>
            <a:off x="571680" y="0"/>
            <a:ext cx="8267400" cy="15699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pic>
        <p:nvPicPr>
          <p:cNvPr id="31" name="Picture 8" descr="História Inteligente: A Reconstrução da Europa"/>
          <p:cNvPicPr/>
          <p:nvPr/>
        </p:nvPicPr>
        <p:blipFill>
          <a:blip r:embed="rId1"/>
          <a:stretch/>
        </p:blipFill>
        <p:spPr>
          <a:xfrm>
            <a:off x="0" y="0"/>
            <a:ext cx="4586400" cy="3500280"/>
          </a:xfrm>
          <a:prstGeom prst="rect">
            <a:avLst/>
          </a:prstGeom>
          <a:ln w="0">
            <a:noFill/>
          </a:ln>
        </p:spPr>
      </p:pic>
      <p:pic>
        <p:nvPicPr>
          <p:cNvPr id="32" name="Picture 2" descr="La guerra que sorprendió a Estados Unidos › Mundo › Granma ..."/>
          <p:cNvPicPr/>
          <p:nvPr/>
        </p:nvPicPr>
        <p:blipFill>
          <a:blip r:embed="rId2"/>
          <a:stretch/>
        </p:blipFill>
        <p:spPr>
          <a:xfrm>
            <a:off x="4500720" y="0"/>
            <a:ext cx="4643280" cy="3500280"/>
          </a:xfrm>
          <a:prstGeom prst="rect">
            <a:avLst/>
          </a:prstGeom>
          <a:ln w="0">
            <a:noFill/>
          </a:ln>
        </p:spPr>
      </p:pic>
      <p:sp>
        <p:nvSpPr>
          <p:cNvPr id="33" name="Прямоугольник 11"/>
          <p:cNvSpPr/>
          <p:nvPr/>
        </p:nvSpPr>
        <p:spPr>
          <a:xfrm>
            <a:off x="214200" y="4000680"/>
            <a:ext cx="8643960" cy="1801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БДС Еуропа өркениетін дағдарысқа ұшыратты.Ірі монополистік капитал топтардың арасындағы экономикалық қайшылықтар мемлекетаралық  қайшылықтарды шиеленістіріп жіберді.</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 name=""/>
          <p:cNvSpPr txBox="1"/>
          <p:nvPr/>
        </p:nvSpPr>
        <p:spPr>
          <a:xfrm>
            <a:off x="0" y="272880"/>
            <a:ext cx="8686800" cy="727200"/>
          </a:xfrm>
          <a:prstGeom prst="rect">
            <a:avLst/>
          </a:prstGeom>
          <a:noFill/>
          <a:ln w="0">
            <a:noFill/>
          </a:ln>
        </p:spPr>
        <p:txBody>
          <a:bodyPr anchor="t">
            <a:normAutofit/>
          </a:bodyPr>
          <a:p>
            <a:pPr lvl="1" marL="743040" indent="-285840">
              <a:lnSpc>
                <a:spcPct val="100000"/>
              </a:lnSpc>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 </a:t>
            </a:r>
            <a:r>
              <a:rPr b="1" lang="kk-KZ" sz="2800" strike="noStrike" u="none">
                <a:solidFill>
                  <a:srgbClr val="ff0000"/>
                </a:solidFill>
                <a:uFillTx/>
                <a:latin typeface="Times New Roman"/>
                <a:ea typeface="Times New Roman"/>
              </a:rPr>
              <a:t>СОҒЫСТЫҢ  МАҚСАТТАРЫ:</a:t>
            </a:r>
            <a:endParaRPr b="0" lang="en-US" sz="2800" strike="noStrike" u="none">
              <a:solidFill>
                <a:srgbClr val="000000"/>
              </a:solidFill>
              <a:uFillTx/>
              <a:latin typeface="Calibri"/>
            </a:endParaRPr>
          </a:p>
        </p:txBody>
      </p:sp>
      <p:pic>
        <p:nvPicPr>
          <p:cNvPr id="35" name="Рисунок 1" descr=""/>
          <p:cNvPicPr/>
          <p:nvPr/>
        </p:nvPicPr>
        <p:blipFill>
          <a:blip r:embed="rId1"/>
          <a:stretch/>
        </p:blipFill>
        <p:spPr>
          <a:xfrm rot="822600">
            <a:off x="6100920" y="620280"/>
            <a:ext cx="2425680" cy="1730520"/>
          </a:xfrm>
          <a:prstGeom prst="rect">
            <a:avLst/>
          </a:prstGeom>
          <a:ln w="0">
            <a:noFill/>
          </a:ln>
        </p:spPr>
      </p:pic>
      <p:sp>
        <p:nvSpPr>
          <p:cNvPr id="36" name="Равнобедренный треугольник 6"/>
          <p:cNvSpPr/>
          <p:nvPr/>
        </p:nvSpPr>
        <p:spPr>
          <a:xfrm>
            <a:off x="1857240" y="1214280"/>
            <a:ext cx="4786560" cy="3500640"/>
          </a:xfrm>
          <a:prstGeom prst="triangle">
            <a:avLst>
              <a:gd name="adj" fmla="val 50000"/>
            </a:avLst>
          </a:prstGeom>
          <a:solidFill>
            <a:srgbClr val="c6d9f1"/>
          </a:solidFill>
          <a:ln w="25560">
            <a:solidFill>
              <a:srgbClr val="385d8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ea typeface="Times New Roman"/>
              </a:rPr>
              <a:t>АНГЛИЯ</a:t>
            </a:r>
            <a:endParaRPr b="0" lang="en-US" sz="3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ea typeface="Times New Roman"/>
              </a:rPr>
              <a:t>ФРАНЦИЯ</a:t>
            </a:r>
            <a:br>
              <a:rPr sz="3200"/>
            </a:br>
            <a:r>
              <a:rPr b="1" lang="kk-KZ" sz="3200" strike="noStrike" u="none">
                <a:solidFill>
                  <a:srgbClr val="ff0000"/>
                </a:solidFill>
                <a:uFillTx/>
                <a:latin typeface="Times New Roman"/>
                <a:ea typeface="Times New Roman"/>
              </a:rPr>
              <a:t>РЕСЕЙ</a:t>
            </a:r>
            <a:endParaRPr b="0" lang="en-US" sz="3200" strike="noStrike" u="none">
              <a:solidFill>
                <a:srgbClr val="000000"/>
              </a:solidFill>
              <a:uFillTx/>
              <a:latin typeface="Arial"/>
            </a:endParaRPr>
          </a:p>
        </p:txBody>
      </p:sp>
      <p:cxnSp>
        <p:nvCxnSpPr>
          <p:cNvPr id="37" name="Прямая со стрелкой 8"/>
          <p:cNvCxnSpPr>
            <a:stCxn id="36" idx="3"/>
          </p:cNvCxnSpPr>
          <p:nvPr/>
        </p:nvCxnSpPr>
        <p:spPr>
          <a:xfrm>
            <a:off x="4248720" y="4714560"/>
            <a:ext cx="37080" cy="857880"/>
          </a:xfrm>
          <a:prstGeom prst="straightConnector1">
            <a:avLst/>
          </a:prstGeom>
          <a:ln w="9360">
            <a:solidFill>
              <a:srgbClr val="4a7ebb"/>
            </a:solidFill>
            <a:miter/>
            <a:tailEnd len="med" type="arrow" w="med"/>
          </a:ln>
        </p:spPr>
      </p:cxnSp>
      <p:sp>
        <p:nvSpPr>
          <p:cNvPr id="38" name="Скругленный прямоугольник 9"/>
          <p:cNvSpPr/>
          <p:nvPr/>
        </p:nvSpPr>
        <p:spPr>
          <a:xfrm>
            <a:off x="857160" y="5572080"/>
            <a:ext cx="6500880" cy="1285920"/>
          </a:xfrm>
          <a:prstGeom prst="roundRect">
            <a:avLst>
              <a:gd name="adj" fmla="val 16667"/>
            </a:avLst>
          </a:prstGeom>
          <a:solidFill>
            <a:srgbClr val="dbeef4"/>
          </a:solidFill>
          <a:ln w="25560">
            <a:solidFill>
              <a:srgbClr val="385d8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Түркияға, Балқанға Германия ықпалының күшеюіне жол бергісі келмеді.Стамбулды, Қара теңіз бұғаздарын, Галиция өңірін және Неман өзенінің бойындағы жерді өзіне қаратып алуды   көздеді.</a:t>
            </a:r>
            <a:endParaRPr b="0" lang="en-US" sz="1800" strike="noStrike" u="none">
              <a:solidFill>
                <a:srgbClr val="000000"/>
              </a:solidFill>
              <a:uFillTx/>
              <a:latin typeface="Arial"/>
            </a:endParaRPr>
          </a:p>
        </p:txBody>
      </p:sp>
      <p:sp>
        <p:nvSpPr>
          <p:cNvPr id="39" name="Скругленный прямоугольник 10"/>
          <p:cNvSpPr/>
          <p:nvPr/>
        </p:nvSpPr>
        <p:spPr>
          <a:xfrm>
            <a:off x="0" y="1000080"/>
            <a:ext cx="3071880" cy="2428920"/>
          </a:xfrm>
          <a:prstGeom prst="roundRect">
            <a:avLst>
              <a:gd name="adj" fmla="val 16667"/>
            </a:avLst>
          </a:prstGeom>
          <a:solidFill>
            <a:srgbClr val="dbeef4"/>
          </a:solidFill>
          <a:ln w="25560">
            <a:solidFill>
              <a:srgbClr val="385d8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Германияның Африкадағы отарларын және Таяу Шығыстағы Осман империясының жерін басып алуды көздеді</a:t>
            </a:r>
            <a:endParaRPr b="0" lang="en-US" sz="1800" strike="noStrike" u="none">
              <a:solidFill>
                <a:srgbClr val="000000"/>
              </a:solidFill>
              <a:uFillTx/>
              <a:latin typeface="Arial"/>
            </a:endParaRPr>
          </a:p>
        </p:txBody>
      </p:sp>
      <p:sp>
        <p:nvSpPr>
          <p:cNvPr id="40" name="Стрелка вправо 11"/>
          <p:cNvSpPr/>
          <p:nvPr/>
        </p:nvSpPr>
        <p:spPr>
          <a:xfrm rot="13339200">
            <a:off x="2106360" y="3041280"/>
            <a:ext cx="855720" cy="484200"/>
          </a:xfrm>
          <a:prstGeom prst="rightArrow">
            <a:avLst>
              <a:gd name="adj1" fmla="val 50000"/>
              <a:gd name="adj2" fmla="val 49999"/>
            </a:avLst>
          </a:prstGeom>
          <a:solidFill>
            <a:srgbClr val="ff0000"/>
          </a:solidFill>
          <a:ln w="25560">
            <a:solidFill>
              <a:srgbClr val="385d8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
          <p:cNvSpPr txBox="1"/>
          <p:nvPr/>
        </p:nvSpPr>
        <p:spPr>
          <a:xfrm>
            <a:off x="0" y="272880"/>
            <a:ext cx="8686800" cy="727200"/>
          </a:xfrm>
          <a:prstGeom prst="rect">
            <a:avLst/>
          </a:prstGeom>
          <a:noFill/>
          <a:ln w="0">
            <a:noFill/>
          </a:ln>
        </p:spPr>
        <p:txBody>
          <a:bodyPr anchor="t">
            <a:normAutofit/>
          </a:bodyPr>
          <a:p>
            <a:pPr lvl="1" marL="743040" indent="-285840">
              <a:lnSpc>
                <a:spcPct val="100000"/>
              </a:lnSpc>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 </a:t>
            </a:r>
            <a:r>
              <a:rPr b="1" lang="kk-KZ" sz="2800" strike="noStrike" u="none">
                <a:solidFill>
                  <a:srgbClr val="ff0000"/>
                </a:solidFill>
                <a:uFillTx/>
                <a:latin typeface="Times New Roman"/>
                <a:ea typeface="Times New Roman"/>
              </a:rPr>
              <a:t>СОҒЫСТЫҢ  МАҚСАТТАРЫ:</a:t>
            </a:r>
            <a:endParaRPr b="0" lang="en-US" sz="2800" strike="noStrike" u="none">
              <a:solidFill>
                <a:srgbClr val="000000"/>
              </a:solidFill>
              <a:uFillTx/>
              <a:latin typeface="Calibri"/>
            </a:endParaRPr>
          </a:p>
        </p:txBody>
      </p:sp>
      <p:pic>
        <p:nvPicPr>
          <p:cNvPr id="42" name="Рисунок 1" descr=""/>
          <p:cNvPicPr/>
          <p:nvPr/>
        </p:nvPicPr>
        <p:blipFill>
          <a:blip r:embed="rId1"/>
          <a:stretch/>
        </p:blipFill>
        <p:spPr>
          <a:xfrm rot="822600">
            <a:off x="6913440" y="306360"/>
            <a:ext cx="2084400" cy="1488960"/>
          </a:xfrm>
          <a:prstGeom prst="rect">
            <a:avLst/>
          </a:prstGeom>
          <a:ln w="0">
            <a:noFill/>
          </a:ln>
        </p:spPr>
      </p:pic>
      <p:sp>
        <p:nvSpPr>
          <p:cNvPr id="43" name="Скругленный прямоугольник 9"/>
          <p:cNvSpPr/>
          <p:nvPr/>
        </p:nvSpPr>
        <p:spPr>
          <a:xfrm>
            <a:off x="0" y="5072040"/>
            <a:ext cx="7358040" cy="1785960"/>
          </a:xfrm>
          <a:prstGeom prst="roundRect">
            <a:avLst>
              <a:gd name="adj" fmla="val 16667"/>
            </a:avLst>
          </a:prstGeom>
          <a:solidFill>
            <a:srgbClr val="dbeef4"/>
          </a:solidFill>
          <a:ln w="25560">
            <a:solidFill>
              <a:srgbClr val="385d8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ffffff"/>
                </a:solidFill>
                <a:uFillTx/>
                <a:latin typeface="Times New Roman"/>
                <a:ea typeface="Times New Roman"/>
              </a:rPr>
              <a:t> </a:t>
            </a:r>
            <a:r>
              <a:rPr b="0" lang="ru-RU" sz="2000" strike="noStrike" u="none">
                <a:solidFill>
                  <a:srgbClr val="000000"/>
                </a:solidFill>
                <a:uFillTx/>
                <a:latin typeface="Times New Roman"/>
                <a:ea typeface="Times New Roman"/>
              </a:rPr>
              <a:t>Сербияны басып алып, бүкіл Балқан түбегінде және Адриат теңізінде өз үстемдігін орнатуға тырысты</a:t>
            </a:r>
            <a:endParaRPr b="0" lang="en-US" sz="2000" strike="noStrike" u="none">
              <a:solidFill>
                <a:srgbClr val="000000"/>
              </a:solidFill>
              <a:uFillTx/>
              <a:latin typeface="Arial"/>
            </a:endParaRPr>
          </a:p>
        </p:txBody>
      </p:sp>
      <p:sp>
        <p:nvSpPr>
          <p:cNvPr id="44" name="Овал 12"/>
          <p:cNvSpPr/>
          <p:nvPr/>
        </p:nvSpPr>
        <p:spPr>
          <a:xfrm>
            <a:off x="1071720" y="1643040"/>
            <a:ext cx="3057480" cy="2714760"/>
          </a:xfrm>
          <a:prstGeom prst="ellipse">
            <a:avLst/>
          </a:prstGeom>
          <a:solidFill>
            <a:srgbClr val="c6d9f1"/>
          </a:solidFill>
          <a:ln w="25560">
            <a:solidFill>
              <a:srgbClr val="385d8a"/>
            </a:solidFill>
            <a:miter/>
          </a:ln>
        </p:spPr>
        <p:style>
          <a:lnRef idx="0"/>
          <a:fillRef idx="0"/>
          <a:effectRef idx="0"/>
          <a:fontRef idx="minor"/>
        </p:style>
        <p:txBody>
          <a:bodyPr lIns="90000" rIns="90000" tIns="46800" bIns="46800" anchor="ctr">
            <a:noAutofit/>
          </a:bodyPr>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0000"/>
                </a:solidFill>
                <a:uFillTx/>
                <a:latin typeface="Times New Roman"/>
                <a:ea typeface="Times New Roman"/>
              </a:rPr>
              <a:t>ГЕРМАНИЯ</a:t>
            </a:r>
            <a:endParaRPr b="0" lang="en-US" sz="2000" strike="noStrike" u="none">
              <a:solidFill>
                <a:srgbClr val="000000"/>
              </a:solidFill>
              <a:uFillTx/>
              <a:latin typeface="Arial"/>
            </a:endParaRPr>
          </a:p>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0000"/>
                </a:solidFill>
                <a:uFillTx/>
                <a:latin typeface="Times New Roman"/>
                <a:ea typeface="Times New Roman"/>
              </a:rPr>
              <a:t>АВСТРО-ВЕНГРИЯ</a:t>
            </a:r>
            <a:endParaRPr b="0" lang="en-US" sz="2000" strike="noStrike" u="none">
              <a:solidFill>
                <a:srgbClr val="000000"/>
              </a:solidFill>
              <a:uFillTx/>
              <a:latin typeface="Arial"/>
            </a:endParaRPr>
          </a:p>
        </p:txBody>
      </p:sp>
      <p:sp>
        <p:nvSpPr>
          <p:cNvPr id="45" name="Стрелка вправо 13"/>
          <p:cNvSpPr/>
          <p:nvPr/>
        </p:nvSpPr>
        <p:spPr>
          <a:xfrm>
            <a:off x="3714840" y="2571840"/>
            <a:ext cx="977760" cy="285840"/>
          </a:xfrm>
          <a:prstGeom prst="rightArrow">
            <a:avLst>
              <a:gd name="adj1" fmla="val 50000"/>
              <a:gd name="adj2" fmla="val 49979"/>
            </a:avLst>
          </a:prstGeom>
          <a:solidFill>
            <a:srgbClr val="4f81bd"/>
          </a:solidFill>
          <a:ln w="25560">
            <a:solidFill>
              <a:srgbClr val="385d8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6" name="Скругленный прямоугольник 16"/>
          <p:cNvSpPr/>
          <p:nvPr/>
        </p:nvSpPr>
        <p:spPr>
          <a:xfrm>
            <a:off x="4643280" y="1428840"/>
            <a:ext cx="3857760" cy="3214440"/>
          </a:xfrm>
          <a:prstGeom prst="roundRect">
            <a:avLst>
              <a:gd name="adj" fmla="val 16667"/>
            </a:avLst>
          </a:prstGeom>
          <a:solidFill>
            <a:srgbClr val="dbeef4"/>
          </a:solidFill>
          <a:ln w="25560">
            <a:solidFill>
              <a:srgbClr val="385d8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ДҮНИЕЖҮЗІН</a:t>
            </a:r>
            <a:endParaRPr b="0" lang="en-US" sz="1800" strike="noStrike" u="none">
              <a:solidFill>
                <a:srgbClr val="000000"/>
              </a:solidFill>
              <a:uFillTx/>
              <a:latin typeface="Arial"/>
            </a:endParaRPr>
          </a:p>
        </p:txBody>
      </p:sp>
      <p:sp>
        <p:nvSpPr>
          <p:cNvPr id="47" name="Стрелка вправо 17"/>
          <p:cNvSpPr/>
          <p:nvPr/>
        </p:nvSpPr>
        <p:spPr>
          <a:xfrm rot="5400000">
            <a:off x="1975680" y="4025160"/>
            <a:ext cx="1263600" cy="357120"/>
          </a:xfrm>
          <a:prstGeom prst="rightArrow">
            <a:avLst>
              <a:gd name="adj1" fmla="val 50000"/>
              <a:gd name="adj2" fmla="val 50011"/>
            </a:avLst>
          </a:prstGeom>
          <a:solidFill>
            <a:srgbClr val="4f81bd"/>
          </a:solidFill>
          <a:ln w="25560">
            <a:solidFill>
              <a:srgbClr val="385d8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pic>
        <p:nvPicPr>
          <p:cNvPr id="48" name="Picture 2" descr="Дүние жүзі — Уикипедия"/>
          <p:cNvPicPr/>
          <p:nvPr/>
        </p:nvPicPr>
        <p:blipFill>
          <a:blip r:embed="rId2"/>
          <a:stretch/>
        </p:blipFill>
        <p:spPr>
          <a:xfrm>
            <a:off x="5286240" y="3214800"/>
            <a:ext cx="2857680" cy="10713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1232</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2018-12-19T16:26:09Z</dcterms:created>
  <dc:creator>pityukova_o.pvl</dc:creator>
  <dc:description/>
  <dc:language>en-US</dc:language>
  <cp:lastModifiedBy>Данагул</cp:lastModifiedBy>
  <cp:lastPrinted>2018-12-19T19:12:12Z</cp:lastPrinted>
  <dcterms:modified xsi:type="dcterms:W3CDTF">2024-11-17T16:05:56Z</dcterms:modified>
  <cp:revision>44</cp:revision>
  <dc:subject/>
  <dc:title>Слайд 1</dc:title>
</cp:coreProperties>
</file>