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1"/>
  </p:notesMasterIdLst>
  <p:handoutMasterIdLst>
    <p:handoutMasterId r:id="rId22"/>
  </p:handoutMasterIdLst>
  <p:sldIdLst>
    <p:sldId id="345" r:id="rId2"/>
    <p:sldId id="259" r:id="rId3"/>
    <p:sldId id="386" r:id="rId4"/>
    <p:sldId id="385" r:id="rId5"/>
    <p:sldId id="400" r:id="rId6"/>
    <p:sldId id="398" r:id="rId7"/>
    <p:sldId id="399" r:id="rId8"/>
    <p:sldId id="393" r:id="rId9"/>
    <p:sldId id="394" r:id="rId10"/>
    <p:sldId id="395" r:id="rId11"/>
    <p:sldId id="409" r:id="rId12"/>
    <p:sldId id="401" r:id="rId13"/>
    <p:sldId id="402" r:id="rId14"/>
    <p:sldId id="410" r:id="rId15"/>
    <p:sldId id="411" r:id="rId16"/>
    <p:sldId id="403" r:id="rId17"/>
    <p:sldId id="412" r:id="rId18"/>
    <p:sldId id="405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1B4"/>
    <a:srgbClr val="0C538E"/>
    <a:srgbClr val="99F7F9"/>
    <a:srgbClr val="0AB2B6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85" autoAdjust="0"/>
    <p:restoredTop sz="95226" autoAdjust="0"/>
  </p:normalViewPr>
  <p:slideViewPr>
    <p:cSldViewPr snapToGrid="0" showGuides="1">
      <p:cViewPr varScale="1">
        <p:scale>
          <a:sx n="113" d="100"/>
          <a:sy n="113" d="100"/>
        </p:scale>
        <p:origin x="138" y="15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30/12/2020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7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892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221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0939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5022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10685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445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225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2985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372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9530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20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8606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0597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461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8716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3106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133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547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6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652" r:id="rId19"/>
    <p:sldLayoutId id="2147483654" r:id="rId20"/>
    <p:sldLayoutId id="2147483663" r:id="rId21"/>
    <p:sldLayoutId id="2147483656" r:id="rId22"/>
    <p:sldLayoutId id="2147483657" r:id="rId23"/>
    <p:sldLayoutId id="2147483661" r:id="rId24"/>
    <p:sldLayoutId id="2147483680" r:id="rId25"/>
    <p:sldLayoutId id="2147483658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78" r:id="rId41"/>
    <p:sldLayoutId id="2147483679" r:id="rId4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8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37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jpeg"/><Relationship Id="rId5" Type="http://schemas.openxmlformats.org/officeDocument/2006/relationships/image" Target="../media/image33.gif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9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1.png"/><Relationship Id="rId7" Type="http://schemas.openxmlformats.org/officeDocument/2006/relationships/image" Target="../media/image34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ight Triangle 284">
            <a:extLst>
              <a:ext uri="{FF2B5EF4-FFF2-40B4-BE49-F238E27FC236}">
                <a16:creationId xmlns:a16="http://schemas.microsoft.com/office/drawing/2014/main" id="{435BB2B0-C349-4460-B4C7-26BB1DF46915}"/>
              </a:ext>
            </a:extLst>
          </p:cNvPr>
          <p:cNvSpPr/>
          <p:nvPr/>
        </p:nvSpPr>
        <p:spPr>
          <a:xfrm rot="5400000" flipH="1" flipV="1">
            <a:off x="5656310" y="339007"/>
            <a:ext cx="4796112" cy="83038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4" name="Прямоугольник 273"/>
          <p:cNvSpPr/>
          <p:nvPr/>
        </p:nvSpPr>
        <p:spPr>
          <a:xfrm>
            <a:off x="1166493" y="1561193"/>
            <a:ext cx="63231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ПРАКТИКАЛЫҚ САБАҚ</a:t>
            </a:r>
            <a:endParaRPr lang="ru-RU" sz="44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283" name="Picture 3" descr="D:\Раб стол\Телевидение\14\earth-spinning-rotating-animation-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358" y="3919007"/>
            <a:ext cx="2558881" cy="2473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33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432619" y="1423790"/>
            <a:ext cx="3559174" cy="1902276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Балқаш көлінің су құрамы әркелі болып келеді. Неліктен деп ойлайсыздар? </a:t>
            </a: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Қай аумағы тұзды?</a:t>
            </a: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Қай аумағы тұщы? </a:t>
            </a:r>
            <a:endParaRPr lang="kk-KZ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1825" t="27937" r="31905" b="27619"/>
          <a:stretch>
            <a:fillRect/>
          </a:stretch>
        </p:blipFill>
        <p:spPr bwMode="auto">
          <a:xfrm>
            <a:off x="1010377" y="1248228"/>
            <a:ext cx="6290307" cy="433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 descr="D:\Раб стол\Телевидение\3\content_balkha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0" y="3701144"/>
            <a:ext cx="3331483" cy="214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18573" y="724049"/>
            <a:ext cx="6282113" cy="7128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Балқаш көліне гидрологиялық сипаттама беріңіз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47067" y="790411"/>
            <a:ext cx="2919896" cy="43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Раб стол\Телевидение\14\Schneider-Ecostruxure-Gr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1939" y="2302738"/>
            <a:ext cx="7316663" cy="3856491"/>
          </a:xfrm>
          <a:prstGeom prst="rect">
            <a:avLst/>
          </a:prstGeom>
          <a:noFill/>
        </p:spPr>
      </p:pic>
      <p:pic>
        <p:nvPicPr>
          <p:cNvPr id="15365" name="Picture 5" descr="D:\Раб стол\Телевидение\15\HI9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080" y="800100"/>
            <a:ext cx="1550669" cy="1292224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1024467" y="787400"/>
            <a:ext cx="6100233" cy="50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ahoma KZ" pitchFamily="34" charset="0"/>
                <a:ea typeface="Tahoma KZ" pitchFamily="34" charset="0"/>
                <a:cs typeface="Tahoma KZ" pitchFamily="34" charset="0"/>
              </a:rPr>
              <a:t>Өнеркәсіптегі су шығыны</a:t>
            </a:r>
            <a:endParaRPr lang="ru-RU" sz="2400" b="1" dirty="0"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35957" y="1384300"/>
            <a:ext cx="8539843" cy="1143000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Сушаруашылық іс-шараларының барлық кешендеріне жұмсалатын шығындар (сумен жабдықтау, ағын суларды бұрып жіберу және тазарту)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су сыйымдылығы жоғары өндірістерде салынып жатқан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кәсіпорын құнының 1–2%-дан 15–25%-ына дейін құрайды.</a:t>
            </a: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15362" name="Picture 2" descr="D:\Раб стол\Телевидение\15\мета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0" y="2628942"/>
            <a:ext cx="1300092" cy="1089319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2435427" y="2834532"/>
            <a:ext cx="2679700" cy="546101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1 т болат өндіру үшін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300 м</a:t>
            </a:r>
            <a:r>
              <a:rPr lang="ru-RU" sz="1600" b="1" baseline="30000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r>
              <a:rPr lang="ru-RU" sz="1600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 су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15363" name="Picture 3" descr="D:\Раб стол\Телевидение\15\tsellyuloz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4374" y="3797300"/>
            <a:ext cx="1292772" cy="1085985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2456775" y="3979424"/>
            <a:ext cx="2717800" cy="546101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​1 т қағаз өндіру үшін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900 м</a:t>
            </a:r>
            <a:r>
              <a:rPr lang="ru-RU" sz="1600" b="1" baseline="30000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r>
              <a:rPr lang="ru-RU" sz="1600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 су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15364" name="Picture 4" descr="D:\Раб стол\Телевидение\15\unnamed (4).jpg"/>
          <p:cNvPicPr>
            <a:picLocks noChangeAspect="1" noChangeArrowheads="1"/>
          </p:cNvPicPr>
          <p:nvPr/>
        </p:nvPicPr>
        <p:blipFill>
          <a:blip r:embed="rId6" cstate="print"/>
          <a:srcRect l="18394"/>
          <a:stretch>
            <a:fillRect/>
          </a:stretch>
        </p:blipFill>
        <p:spPr bwMode="auto">
          <a:xfrm>
            <a:off x="1000328" y="4779794"/>
            <a:ext cx="1181641" cy="1085985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2440832" y="5030010"/>
            <a:ext cx="3238500" cy="546101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1 т синтетикалық материал өндіру үшін 5600 м</a:t>
            </a:r>
            <a:r>
              <a:rPr lang="ru-RU" sz="1600" b="1" baseline="30000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r>
              <a:rPr lang="ru-RU" sz="1600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 су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23" name="Picture 5" descr="D:\Раб стол\Телевидение\15\preloader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74274" y="2219324"/>
            <a:ext cx="1343025" cy="134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024467" y="787400"/>
            <a:ext cx="7979833" cy="774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ahoma KZ" pitchFamily="34" charset="0"/>
                <a:ea typeface="Tahoma KZ" pitchFamily="34" charset="0"/>
                <a:cs typeface="Tahoma KZ" pitchFamily="34" charset="0"/>
              </a:rPr>
              <a:t>Суды тұтынушылар мен пайдаланушылар арасындағы айырмашылықты анықтаңыз</a:t>
            </a:r>
            <a:endParaRPr lang="ru-RU" sz="2400" b="1" dirty="0"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54104" y="3124200"/>
            <a:ext cx="2514600" cy="558800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Су тұтынушылар</a:t>
            </a: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5324" y="3069771"/>
            <a:ext cx="3064608" cy="558800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Суды пайдаланушылар</a:t>
            </a: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30518" y="3898900"/>
            <a:ext cx="2514600" cy="1612900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өнеркәсіп, ауыл шаруашылығы, машина жасау,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металлургия,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жол құрылысы</a:t>
            </a: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92915" y="3869871"/>
            <a:ext cx="3071573" cy="1574800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электр энергиясы өндіру, 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транспорт ретінде пайдалану,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туризм саласына пайдалану, спорттық жарыстарға пайдалану</a:t>
            </a: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19" name="Picture 2" descr="D:\Раб стол\Телевидение\9\TintedPessimisticGrosbeak-smal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9153" y="3526970"/>
            <a:ext cx="1680845" cy="2401207"/>
          </a:xfrm>
          <a:prstGeom prst="rect">
            <a:avLst/>
          </a:prstGeom>
          <a:noFill/>
        </p:spPr>
      </p:pic>
      <p:pic>
        <p:nvPicPr>
          <p:cNvPr id="20" name="Picture 3" descr="D:\Раб стол\Телевидение\9\elektrik-v-mogileve-amlux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1885" y="3554252"/>
            <a:ext cx="1727427" cy="213262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1095828" y="1743529"/>
            <a:ext cx="7859486" cy="825500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Өнеркәсіп, электр энергетикасы, ауыл шаруашылығы, өзен және теңіз транспорттық қатынастары, туризм саласы, машина жасау,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металлургия,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спорттық жарыстар, </a:t>
            </a:r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жол құрылысы</a:t>
            </a: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22" name="Picture 5" descr="D:\Раб стол\Телевидение\9\hydro-plan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80608" y="1712685"/>
            <a:ext cx="1888991" cy="1807406"/>
          </a:xfrm>
          <a:prstGeom prst="rect">
            <a:avLst/>
          </a:prstGeom>
          <a:noFill/>
        </p:spPr>
      </p:pic>
      <p:pic>
        <p:nvPicPr>
          <p:cNvPr id="23" name="Picture 7" descr="D:\Раб стол\Телевидение\15\Data-Loadin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82628" y="638402"/>
            <a:ext cx="1559606" cy="155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57587" y="1409650"/>
          <a:ext cx="8297699" cy="4058656"/>
        </p:xfrm>
        <a:graphic>
          <a:graphicData uri="http://schemas.openxmlformats.org/drawingml/2006/table">
            <a:tbl>
              <a:tblPr/>
              <a:tblGrid>
                <a:gridCol w="437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9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217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No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Өндірістік</a:t>
                      </a:r>
                      <a:r>
                        <a:rPr lang="ru-RU" sz="1800" b="1" baseline="0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 кәсіпорындар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Дайын өнімнің салмақ бірлігі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Жұмсалған су шығыны, </a:t>
                      </a:r>
                      <a:r>
                        <a:rPr lang="ru-RU" sz="1800" b="1" dirty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м</a:t>
                      </a:r>
                      <a:r>
                        <a:rPr lang="ru-RU" sz="1800" b="1" baseline="30000" dirty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3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17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Металлургиялық комбинат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 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тонна болат</a:t>
                      </a:r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/>
                      </a:r>
                      <a:b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</a:br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 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тонна шойын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270-300</a:t>
                      </a:r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/>
                      </a:r>
                      <a:b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300-350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2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Құбыр қондырғысын өндіру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 зауыты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 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тонна құбыр қондырғысы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120-130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3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Қорғасын өндіру зауыты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 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тонна қорғасын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170-180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4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Мыс қорыту зауыты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 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тонна мыс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180-310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5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Сода</a:t>
                      </a:r>
                      <a:r>
                        <a:rPr lang="kk-KZ" sz="18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 шығару зауыты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 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тонна сода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95-115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45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6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Целлюлоза-қағаз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 өңдеу комбинаты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 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тонна қағаз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900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7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Тері фабрикасы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 мың қой терісі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250-300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1150926" y="767945"/>
            <a:ext cx="7979833" cy="50637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ahoma KZ" pitchFamily="34" charset="0"/>
                <a:ea typeface="Tahoma KZ" pitchFamily="34" charset="0"/>
                <a:cs typeface="Tahoma KZ" pitchFamily="34" charset="0"/>
              </a:rPr>
              <a:t>Өнеркәсіптегі су шығынына баға беру</a:t>
            </a:r>
            <a:endParaRPr lang="ru-RU" sz="2400" b="1" dirty="0"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024467" y="787400"/>
            <a:ext cx="8722648" cy="50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ahoma KZ" pitchFamily="34" charset="0"/>
                <a:ea typeface="Tahoma KZ" pitchFamily="34" charset="0"/>
                <a:cs typeface="Tahoma KZ" pitchFamily="34" charset="0"/>
              </a:rPr>
              <a:t>Шойын және болат </a:t>
            </a:r>
            <a:r>
              <a:rPr lang="kk-KZ" sz="2400" b="1" dirty="0" smtClean="0">
                <a:latin typeface="Tahoma KZ" pitchFamily="34" charset="0"/>
                <a:ea typeface="Tahoma KZ" pitchFamily="34" charset="0"/>
                <a:cs typeface="Tahoma KZ" pitchFamily="34" charset="0"/>
              </a:rPr>
              <a:t>өндіруде</a:t>
            </a:r>
            <a:r>
              <a:rPr lang="ru-RU" sz="2400" b="1" dirty="0" smtClean="0">
                <a:latin typeface="Tahoma KZ" pitchFamily="34" charset="0"/>
                <a:ea typeface="Tahoma KZ" pitchFamily="34" charset="0"/>
                <a:cs typeface="Tahoma KZ" pitchFamily="34" charset="0"/>
              </a:rPr>
              <a:t> су шығынын есепте</a:t>
            </a:r>
            <a:r>
              <a:rPr lang="kk-KZ" sz="2400" b="1" dirty="0" smtClean="0">
                <a:latin typeface="Tahoma KZ" pitchFamily="34" charset="0"/>
                <a:ea typeface="Tahoma KZ" pitchFamily="34" charset="0"/>
                <a:cs typeface="Tahoma KZ" pitchFamily="34" charset="0"/>
              </a:rPr>
              <a:t>ңіз</a:t>
            </a:r>
            <a:endParaRPr lang="ru-RU" sz="2400" b="1" dirty="0"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35957" y="1473199"/>
            <a:ext cx="6843447" cy="1367278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2019 жылғы ақпарат бойынша Қазақстан жылына 3,1 млн тонна шойын, 4,5 млн тонна болат өндірген. </a:t>
            </a:r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Бізге берілген,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1 тонна болат өндіруде 300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sz="1600" b="1" baseline="30000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 </a:t>
            </a:r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су, ал 1 тонна шойын өндіруге 350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sz="1600" b="1" baseline="30000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 </a:t>
            </a:r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су жұмсалатын болса, су шығынын анықтаңыз. Салыстырмалы талдау жасаңыз.</a:t>
            </a: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80812" y="3069616"/>
            <a:ext cx="6822167" cy="578255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Шойын өндірдегі су шығыны: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Жауабы: 3,1 млн * 300 м</a:t>
            </a:r>
            <a:r>
              <a:rPr lang="ru-RU" sz="1600" b="1" baseline="30000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r>
              <a:rPr lang="ru-RU" sz="1600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=930 000 000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sz="1600" b="1" baseline="30000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r>
              <a:rPr lang="ru-RU" sz="1600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</a:t>
            </a: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18" name="Picture 3" descr="D:\Раб стол\Телевидение\14\1920px-Flag_of_Kazakhsta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519" y="1572140"/>
            <a:ext cx="1590675" cy="1021115"/>
          </a:xfrm>
          <a:prstGeom prst="rect">
            <a:avLst/>
          </a:prstGeom>
          <a:noFill/>
        </p:spPr>
      </p:pic>
      <p:pic>
        <p:nvPicPr>
          <p:cNvPr id="10242" name="Picture 2" descr="D:\Раб стол\Телевидение\14\wdpow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7100" y="828675"/>
            <a:ext cx="1250950" cy="2590799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1077569" y="3815403"/>
            <a:ext cx="6822167" cy="578255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Болат өндірдегі су шығыны: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Жауабы: 4,5 млн * 300 м</a:t>
            </a:r>
            <a:r>
              <a:rPr lang="ru-RU" sz="1600" b="1" baseline="30000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r>
              <a:rPr lang="ru-RU" sz="1600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=1 млрд. 575 млн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sz="1600" b="1" baseline="30000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r>
              <a:rPr lang="ru-RU" sz="1600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</a:t>
            </a: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23" name="Picture 5" descr="D:\Раб стол\Телевидение\15\Data-Load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2305" y="2999767"/>
            <a:ext cx="1642217" cy="1642217"/>
          </a:xfrm>
          <a:prstGeom prst="rect">
            <a:avLst/>
          </a:prstGeom>
          <a:noFill/>
        </p:spPr>
      </p:pic>
      <p:pic>
        <p:nvPicPr>
          <p:cNvPr id="25" name="Picture 5" descr="D:\Раб стол\Телевидение\9\hydro-plan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483099"/>
            <a:ext cx="1433513" cy="1371600"/>
          </a:xfrm>
          <a:prstGeom prst="rect">
            <a:avLst/>
          </a:prstGeom>
          <a:noFill/>
        </p:spPr>
      </p:pic>
      <p:pic>
        <p:nvPicPr>
          <p:cNvPr id="26" name="Picture 2" descr="D:\Раб стол\Телевидение\10\river-flowing-down-stream-across-a-stones-vector-10726924.jpg"/>
          <p:cNvPicPr>
            <a:picLocks noChangeAspect="1" noChangeArrowheads="1"/>
          </p:cNvPicPr>
          <p:nvPr/>
        </p:nvPicPr>
        <p:blipFill>
          <a:blip r:embed="rId6" cstate="print"/>
          <a:srcRect t="15798" b="20688"/>
          <a:stretch>
            <a:fillRect/>
          </a:stretch>
        </p:blipFill>
        <p:spPr bwMode="auto">
          <a:xfrm>
            <a:off x="4075890" y="4461480"/>
            <a:ext cx="2061994" cy="1414432"/>
          </a:xfrm>
          <a:prstGeom prst="rect">
            <a:avLst/>
          </a:prstGeom>
          <a:noFill/>
        </p:spPr>
      </p:pic>
      <p:pic>
        <p:nvPicPr>
          <p:cNvPr id="27" name="Picture 2" descr="D:\Раб стол\Телевидение\15\Blue_5_popup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6932" y="4523362"/>
            <a:ext cx="1484886" cy="148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024467" y="787400"/>
            <a:ext cx="9004750" cy="50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latin typeface="Tahoma KZ" pitchFamily="34" charset="0"/>
                <a:ea typeface="Tahoma KZ" pitchFamily="34" charset="0"/>
                <a:cs typeface="Tahoma KZ" pitchFamily="34" charset="0"/>
              </a:rPr>
              <a:t>Тапсырма. </a:t>
            </a:r>
            <a:r>
              <a:rPr lang="kk-KZ" sz="2300" b="1" dirty="0" smtClean="0">
                <a:latin typeface="Tahoma KZ" pitchFamily="34" charset="0"/>
                <a:ea typeface="Tahoma KZ" pitchFamily="34" charset="0"/>
                <a:cs typeface="Tahoma KZ" pitchFamily="34" charset="0"/>
              </a:rPr>
              <a:t>Қой терісін өндірудегі су шығынын есептеңіз</a:t>
            </a:r>
            <a:endParaRPr lang="ru-RU" sz="2300" b="1" dirty="0"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60324" y="1663440"/>
            <a:ext cx="5943600" cy="1478604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2017 жылғы статистикалық ақпарат бойынша Австралияда 72 млн қой басы бар. Олардың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%-</a:t>
            </a:r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ы жылдық қой терісін өңдеу өнеркәсібінде өңделетін болса, қой терісін өңдеудегі су шығынын есептеңіз. 1 мың қой терісін өңдеу кезінде су шығыны 300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sz="1600" b="1" baseline="30000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2228" y="3492244"/>
            <a:ext cx="5894963" cy="544749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72 млн – 100%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х – 3%</a:t>
            </a: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21" name="Picture 5" descr="D:\Раб стол\Телевидение\15\Data-Load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1455" y="801316"/>
            <a:ext cx="1642217" cy="1642217"/>
          </a:xfrm>
          <a:prstGeom prst="rect">
            <a:avLst/>
          </a:prstGeom>
          <a:noFill/>
        </p:spPr>
      </p:pic>
      <p:pic>
        <p:nvPicPr>
          <p:cNvPr id="57346" name="Picture 2" descr="D:\Раб стол\Телевидение\13\australia-topographic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14" y="1338263"/>
            <a:ext cx="2514059" cy="2167319"/>
          </a:xfrm>
          <a:prstGeom prst="rect">
            <a:avLst/>
          </a:prstGeom>
          <a:noFill/>
        </p:spPr>
      </p:pic>
      <p:pic>
        <p:nvPicPr>
          <p:cNvPr id="57347" name="Picture 3" descr="D:\Раб стол\Телевидение\15\1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6827" y="3638148"/>
            <a:ext cx="2496220" cy="1964988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3527896" y="4204524"/>
            <a:ext cx="5894963" cy="484224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72 млн *3/100 =216 000 000/100=2 160 000 </a:t>
            </a: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24654" y="4891945"/>
            <a:ext cx="5894963" cy="484224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2 160 000/1000*300=2160*300= 648 000 м</a:t>
            </a:r>
            <a:r>
              <a:rPr lang="ru-RU" sz="1600" b="1" baseline="30000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</a:t>
            </a: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99424" y="1972293"/>
          <a:ext cx="8297699" cy="3595236"/>
        </p:xfrm>
        <a:graphic>
          <a:graphicData uri="http://schemas.openxmlformats.org/drawingml/2006/table">
            <a:tbl>
              <a:tblPr/>
              <a:tblGrid>
                <a:gridCol w="109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9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44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No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Мемлекеттер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2019 жылғы</a:t>
                      </a:r>
                      <a:r>
                        <a:rPr lang="kk-KZ" sz="1800" b="1" baseline="0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 м</a:t>
                      </a:r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ақта өндіру, млн. тонна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Су шығынын есептеу, </a:t>
                      </a:r>
                      <a:r>
                        <a:rPr lang="ru-RU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м</a:t>
                      </a:r>
                      <a:r>
                        <a:rPr lang="ru-RU" b="1" baseline="30000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3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20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Қытай</a:t>
                      </a:r>
                    </a:p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6 178 318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45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Түркия</a:t>
                      </a:r>
                    </a:p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846 000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16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АҚШ</a:t>
                      </a:r>
                    </a:p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3 593 000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45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Бразилия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1 412 227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916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Үндістан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6 188 000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1" descr="D:\Раб стол\Телевидение\14\1280px-Flag_of_the_People's_Republic_of_Chin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719" y="2584065"/>
            <a:ext cx="840246" cy="559946"/>
          </a:xfrm>
          <a:prstGeom prst="rect">
            <a:avLst/>
          </a:prstGeom>
          <a:noFill/>
        </p:spPr>
      </p:pic>
      <p:pic>
        <p:nvPicPr>
          <p:cNvPr id="7170" name="Picture 2" descr="D:\Раб стол\Телевидение\14\1280px-Flag_of_Ind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796" y="4986007"/>
            <a:ext cx="837555" cy="558152"/>
          </a:xfrm>
          <a:prstGeom prst="rect">
            <a:avLst/>
          </a:prstGeom>
          <a:noFill/>
        </p:spPr>
      </p:pic>
      <p:pic>
        <p:nvPicPr>
          <p:cNvPr id="7171" name="Picture 3" descr="D:\Раб стол\Телевидение\14\1280px-Flag_of_Brazi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865" y="4396294"/>
            <a:ext cx="849510" cy="540424"/>
          </a:xfrm>
          <a:prstGeom prst="rect">
            <a:avLst/>
          </a:prstGeom>
          <a:noFill/>
        </p:spPr>
      </p:pic>
      <p:pic>
        <p:nvPicPr>
          <p:cNvPr id="7172" name="Picture 4" descr="D:\Раб стол\Телевидение\15\1920px-Flag_of_the_United_Stat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8876" y="3813175"/>
            <a:ext cx="835498" cy="529413"/>
          </a:xfrm>
          <a:prstGeom prst="rect">
            <a:avLst/>
          </a:prstGeom>
          <a:noFill/>
        </p:spPr>
      </p:pic>
      <p:pic>
        <p:nvPicPr>
          <p:cNvPr id="7173" name="Picture 5" descr="D:\Раб стол\Телевидение\15\1280px-Flag_of_Turkey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4042" y="3181350"/>
            <a:ext cx="841446" cy="55439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7343775" y="2638425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432 482 260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b="1" baseline="30000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72350" y="3248025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59 220 000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b="1" baseline="30000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81875" y="3848100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251 510 000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b="1" baseline="30000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72350" y="4448175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98 855 890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b="1" baseline="30000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53300" y="5057775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433 160 000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b="1" baseline="30000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27" name="Picture 6" descr="D:\Раб стол\Телевидение\14\wdpow1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79839" y="1162050"/>
            <a:ext cx="1303180" cy="2393043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990601" y="762000"/>
            <a:ext cx="8886824" cy="1114425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2018 жылғы статистикалық деректер бойынша мемлекеттердің жылдық мақта өндіру көлемі берілген. 1 тонна мақта өндіру кезінде су шығыны 70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b="1" baseline="30000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r>
              <a:rPr lang="ru-RU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болса, су шығынын анықтаңыз. Мемлекеттерді су шығынының азаюына қарай реттілікпен орналастырыңыз.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56876"/>
              </p:ext>
            </p:extLst>
          </p:nvPr>
        </p:nvGraphicFramePr>
        <p:xfrm>
          <a:off x="1099424" y="1972293"/>
          <a:ext cx="8297699" cy="3595236"/>
        </p:xfrm>
        <a:graphic>
          <a:graphicData uri="http://schemas.openxmlformats.org/drawingml/2006/table">
            <a:tbl>
              <a:tblPr/>
              <a:tblGrid>
                <a:gridCol w="109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9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44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No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Мемлекеттер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2019 жылғы</a:t>
                      </a:r>
                      <a:r>
                        <a:rPr lang="kk-KZ" sz="1800" b="1" baseline="0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 м</a:t>
                      </a:r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ақта өндіру, млн тонна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Су шығынын есептеу, </a:t>
                      </a:r>
                      <a:r>
                        <a:rPr lang="ru-RU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м</a:t>
                      </a:r>
                      <a:r>
                        <a:rPr lang="ru-RU" b="1" baseline="30000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3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20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Үндістан</a:t>
                      </a:r>
                    </a:p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6 188 000</a:t>
                      </a:r>
                      <a:endParaRPr lang="ru-RU" sz="18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45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Қытай</a:t>
                      </a:r>
                    </a:p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6 178 318</a:t>
                      </a:r>
                      <a:endParaRPr lang="ru-RU" sz="18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16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АҚШ</a:t>
                      </a:r>
                    </a:p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3 593 000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45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Бразилия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1 412 227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916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Түркия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846 000</a:t>
                      </a:r>
                      <a:endParaRPr lang="ru-RU" sz="18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1" descr="D:\Раб стол\Телевидение\14\1280px-Flag_of_the_People's_Republic_of_Chin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719" y="3203190"/>
            <a:ext cx="840246" cy="559946"/>
          </a:xfrm>
          <a:prstGeom prst="rect">
            <a:avLst/>
          </a:prstGeom>
          <a:noFill/>
        </p:spPr>
      </p:pic>
      <p:pic>
        <p:nvPicPr>
          <p:cNvPr id="7170" name="Picture 2" descr="D:\Раб стол\Телевидение\14\1280px-Flag_of_Ind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321" y="2595232"/>
            <a:ext cx="837555" cy="558152"/>
          </a:xfrm>
          <a:prstGeom prst="rect">
            <a:avLst/>
          </a:prstGeom>
          <a:noFill/>
        </p:spPr>
      </p:pic>
      <p:pic>
        <p:nvPicPr>
          <p:cNvPr id="7171" name="Picture 3" descr="D:\Раб стол\Телевидение\14\1280px-Flag_of_Brazi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865" y="4396294"/>
            <a:ext cx="849510" cy="540424"/>
          </a:xfrm>
          <a:prstGeom prst="rect">
            <a:avLst/>
          </a:prstGeom>
          <a:noFill/>
        </p:spPr>
      </p:pic>
      <p:pic>
        <p:nvPicPr>
          <p:cNvPr id="7172" name="Picture 4" descr="D:\Раб стол\Телевидение\15\1920px-Flag_of_the_United_Stat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8876" y="3813175"/>
            <a:ext cx="835498" cy="529413"/>
          </a:xfrm>
          <a:prstGeom prst="rect">
            <a:avLst/>
          </a:prstGeom>
          <a:noFill/>
        </p:spPr>
      </p:pic>
      <p:pic>
        <p:nvPicPr>
          <p:cNvPr id="7173" name="Picture 5" descr="D:\Раб стол\Телевидение\15\1280px-Flag_of_Turkey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4517" y="5000625"/>
            <a:ext cx="841446" cy="554397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1162051" y="828675"/>
            <a:ext cx="8248649" cy="97216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bg2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Мемлекеттердің су шығынының азаюына қарай орналасуы</a:t>
            </a:r>
            <a:endParaRPr lang="ru-RU" sz="2800" b="1" dirty="0" smtClean="0">
              <a:solidFill>
                <a:schemeClr val="bg2"/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53300" y="3238500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432 482 260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b="1" baseline="30000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62825" y="5029200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59 220 000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b="1" baseline="30000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81875" y="3848100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251 510 000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b="1" baseline="30000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72350" y="4448175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98 855 890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b="1" baseline="30000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53300" y="2647950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433 160 000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b="1" baseline="30000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26" name="Picture 5" descr="D:\Раб стол\Телевидение\15\Data-Loading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1455" y="801316"/>
            <a:ext cx="1642217" cy="1642217"/>
          </a:xfrm>
          <a:prstGeom prst="rect">
            <a:avLst/>
          </a:prstGeom>
          <a:noFill/>
        </p:spPr>
      </p:pic>
      <p:pic>
        <p:nvPicPr>
          <p:cNvPr id="27" name="Picture 5" descr="D:\Раб стол\Телевидение\15\preloader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50424" y="2295524"/>
            <a:ext cx="1343025" cy="134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Раб стол\Телевидение\14\0bc09ea685c4d17022b55a7daaf8b8fbb855caf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7269" y="1599348"/>
            <a:ext cx="2223319" cy="1918381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99424" y="1972293"/>
          <a:ext cx="8297699" cy="3595236"/>
        </p:xfrm>
        <a:graphic>
          <a:graphicData uri="http://schemas.openxmlformats.org/drawingml/2006/table">
            <a:tbl>
              <a:tblPr/>
              <a:tblGrid>
                <a:gridCol w="109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9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44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No</a:t>
                      </a: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Мемлекеттер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2019 жылғы</a:t>
                      </a:r>
                      <a:r>
                        <a:rPr lang="kk-KZ" sz="1800" b="1" baseline="0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 м</a:t>
                      </a:r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ақта өндіру, млн. тонна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Су шығынын есептеу, </a:t>
                      </a:r>
                      <a:r>
                        <a:rPr lang="ru-RU" b="1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м</a:t>
                      </a:r>
                      <a:r>
                        <a:rPr lang="ru-RU" b="1" baseline="30000" dirty="0" smtClean="0">
                          <a:solidFill>
                            <a:schemeClr val="bg2"/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3</a:t>
                      </a:r>
                      <a:endParaRPr lang="ru-RU" sz="1800" b="1" dirty="0">
                        <a:solidFill>
                          <a:schemeClr val="bg2"/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20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Конго</a:t>
                      </a:r>
                    </a:p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372 000 000</a:t>
                      </a:r>
                      <a:endParaRPr lang="ru-RU" sz="18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45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АҚШ</a:t>
                      </a:r>
                    </a:p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372 000 000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16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Қытай</a:t>
                      </a:r>
                    </a:p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496 000 000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45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Перу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744 000 000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916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Чили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1 798 000</a:t>
                      </a:r>
                      <a:r>
                        <a:rPr lang="kk-KZ" sz="18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 KZ" pitchFamily="34" charset="0"/>
                          <a:ea typeface="Tahoma KZ" pitchFamily="34" charset="0"/>
                          <a:cs typeface="Tahoma KZ" pitchFamily="34" charset="0"/>
                        </a:rPr>
                        <a:t> 000</a:t>
                      </a:r>
                      <a:endParaRPr lang="ru-RU" sz="18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ahoma KZ" pitchFamily="34" charset="0"/>
                        <a:ea typeface="Tahoma KZ" pitchFamily="34" charset="0"/>
                        <a:cs typeface="Tahoma KZ" pitchFamily="34" charset="0"/>
                      </a:endParaRPr>
                    </a:p>
                  </a:txBody>
                  <a:tcPr marL="25283" marR="25283" marT="25283" marB="2528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990601" y="943581"/>
            <a:ext cx="8824608" cy="874476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2018 жылғы статистикалық деректер бойынша мемлекеттердің жылдық мыс өндірудегі су шығыны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b="1" baseline="30000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берілген. 1 тонна мыс өндіру кезінде су шығыны 310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</a:t>
            </a:r>
            <a:r>
              <a:rPr lang="ru-RU" b="1" baseline="30000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</a:t>
            </a:r>
            <a:r>
              <a:rPr lang="ru-RU" b="1" dirty="0" smtClean="0">
                <a:solidFill>
                  <a:srgbClr val="00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болса, Өндірілген мыс көлемін анықтаңыз. 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15" name="Picture 1" descr="D:\Раб стол\Телевидение\14\1280px-Flag_of_the_People's_Republic_of_Chin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243" y="3793740"/>
            <a:ext cx="840246" cy="5599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" name="Picture 4" descr="D:\Раб стол\Телевидение\15\1920px-Flag_of_the_United_State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876" y="3222625"/>
            <a:ext cx="835498" cy="5294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1" name="Picture 1" descr="D:\Раб стол\Телевидение\15\1280px-Flag_of_Peru_(state)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7795" y="4400550"/>
            <a:ext cx="822456" cy="5480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2" name="Picture 2" descr="D:\Раб стол\Телевидение\15\1280px-Flag_of_Chile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6388" y="4984750"/>
            <a:ext cx="823862" cy="5490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3" name="Picture 3" descr="D:\Раб стол\Телевидение\15\1280px-Flag_of_the_Republic_of_the_Congo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8875" y="2606676"/>
            <a:ext cx="841376" cy="5365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4911658" y="3248228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1 200 000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21183" y="5038928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5 800 000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40233" y="3857828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1 600 000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30708" y="4457903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2 400 000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11658" y="2657678"/>
            <a:ext cx="1971675" cy="438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1 200 000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Группа 200"/>
          <p:cNvGrpSpPr/>
          <p:nvPr/>
        </p:nvGrpSpPr>
        <p:grpSpPr>
          <a:xfrm>
            <a:off x="920577" y="471749"/>
            <a:ext cx="10379978" cy="2682309"/>
            <a:chOff x="801688" y="206181"/>
            <a:chExt cx="11223624" cy="2682309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203" name="Группа 14"/>
            <p:cNvGrpSpPr>
              <a:grpSpLocks/>
            </p:cNvGrpSpPr>
            <p:nvPr/>
          </p:nvGrpSpPr>
          <p:grpSpPr bwMode="auto">
            <a:xfrm>
              <a:off x="9266957" y="206181"/>
              <a:ext cx="2758355" cy="2682309"/>
              <a:chOff x="144122" y="731718"/>
              <a:chExt cx="4453757" cy="4331988"/>
            </a:xfrm>
          </p:grpSpPr>
          <p:grpSp>
            <p:nvGrpSpPr>
              <p:cNvPr id="205" name="Group 99">
                <a:extLst/>
              </p:cNvPr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82" name="Freeform: Shape 100">
                  <a:extLst/>
                </p:cNvPr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3" name="Freeform: Shape 103">
                  <a:extLst/>
                </p:cNvPr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4" name="Freeform: Shape 104">
                  <a:extLst/>
                </p:cNvPr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6" name="Graphic 3">
                <a:extLst/>
              </p:cNvPr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273" name="Freeform: Shape 43">
                  <a:extLst/>
                </p:cNvPr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4" name="Freeform: Shape 44">
                  <a:extLst/>
                </p:cNvPr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5" name="Freeform: Shape 45">
                  <a:extLst/>
                </p:cNvPr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6" name="Freeform: Shape 46">
                  <a:extLst/>
                </p:cNvPr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7" name="Freeform: Shape 47">
                  <a:extLst/>
                </p:cNvPr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8" name="Freeform: Shape 48">
                  <a:extLst/>
                </p:cNvPr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9" name="Freeform: Shape 49">
                  <a:extLst/>
                </p:cNvPr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0" name="Freeform: Shape 50">
                  <a:extLst/>
                </p:cNvPr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1" name="Freeform: Shape 51">
                  <a:extLst/>
                </p:cNvPr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7" name="Graphic 3">
                <a:extLst/>
              </p:cNvPr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264" name="Freeform: Shape 34">
                  <a:extLst/>
                </p:cNvPr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5" name="Freeform: Shape 35">
                  <a:extLst/>
                </p:cNvPr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6" name="Freeform: Shape 36">
                  <a:extLst/>
                </p:cNvPr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7" name="Freeform: Shape 37">
                  <a:extLst/>
                </p:cNvPr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8" name="Freeform: Shape 38">
                  <a:extLst/>
                </p:cNvPr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9" name="Freeform: Shape 39">
                  <a:extLst/>
                </p:cNvPr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0" name="Freeform: Shape 40">
                  <a:extLst/>
                </p:cNvPr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1" name="Freeform: Shape 41">
                  <a:extLst/>
                </p:cNvPr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2" name="Freeform: Shape 42">
                  <a:extLst/>
                </p:cNvPr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8" name="Graphic 3">
                <a:extLst/>
              </p:cNvPr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255" name="Freeform: Shape 25">
                  <a:extLst/>
                </p:cNvPr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6" name="Freeform: Shape 26">
                  <a:extLst/>
                </p:cNvPr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7" name="Freeform: Shape 27">
                  <a:extLst/>
                </p:cNvPr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8" name="Freeform: Shape 28">
                  <a:extLst/>
                </p:cNvPr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9" name="Freeform: Shape 29">
                  <a:extLst/>
                </p:cNvPr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0" name="Freeform: Shape 30">
                  <a:extLst/>
                </p:cNvPr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1" name="Freeform: Shape 31">
                  <a:extLst/>
                </p:cNvPr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2" name="Freeform: Shape 32">
                  <a:extLst/>
                </p:cNvPr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3" name="Freeform: Shape 33">
                  <a:extLst/>
                </p:cNvPr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9" name="Graphic 3">
                <a:extLst/>
              </p:cNvPr>
              <p:cNvGrpSpPr/>
              <p:nvPr/>
            </p:nvGrpSpPr>
            <p:grpSpPr>
              <a:xfrm>
                <a:off x="1479574" y="731718"/>
                <a:ext cx="1468144" cy="2071036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251" name="Freeform: Shape 21">
                  <a:extLst/>
                </p:cNvPr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2" name="Freeform: Shape 22">
                  <a:extLst/>
                </p:cNvPr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3" name="Freeform: Shape 23">
                  <a:extLst/>
                </p:cNvPr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4" name="Freeform: Shape 24">
                  <a:extLst/>
                </p:cNvPr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0" name="Graphic 3">
                <a:extLst/>
              </p:cNvPr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247" name="Freeform: Shape 17">
                  <a:extLst/>
                </p:cNvPr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8" name="Freeform: Shape 18">
                  <a:extLst/>
                </p:cNvPr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9" name="Freeform: Shape 19">
                  <a:extLst/>
                </p:cNvPr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0" name="Freeform: Shape 20">
                  <a:extLst/>
                </p:cNvPr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1" name="Group 140"/>
              <p:cNvGrpSpPr>
                <a:grpSpLocks/>
              </p:cNvGrpSpPr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212" name="Graphic 3">
                  <a:extLst/>
                </p:cNvPr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244" name="Freeform: Shape 137">
                    <a:extLst/>
                  </p:cNvPr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5" name="Freeform: Shape 138">
                    <a:extLst/>
                  </p:cNvPr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6" name="Freeform: Shape 139">
                    <a:extLst/>
                  </p:cNvPr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3" name="Freeform: Shape 106"/>
                <p:cNvSpPr>
                  <a:spLocks/>
                </p:cNvSpPr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4" name="Graphic 3">
                  <a:extLst/>
                </p:cNvPr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242" name="Freeform: Shape 135">
                    <a:extLst/>
                  </p:cNvPr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3" name="Freeform: Shape 136">
                    <a:extLst/>
                  </p:cNvPr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5" name="Freeform: Shape 108"/>
                <p:cNvSpPr>
                  <a:spLocks/>
                </p:cNvSpPr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6" name="Freeform: Shape 109"/>
                <p:cNvSpPr>
                  <a:spLocks/>
                </p:cNvSpPr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7" name="Freeform: Shape 110">
                  <a:extLst/>
                </p:cNvPr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18" name="Freeform: Shape 111"/>
                <p:cNvSpPr>
                  <a:spLocks/>
                </p:cNvSpPr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9" name="Graphic 3">
                  <a:extLst/>
                </p:cNvPr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236" name="Freeform: Shape 129">
                    <a:extLst/>
                  </p:cNvPr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7" name="Freeform: Shape 130">
                    <a:extLst/>
                  </p:cNvPr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8" name="Freeform: Shape 131">
                    <a:extLst/>
                  </p:cNvPr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9" name="Freeform: Shape 132">
                    <a:extLst/>
                  </p:cNvPr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0" name="Freeform: Shape 133">
                    <a:extLst/>
                  </p:cNvPr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1" name="Freeform: Shape 134">
                    <a:extLst/>
                  </p:cNvPr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20" name="Freeform: Shape 113">
                  <a:extLst/>
                </p:cNvPr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1" name="Freeform: Shape 114">
                  <a:extLst/>
                </p:cNvPr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2" name="Freeform: Shape 115">
                  <a:extLst/>
                </p:cNvPr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3" name="Freeform: Shape 116"/>
                <p:cNvSpPr>
                  <a:spLocks/>
                </p:cNvSpPr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4" name="Freeform: Shape 117"/>
                <p:cNvSpPr>
                  <a:spLocks/>
                </p:cNvSpPr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" name="Freeform: Shape 118">
                  <a:extLst/>
                </p:cNvPr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6" name="Freeform: Shape 119"/>
                <p:cNvSpPr>
                  <a:spLocks/>
                </p:cNvSpPr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7" name="Freeform: Shape 120">
                  <a:extLst/>
                </p:cNvPr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8" name="Freeform: Shape 121">
                  <a:extLst/>
                </p:cNvPr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9" name="Freeform: Shape 122"/>
                <p:cNvSpPr>
                  <a:spLocks/>
                </p:cNvSpPr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0" name="Freeform: Shape 123"/>
                <p:cNvSpPr>
                  <a:spLocks/>
                </p:cNvSpPr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1" name="Freeform: Shape 124">
                  <a:extLst/>
                </p:cNvPr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2" name="Freeform: Shape 125">
                  <a:extLst/>
                </p:cNvPr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3" name="Freeform: Shape 126"/>
                <p:cNvSpPr>
                  <a:spLocks/>
                </p:cNvSpPr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4" name="Freeform: Shape 127"/>
                <p:cNvSpPr>
                  <a:spLocks/>
                </p:cNvSpPr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5" name="Freeform: Shape 128"/>
                <p:cNvSpPr>
                  <a:spLocks/>
                </p:cNvSpPr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04" name="Title 14">
              <a:extLst/>
            </p:cNvPr>
            <p:cNvSpPr txBox="1">
              <a:spLocks/>
            </p:cNvSpPr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Қорытынды</a:t>
              </a: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>
            <a:off x="1054100" y="2218035"/>
            <a:ext cx="7429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Қазақстанның ішкі суларын топтастыруды, өзен алабтарын анықтауды, су көрсеткіштерін талдауды және сипаттауды үйрендіңіз</a:t>
            </a:r>
          </a:p>
          <a:p>
            <a:pPr>
              <a:buFont typeface="Arial" pitchFamily="34" charset="0"/>
              <a:buChar char="•"/>
            </a:pP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Су шығынын есептеуге байланысты тапсырмалар орындадыңыз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/>
        </p:nvGrpSpPr>
        <p:grpSpPr>
          <a:xfrm>
            <a:off x="919218" y="447006"/>
            <a:ext cx="10338143" cy="2539736"/>
            <a:chOff x="801688" y="241963"/>
            <a:chExt cx="11223624" cy="2646527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98" name="Группа 14"/>
            <p:cNvGrpSpPr>
              <a:grpSpLocks/>
            </p:cNvGrpSpPr>
            <p:nvPr/>
          </p:nvGrpSpPr>
          <p:grpSpPr bwMode="auto">
            <a:xfrm>
              <a:off x="9266957" y="241963"/>
              <a:ext cx="2758355" cy="2646527"/>
              <a:chOff x="144122" y="789505"/>
              <a:chExt cx="4453758" cy="4274202"/>
            </a:xfrm>
          </p:grpSpPr>
          <p:grpSp>
            <p:nvGrpSpPr>
              <p:cNvPr id="100" name="Group 99">
                <a:extLst/>
              </p:cNvPr>
              <p:cNvGrpSpPr/>
              <p:nvPr/>
            </p:nvGrpSpPr>
            <p:grpSpPr>
              <a:xfrm>
                <a:off x="144122" y="2163704"/>
                <a:ext cx="4453758" cy="2900003"/>
                <a:chOff x="6449294" y="2363913"/>
                <a:chExt cx="5178131" cy="3497838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187" name="Freeform: Shape 100">
                  <a:extLst/>
                </p:cNvPr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8" name="Freeform: Shape 103">
                  <a:extLst/>
                </p:cNvPr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9" name="Freeform: Shape 104">
                  <a:extLst/>
                </p:cNvPr>
                <p:cNvSpPr/>
                <p:nvPr/>
              </p:nvSpPr>
              <p:spPr>
                <a:xfrm>
                  <a:off x="6449296" y="2363913"/>
                  <a:ext cx="5178129" cy="3279487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101" name="Graphic 3">
                <a:extLst/>
              </p:cNvPr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178" name="Freeform: Shape 43">
                  <a:extLst/>
                </p:cNvPr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9" name="Freeform: Shape 44">
                  <a:extLst/>
                </p:cNvPr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0" name="Freeform: Shape 45">
                  <a:extLst/>
                </p:cNvPr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1" name="Freeform: Shape 46">
                  <a:extLst/>
                </p:cNvPr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2" name="Freeform: Shape 47">
                  <a:extLst/>
                </p:cNvPr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3" name="Freeform: Shape 48">
                  <a:extLst/>
                </p:cNvPr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4" name="Freeform: Shape 49">
                  <a:extLst/>
                </p:cNvPr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5" name="Freeform: Shape 50">
                  <a:extLst/>
                </p:cNvPr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86" name="Freeform: Shape 51">
                  <a:extLst/>
                </p:cNvPr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102" name="Graphic 3">
                <a:extLst/>
              </p:cNvPr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169" name="Freeform: Shape 34">
                  <a:extLst/>
                </p:cNvPr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0" name="Freeform: Shape 35">
                  <a:extLst/>
                </p:cNvPr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1" name="Freeform: Shape 36">
                  <a:extLst/>
                </p:cNvPr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2" name="Freeform: Shape 37">
                  <a:extLst/>
                </p:cNvPr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3" name="Freeform: Shape 38">
                  <a:extLst/>
                </p:cNvPr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4" name="Freeform: Shape 39">
                  <a:extLst/>
                </p:cNvPr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5" name="Freeform: Shape 40">
                  <a:extLst/>
                </p:cNvPr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6" name="Freeform: Shape 41">
                  <a:extLst/>
                </p:cNvPr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77" name="Freeform: Shape 42">
                  <a:extLst/>
                </p:cNvPr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103" name="Graphic 3">
                <a:extLst/>
              </p:cNvPr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155" name="Freeform: Shape 25">
                  <a:extLst/>
                </p:cNvPr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6" name="Freeform: Shape 26">
                  <a:extLst/>
                </p:cNvPr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7" name="Freeform: Shape 27">
                  <a:extLst/>
                </p:cNvPr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8" name="Freeform: Shape 28">
                  <a:extLst/>
                </p:cNvPr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9" name="Freeform: Shape 29">
                  <a:extLst/>
                </p:cNvPr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65" name="Freeform: Shape 30">
                  <a:extLst/>
                </p:cNvPr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66" name="Freeform: Shape 31">
                  <a:extLst/>
                </p:cNvPr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67" name="Freeform: Shape 32">
                  <a:extLst/>
                </p:cNvPr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68" name="Freeform: Shape 33">
                  <a:extLst/>
                </p:cNvPr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104" name="Graphic 3">
                <a:extLst/>
              </p:cNvPr>
              <p:cNvGrpSpPr/>
              <p:nvPr/>
            </p:nvGrpSpPr>
            <p:grpSpPr>
              <a:xfrm>
                <a:off x="1506185" y="789505"/>
                <a:ext cx="1441522" cy="2013248"/>
                <a:chOff x="2710414" y="4703160"/>
                <a:chExt cx="259270" cy="398310"/>
              </a:xfrm>
              <a:solidFill>
                <a:schemeClr val="accent1"/>
              </a:solidFill>
            </p:grpSpPr>
            <p:sp>
              <p:nvSpPr>
                <p:cNvPr id="151" name="Freeform: Shape 21">
                  <a:extLst/>
                </p:cNvPr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2" name="Freeform: Shape 22">
                  <a:extLst/>
                </p:cNvPr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3" name="Freeform: Shape 23">
                  <a:extLst/>
                </p:cNvPr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4" name="Freeform: Shape 24">
                  <a:extLst/>
                </p:cNvPr>
                <p:cNvSpPr/>
                <p:nvPr/>
              </p:nvSpPr>
              <p:spPr>
                <a:xfrm>
                  <a:off x="2710414" y="4703160"/>
                  <a:ext cx="165334" cy="245149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105" name="Graphic 3">
                <a:extLst/>
              </p:cNvPr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145" name="Freeform: Shape 17">
                  <a:extLst/>
                </p:cNvPr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48" name="Freeform: Shape 18">
                  <a:extLst/>
                </p:cNvPr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49" name="Freeform: Shape 19">
                  <a:extLst/>
                </p:cNvPr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50" name="Freeform: Shape 20">
                  <a:extLst/>
                </p:cNvPr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106" name="Group 140"/>
              <p:cNvGrpSpPr>
                <a:grpSpLocks/>
              </p:cNvGrpSpPr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107" name="Graphic 3">
                  <a:extLst/>
                </p:cNvPr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139" name="Freeform: Shape 137">
                    <a:extLst/>
                  </p:cNvPr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40" name="Freeform: Shape 138">
                    <a:extLst/>
                  </p:cNvPr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41" name="Freeform: Shape 139">
                    <a:extLst/>
                  </p:cNvPr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108" name="Freeform: Shape 106"/>
                <p:cNvSpPr>
                  <a:spLocks/>
                </p:cNvSpPr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109" name="Graphic 3">
                  <a:extLst/>
                </p:cNvPr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137" name="Freeform: Shape 135">
                    <a:extLst/>
                  </p:cNvPr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38" name="Freeform: Shape 136">
                    <a:extLst/>
                  </p:cNvPr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110" name="Freeform: Shape 108"/>
                <p:cNvSpPr>
                  <a:spLocks/>
                </p:cNvSpPr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11" name="Freeform: Shape 109"/>
                <p:cNvSpPr>
                  <a:spLocks/>
                </p:cNvSpPr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12" name="Freeform: Shape 110">
                  <a:extLst/>
                </p:cNvPr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13" name="Freeform: Shape 111"/>
                <p:cNvSpPr>
                  <a:spLocks/>
                </p:cNvSpPr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114" name="Graphic 3">
                  <a:extLst/>
                </p:cNvPr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131" name="Freeform: Shape 129">
                    <a:extLst/>
                  </p:cNvPr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32" name="Freeform: Shape 130">
                    <a:extLst/>
                  </p:cNvPr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33" name="Freeform: Shape 131">
                    <a:extLst/>
                  </p:cNvPr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34" name="Freeform: Shape 132">
                    <a:extLst/>
                  </p:cNvPr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35" name="Freeform: Shape 133">
                    <a:extLst/>
                  </p:cNvPr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136" name="Freeform: Shape 134">
                    <a:extLst/>
                  </p:cNvPr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115" name="Freeform: Shape 113">
                  <a:extLst/>
                </p:cNvPr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16" name="Freeform: Shape 114">
                  <a:extLst/>
                </p:cNvPr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17" name="Freeform: Shape 115">
                  <a:extLst/>
                </p:cNvPr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18" name="Freeform: Shape 116"/>
                <p:cNvSpPr>
                  <a:spLocks/>
                </p:cNvSpPr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19" name="Freeform: Shape 117"/>
                <p:cNvSpPr>
                  <a:spLocks/>
                </p:cNvSpPr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20" name="Freeform: Shape 118">
                  <a:extLst/>
                </p:cNvPr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21" name="Freeform: Shape 119"/>
                <p:cNvSpPr>
                  <a:spLocks/>
                </p:cNvSpPr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22" name="Freeform: Shape 120">
                  <a:extLst/>
                </p:cNvPr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23" name="Freeform: Shape 121">
                  <a:extLst/>
                </p:cNvPr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24" name="Freeform: Shape 122"/>
                <p:cNvSpPr>
                  <a:spLocks/>
                </p:cNvSpPr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25" name="Freeform: Shape 123"/>
                <p:cNvSpPr>
                  <a:spLocks/>
                </p:cNvSpPr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26" name="Freeform: Shape 124">
                  <a:extLst/>
                </p:cNvPr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27" name="Freeform: Shape 125">
                  <a:extLst/>
                </p:cNvPr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128" name="Freeform: Shape 126"/>
                <p:cNvSpPr>
                  <a:spLocks/>
                </p:cNvSpPr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29" name="Freeform: Shape 127"/>
                <p:cNvSpPr>
                  <a:spLocks/>
                </p:cNvSpPr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130" name="Freeform: Shape 128"/>
                <p:cNvSpPr>
                  <a:spLocks/>
                </p:cNvSpPr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99" name="Title 14">
              <a:extLst/>
            </p:cNvPr>
            <p:cNvSpPr txBox="1">
              <a:spLocks/>
            </p:cNvSpPr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k-KZ" sz="36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Бүгінгі сабақта:</a:t>
              </a:r>
              <a:endParaRPr lang="en-ID" alt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" name="Прямоугольник 142"/>
          <p:cNvSpPr/>
          <p:nvPr/>
        </p:nvSpPr>
        <p:spPr>
          <a:xfrm>
            <a:off x="1095647" y="2276001"/>
            <a:ext cx="79467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Қазақстанның ішкі суларын топтастыруды, өзен алабтарын анықтауды, су көрсеткіштерін талдауды және сипаттауды үйренесіз</a:t>
            </a:r>
          </a:p>
          <a:p>
            <a:pPr>
              <a:buFont typeface="Arial" pitchFamily="34" charset="0"/>
              <a:buChar char="•"/>
            </a:pP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Су шығынын есептеуге байланысты тапсырмалар орындайсыз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 стол\Телевидение\15\unname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075" y="2133600"/>
            <a:ext cx="6792554" cy="3847345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1024468" y="786189"/>
            <a:ext cx="7624232" cy="63621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Қазақстанның өзен желісінің ерекшеліктері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57275" y="1574800"/>
            <a:ext cx="7642225" cy="458281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Өзен желісі мемлекет аумағында біркелкі таралмаған. 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D:\Раб стол\Телевидение\14\earth-spinning-rotating-animation-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3850" y="1133474"/>
            <a:ext cx="1842788" cy="1781175"/>
          </a:xfrm>
          <a:prstGeom prst="rect">
            <a:avLst/>
          </a:prstGeom>
          <a:noFill/>
        </p:spPr>
      </p:pic>
      <p:pic>
        <p:nvPicPr>
          <p:cNvPr id="8195" name="Picture 3" descr="D:\Раб стол\Телевидение\14\1920px-Flag_of_Kazakhsta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409" y="4542972"/>
            <a:ext cx="1632518" cy="10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317" t="24127" r="25080" b="23245"/>
          <a:stretch>
            <a:fillRect/>
          </a:stretch>
        </p:blipFill>
        <p:spPr bwMode="auto">
          <a:xfrm>
            <a:off x="1038225" y="863206"/>
            <a:ext cx="8289282" cy="49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Раб стол\Телевидение\14\earth-spinning-rotating-animation-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3850" y="1133474"/>
            <a:ext cx="1842788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 стол\Телевидение\15\unname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2820" y="2815771"/>
            <a:ext cx="3909181" cy="2931886"/>
          </a:xfrm>
          <a:prstGeom prst="rect">
            <a:avLst/>
          </a:prstGeom>
          <a:noFill/>
        </p:spPr>
      </p:pic>
      <p:pic>
        <p:nvPicPr>
          <p:cNvPr id="1026" name="Picture 2" descr="D:\Раб стол\Телевидение\15\karta-bassejna-reki-amazonka-1026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157" y="2815771"/>
            <a:ext cx="4960244" cy="2950936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1024468" y="769259"/>
            <a:ext cx="5608561" cy="5370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Өзен алабы мен өзен жүйесі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2762" y="1422402"/>
            <a:ext cx="7869011" cy="1291771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Токантинс өзенін қоса есептегенде өзен алабының ауданы</a:t>
            </a:r>
          </a:p>
          <a:p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7,2 млн. км². </a:t>
            </a:r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Амазонка өзені мен өзен жүйесі. Оның 500 ден асам салалары бар.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Анд тауынан өткен соң, өзен Амазон ойпатына шығып, оң жақтан келген Мараньон және Укаяли өзенімен қосылып ұлы Амазонка өзені басталады.Орташа су шығыны 175 000 м³/с</a:t>
            </a:r>
          </a:p>
        </p:txBody>
      </p:sp>
      <p:pic>
        <p:nvPicPr>
          <p:cNvPr id="19" name="Picture 3" descr="D:\Раб стол\Телевидение\14\wdpow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9677" y="1674093"/>
            <a:ext cx="1091671" cy="1835944"/>
          </a:xfrm>
          <a:prstGeom prst="rect">
            <a:avLst/>
          </a:prstGeom>
          <a:noFill/>
        </p:spPr>
      </p:pic>
      <p:pic>
        <p:nvPicPr>
          <p:cNvPr id="1029" name="Picture 5" descr="D:\Раб стол\Телевидение\15\preloade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87771" y="2278743"/>
            <a:ext cx="1548040" cy="1548040"/>
          </a:xfrm>
          <a:prstGeom prst="rect">
            <a:avLst/>
          </a:prstGeom>
          <a:noFill/>
        </p:spPr>
      </p:pic>
      <p:pic>
        <p:nvPicPr>
          <p:cNvPr id="1030" name="Picture 6" descr="D:\Раб стол\Телевидение\14\wdpow1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97954" y="827314"/>
            <a:ext cx="956390" cy="1756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D:\Раб стол\Телевидение\12\16952-group-working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2999" y="653142"/>
            <a:ext cx="2674256" cy="267425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1126066" y="786188"/>
            <a:ext cx="7814732" cy="75232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 өзендердің өзен алабтарын анықтаңыз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88569" y="2876253"/>
          <a:ext cx="8128000" cy="6428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861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Солтүстік мұзы мұхит алабы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Каспий теңізі</a:t>
                      </a:r>
                      <a:r>
                        <a:rPr lang="kk-KZ" baseline="0" dirty="0" smtClean="0"/>
                        <a:t> алабы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1405619" y="1654627"/>
            <a:ext cx="7215867" cy="841830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Өзен желісі мемлекет аумағында біркелкі таралмаған.</a:t>
            </a:r>
          </a:p>
          <a:p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Ертіс, Жайық, Жем, Есіл, Сағыз, Ойыл, Үлкен және Кіші Өзен, Тобыл, Сырдария, Іле өзендері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95829" y="3808806"/>
          <a:ext cx="812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54">
                <a:tc>
                  <a:txBody>
                    <a:bodyPr/>
                    <a:lstStyle/>
                    <a:p>
                      <a:endParaRPr lang="kk-KZ" b="1" dirty="0" smtClean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kk-KZ" b="1" dirty="0" smtClean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Ертіс, </a:t>
                      </a:r>
                    </a:p>
                    <a:p>
                      <a:r>
                        <a:rPr lang="kk-KZ" b="1" dirty="0" smtClean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Есіл, </a:t>
                      </a:r>
                    </a:p>
                    <a:p>
                      <a:r>
                        <a:rPr lang="kk-KZ" b="1" dirty="0" smtClean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Тобыл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b="1" dirty="0" smtClean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kk-KZ" b="1" dirty="0" smtClean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Жайық, Жем, </a:t>
                      </a:r>
                    </a:p>
                    <a:p>
                      <a:r>
                        <a:rPr lang="kk-KZ" b="1" dirty="0" smtClean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Сағыз, Ойыл, </a:t>
                      </a:r>
                    </a:p>
                    <a:p>
                      <a:r>
                        <a:rPr lang="kk-KZ" b="1" dirty="0" smtClean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Үлкен және Кіші Өзен </a:t>
                      </a:r>
                    </a:p>
                    <a:p>
                      <a:endParaRPr lang="kk-KZ" b="1" dirty="0" smtClean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D:\Раб стол\Телевидение\12\16952-group-working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2999" y="653142"/>
            <a:ext cx="2674256" cy="267425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1087362" y="658572"/>
            <a:ext cx="7814732" cy="6857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 өзендердің өзен алабтарын анықтаңыз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88569" y="2876253"/>
          <a:ext cx="8128000" cy="6428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861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Арал</a:t>
                      </a:r>
                      <a:r>
                        <a:rPr lang="kk-KZ" baseline="0" dirty="0" smtClean="0"/>
                        <a:t> теңізі </a:t>
                      </a:r>
                      <a:r>
                        <a:rPr lang="kk-KZ" dirty="0" smtClean="0"/>
                        <a:t>алабы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Балқаш-Алакөл алабы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1071790" y="1494970"/>
            <a:ext cx="7215867" cy="841830"/>
          </a:xfrm>
          <a:prstGeom prst="round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Өзен желісі мемлекет аумағында біркелкі таралмаған.</a:t>
            </a:r>
          </a:p>
          <a:p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Сырдария, Арыс, Іле, Қаратал, Шу, Лепсі, Ақсу, Сарысу, Ырғыз, Тентек, Талас, Көксу, Аягөз өзендері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87362" y="3791883"/>
          <a:ext cx="812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54">
                <a:tc>
                  <a:txBody>
                    <a:bodyPr/>
                    <a:lstStyle/>
                    <a:p>
                      <a:endParaRPr lang="kk-KZ" sz="1800" b="1" dirty="0" smtClean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Сырдария, Арыс, </a:t>
                      </a:r>
                    </a:p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Шу, Сарысу, </a:t>
                      </a:r>
                    </a:p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Ырғыз, Талас</a:t>
                      </a:r>
                    </a:p>
                    <a:p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1800" b="1" dirty="0" smtClean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Іле, Қаратал,</a:t>
                      </a:r>
                    </a:p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Лепсі, Ақсу, Көксу,</a:t>
                      </a:r>
                    </a:p>
                    <a:p>
                      <a:r>
                        <a:rPr lang="kk-KZ" sz="1800" b="1" dirty="0" smtClean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Аягөз, Тентек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 стол\Телевидение\14\0bc09ea685c4d17022b55a7daaf8b8fbb855caf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3017" y="1074055"/>
            <a:ext cx="2557841" cy="1918381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1024468" y="786189"/>
            <a:ext cx="5811761" cy="7958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Каспий теңізінің аумағы қай мемлекеттерге тиесілі?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D:\Раб стол\Телевидение\15\каспийское-море-2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485" y="1644356"/>
            <a:ext cx="3949001" cy="4164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 l="34762" t="18483" r="34524" b="17884"/>
          <a:stretch>
            <a:fillRect/>
          </a:stretch>
        </p:blipFill>
        <p:spPr bwMode="auto">
          <a:xfrm>
            <a:off x="5503519" y="1640114"/>
            <a:ext cx="3574473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D:\Раб стол\Телевидение\15\1280px-Flag_of_Turkmenista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0392" y="4396019"/>
            <a:ext cx="888546" cy="592132"/>
          </a:xfrm>
          <a:prstGeom prst="rect">
            <a:avLst/>
          </a:prstGeom>
          <a:noFill/>
        </p:spPr>
      </p:pic>
      <p:pic>
        <p:nvPicPr>
          <p:cNvPr id="9221" name="Picture 5" descr="D:\Раб стол\Телевидение\15\1920px-Flag_of_Azerbaija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6792" y="3644900"/>
            <a:ext cx="888547" cy="571500"/>
          </a:xfrm>
          <a:prstGeom prst="rect">
            <a:avLst/>
          </a:prstGeom>
          <a:noFill/>
        </p:spPr>
      </p:pic>
      <p:pic>
        <p:nvPicPr>
          <p:cNvPr id="9222" name="Picture 6" descr="D:\Раб стол\Телевидение\15\1920px-Flag_of_Ira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3992" y="4925702"/>
            <a:ext cx="876300" cy="567048"/>
          </a:xfrm>
          <a:prstGeom prst="rect">
            <a:avLst/>
          </a:prstGeom>
          <a:noFill/>
        </p:spPr>
      </p:pic>
      <p:pic>
        <p:nvPicPr>
          <p:cNvPr id="9223" name="Picture 7" descr="D:\Раб стол\Телевидение\14\1280px-Flag_of_Russia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4391" y="2435505"/>
            <a:ext cx="904875" cy="590269"/>
          </a:xfrm>
          <a:prstGeom prst="rect">
            <a:avLst/>
          </a:prstGeom>
          <a:noFill/>
        </p:spPr>
      </p:pic>
      <p:pic>
        <p:nvPicPr>
          <p:cNvPr id="9224" name="Picture 8" descr="D:\Раб стол\Телевидение\14\1920px-Flag_of_Kazakhstan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2741" y="2214108"/>
            <a:ext cx="885825" cy="579438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6963408" y="887687"/>
            <a:ext cx="2919896" cy="43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081414" y="725557"/>
            <a:ext cx="5614457" cy="7433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Арал теңізінің аумағы қай мемлекеттерге тиесілі?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1984" t="23704" r="32064" b="22963"/>
          <a:stretch>
            <a:fillRect/>
          </a:stretch>
        </p:blipFill>
        <p:spPr bwMode="auto">
          <a:xfrm>
            <a:off x="4477763" y="1524466"/>
            <a:ext cx="5096473" cy="42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D:\Раб стол\Телевидение\14\375px-Aral_se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26" y="1506777"/>
            <a:ext cx="4267199" cy="4267199"/>
          </a:xfrm>
          <a:prstGeom prst="rect">
            <a:avLst/>
          </a:prstGeom>
          <a:noFill/>
        </p:spPr>
      </p:pic>
      <p:pic>
        <p:nvPicPr>
          <p:cNvPr id="20" name="Picture 8" descr="D:\Раб стол\Телевидение\14\1920px-Flag_of_Kazakhsta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4747" y="1495662"/>
            <a:ext cx="1661886" cy="108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D:\Раб стол\Телевидение\15\1920px-Flag_of_Uzbekista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1205" y="4746637"/>
            <a:ext cx="1705428" cy="1034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Раб стол\Телевидение\9\514c4f3a891ffc51439d20dc145f756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8103" y="870858"/>
            <a:ext cx="2038136" cy="2756807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6807765" y="770955"/>
            <a:ext cx="2919896" cy="43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14406</TotalTime>
  <Words>863</Words>
  <Application>Microsoft Office PowerPoint</Application>
  <PresentationFormat>Широкоэкранный</PresentationFormat>
  <Paragraphs>176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Tahoma</vt:lpstr>
      <vt:lpstr>Tahoma KZ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 Windows</cp:lastModifiedBy>
  <cp:revision>1253</cp:revision>
  <dcterms:created xsi:type="dcterms:W3CDTF">2017-01-10T11:09:36Z</dcterms:created>
  <dcterms:modified xsi:type="dcterms:W3CDTF">2020-12-29T19:41:06Z</dcterms:modified>
</cp:coreProperties>
</file>