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9" r:id="rId3"/>
    <p:sldId id="263" r:id="rId4"/>
    <p:sldId id="257" r:id="rId5"/>
    <p:sldId id="265" r:id="rId6"/>
    <p:sldId id="264" r:id="rId7"/>
    <p:sldId id="266" r:id="rId8"/>
    <p:sldId id="268" r:id="rId9"/>
    <p:sldId id="274" r:id="rId10"/>
    <p:sldId id="267" r:id="rId11"/>
    <p:sldId id="276" r:id="rId12"/>
    <p:sldId id="260" r:id="rId13"/>
    <p:sldId id="275" r:id="rId14"/>
    <p:sldId id="261" r:id="rId15"/>
    <p:sldId id="270" r:id="rId16"/>
    <p:sldId id="271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E48F"/>
    <a:srgbClr val="000066"/>
    <a:srgbClr val="660066"/>
    <a:srgbClr val="145448"/>
    <a:srgbClr val="CCFFCC"/>
    <a:srgbClr val="66FF99"/>
    <a:srgbClr val="00CC99"/>
    <a:srgbClr val="333399"/>
    <a:srgbClr val="FEF2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Светлый стиль 1 - акцент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11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8B1F23-9A28-434B-BD9C-1742D95937AD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4ED87F-67BD-4104-9968-FA8D836B8E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4021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DA6F3E-69FD-4AA1-B7F7-7DED826DE1F5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DFD8F0-9DFF-4910-8FC9-B57CA967EF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839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FD8F0-9DFF-4910-8FC9-B57CA967EF3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4438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FD8F0-9DFF-4910-8FC9-B57CA967EF38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443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DFD8F0-9DFF-4910-8FC9-B57CA967EF3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443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ADAE1-8DD0-426E-82F2-F044C2BE8492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FEF6-97AF-438F-82D5-2092AF39E2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ADAE1-8DD0-426E-82F2-F044C2BE8492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FEF6-97AF-438F-82D5-2092AF39E2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ADAE1-8DD0-426E-82F2-F044C2BE8492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FEF6-97AF-438F-82D5-2092AF39E2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ADAE1-8DD0-426E-82F2-F044C2BE8492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FEF6-97AF-438F-82D5-2092AF39E2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ADAE1-8DD0-426E-82F2-F044C2BE8492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FEF6-97AF-438F-82D5-2092AF39E2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ADAE1-8DD0-426E-82F2-F044C2BE8492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FEF6-97AF-438F-82D5-2092AF39E2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ADAE1-8DD0-426E-82F2-F044C2BE8492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FEF6-97AF-438F-82D5-2092AF39E2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ADAE1-8DD0-426E-82F2-F044C2BE8492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FEF6-97AF-438F-82D5-2092AF39E2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ADAE1-8DD0-426E-82F2-F044C2BE8492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FEF6-97AF-438F-82D5-2092AF39E20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ADAE1-8DD0-426E-82F2-F044C2BE8492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6FEF6-97AF-438F-82D5-2092AF39E20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ADAE1-8DD0-426E-82F2-F044C2BE8492}" type="datetimeFigureOut">
              <a:rPr lang="ru-RU" smtClean="0"/>
              <a:t>22.04.2021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06FEF6-97AF-438F-82D5-2092AF39E20E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4806FEF6-97AF-438F-82D5-2092AF39E20E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DEBADAE1-8DD0-426E-82F2-F044C2BE8492}" type="datetimeFigureOut">
              <a:rPr lang="ru-RU" smtClean="0"/>
              <a:t>22.04.2021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0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8" b="19237"/>
          <a:stretch/>
        </p:blipFill>
        <p:spPr>
          <a:xfrm>
            <a:off x="30334" y="2780928"/>
            <a:ext cx="4685682" cy="3365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268760"/>
            <a:ext cx="6974333" cy="821953"/>
          </a:xfrm>
        </p:spPr>
        <p:txBody>
          <a:bodyPr>
            <a:normAutofit/>
          </a:bodyPr>
          <a:lstStyle/>
          <a:p>
            <a:pPr algn="r"/>
            <a:r>
              <a:rPr lang="kk-KZ" sz="4000" b="1" dirty="0" smtClean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Деректер базасы</a:t>
            </a:r>
            <a:endParaRPr lang="ru-RU" sz="4000" b="1" dirty="0">
              <a:solidFill>
                <a:srgbClr val="7030A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60032" y="3717032"/>
            <a:ext cx="3063728" cy="648072"/>
          </a:xfrm>
          <a:ln>
            <a:solidFill>
              <a:srgbClr val="7030A0"/>
            </a:solidFill>
          </a:ln>
        </p:spPr>
        <p:txBody>
          <a:bodyPr>
            <a:normAutofit/>
          </a:bodyPr>
          <a:lstStyle/>
          <a:p>
            <a:pPr algn="ctr"/>
            <a:r>
              <a:rPr lang="kk-KZ" sz="2800" b="1" dirty="0">
                <a:solidFill>
                  <a:srgbClr val="66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kk-KZ" sz="2800" b="1" dirty="0" smtClean="0">
                <a:solidFill>
                  <a:srgbClr val="66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-сынып</a:t>
            </a:r>
            <a:r>
              <a:rPr lang="kk-KZ" sz="2800" dirty="0" smtClean="0">
                <a:solidFill>
                  <a:srgbClr val="66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 dirty="0">
              <a:solidFill>
                <a:srgbClr val="66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2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3820">
        <p14:gallery dir="l"/>
      </p:transition>
    </mc:Choice>
    <mc:Fallback xmlns="">
      <p:transition spd="slow" advTm="138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20688"/>
            <a:ext cx="7715200" cy="648072"/>
          </a:xfrm>
        </p:spPr>
        <p:txBody>
          <a:bodyPr>
            <a:noAutofit/>
          </a:bodyPr>
          <a:lstStyle/>
          <a:p>
            <a:pPr marL="0" indent="354013" algn="just">
              <a:spcBef>
                <a:spcPts val="0"/>
              </a:spcBef>
              <a:buNone/>
            </a:pPr>
            <a:r>
              <a:rPr lang="kk-KZ" sz="2000" b="1" dirty="0" smtClean="0">
                <a:solidFill>
                  <a:srgbClr val="1454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Деректер базасы</a:t>
            </a:r>
            <a:endParaRPr lang="ru-RU" sz="2000" b="1" dirty="0">
              <a:solidFill>
                <a:srgbClr val="66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3" y="1124744"/>
            <a:ext cx="7920881" cy="5184577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8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27814">
        <p14:flash/>
      </p:transition>
    </mc:Choice>
    <mc:Fallback xmlns="">
      <p:transition spd="slow" advTm="2781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-11850" y="620688"/>
            <a:ext cx="7499176" cy="504056"/>
          </a:xfrm>
          <a:prstGeom prst="rect">
            <a:avLst/>
          </a:prstGeom>
          <a:ln>
            <a:solidFill>
              <a:srgbClr val="660066"/>
            </a:solidFill>
          </a:ln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8900" indent="441325" algn="just">
              <a:lnSpc>
                <a:spcPct val="150000"/>
              </a:lnSpc>
              <a:spcBef>
                <a:spcPts val="0"/>
              </a:spcBef>
              <a:buFont typeface="Arial" pitchFamily="34" charset="0"/>
              <a:buNone/>
            </a:pPr>
            <a:r>
              <a:rPr lang="kk-KZ" sz="2000" b="1" dirty="0" smtClean="0">
                <a:solidFill>
                  <a:srgbClr val="33339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Ережелері</a:t>
            </a:r>
            <a:endParaRPr lang="ru-RU" sz="2000" b="1" dirty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1124744"/>
            <a:ext cx="7930498" cy="4896544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05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1580">
        <p14:flip dir="r"/>
      </p:transition>
    </mc:Choice>
    <mc:Fallback xmlns="">
      <p:transition spd="slow" advTm="315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01" y="620689"/>
            <a:ext cx="4248472" cy="504056"/>
          </a:xfrm>
        </p:spPr>
        <p:txBody>
          <a:bodyPr/>
          <a:lstStyle/>
          <a:p>
            <a:pPr algn="r"/>
            <a:r>
              <a:rPr lang="kk-KZ" sz="2000" b="1" dirty="0" smtClean="0">
                <a:solidFill>
                  <a:srgbClr val="00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Программалық жабдықтамалар</a:t>
            </a:r>
            <a:endParaRPr lang="ru-RU" sz="2000" b="1" dirty="0">
              <a:solidFill>
                <a:srgbClr val="00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505" y="1124745"/>
            <a:ext cx="8136905" cy="5328592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18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26158">
        <p14:prism/>
      </p:transition>
    </mc:Choice>
    <mc:Fallback xmlns="">
      <p:transition spd="slow" advTm="261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9401" y="790718"/>
            <a:ext cx="6768752" cy="566936"/>
          </a:xfrm>
        </p:spPr>
        <p:txBody>
          <a:bodyPr/>
          <a:lstStyle/>
          <a:p>
            <a:pPr marL="88900" indent="441325">
              <a:spcBef>
                <a:spcPts val="0"/>
              </a:spcBef>
            </a:pPr>
            <a:r>
              <a:rPr lang="kk-KZ" sz="28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тапсырма.</a:t>
            </a:r>
            <a:endParaRPr lang="kk-KZ" sz="2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95" y="1357654"/>
            <a:ext cx="8024436" cy="5493925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1303412" cy="1303412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28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16856">
        <p14:prism/>
      </p:transition>
    </mc:Choice>
    <mc:Fallback xmlns="">
      <p:transition spd="slow" advTm="168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1331640" y="768338"/>
            <a:ext cx="2003376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kk-KZ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тапсырма.</a:t>
            </a:r>
            <a:endParaRPr lang="ru-RU" sz="2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57200" y="1272394"/>
            <a:ext cx="8003232" cy="5036926"/>
          </a:xfrm>
          <a:prstGeom prst="rect">
            <a:avLst/>
          </a:prstGeom>
        </p:spPr>
      </p:pic>
      <p:pic>
        <p:nvPicPr>
          <p:cNvPr id="9" name="Объект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11" y="260648"/>
            <a:ext cx="1303412" cy="1303412"/>
          </a:xfrm>
          <a:prstGeom prst="rect">
            <a:avLst/>
          </a:prstGeom>
        </p:spPr>
      </p:pic>
      <p:pic>
        <p:nvPicPr>
          <p:cNvPr id="2" name="Звук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9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8772">
        <p14:flip dir="r"/>
      </p:transition>
    </mc:Choice>
    <mc:Fallback xmlns="">
      <p:transition spd="slow" advTm="87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595668"/>
            <a:ext cx="7620000" cy="648072"/>
          </a:xfrm>
        </p:spPr>
        <p:txBody>
          <a:bodyPr/>
          <a:lstStyle/>
          <a:p>
            <a:r>
              <a:rPr lang="kk-KZ" sz="2400" b="1" dirty="0" smtClean="0">
                <a:ln>
                  <a:solidFill>
                    <a:sysClr val="windowText" lastClr="000000"/>
                  </a:solidFill>
                </a:ln>
                <a:solidFill>
                  <a:srgbClr val="28E48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Тапсырма  2.</a:t>
            </a:r>
            <a:endParaRPr lang="ru-RU" sz="2400" b="1" dirty="0">
              <a:solidFill>
                <a:srgbClr val="00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6632"/>
            <a:ext cx="1303412" cy="130341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695" y="1243740"/>
            <a:ext cx="8052737" cy="5161822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26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4085">
        <p14:flythrough/>
      </p:transition>
    </mc:Choice>
    <mc:Fallback xmlns="">
      <p:transition spd="slow" advTm="1408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6332" y="692696"/>
            <a:ext cx="2026778" cy="576064"/>
          </a:xfrm>
        </p:spPr>
        <p:txBody>
          <a:bodyPr/>
          <a:lstStyle/>
          <a:p>
            <a:pPr marL="355600" indent="-355600" algn="just"/>
            <a:r>
              <a:rPr lang="kk-KZ" sz="20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Тапсырма 2. </a:t>
            </a:r>
            <a:endParaRPr lang="ru-RU" sz="2000" dirty="0">
              <a:solidFill>
                <a:srgbClr val="00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88640"/>
            <a:ext cx="1303412" cy="1303412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1340768"/>
            <a:ext cx="7776864" cy="520881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84863"/>
      </p:ext>
    </p:extLst>
  </p:cSld>
  <p:clrMapOvr>
    <a:masterClrMapping/>
  </p:clrMapOvr>
  <p:transition spd="slow" advTm="6721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7632848" cy="2160240"/>
          </a:xfrm>
        </p:spPr>
        <p:txBody>
          <a:bodyPr/>
          <a:lstStyle/>
          <a:p>
            <a:pPr marL="355600" indent="-355600" algn="ctr"/>
            <a:r>
              <a:rPr lang="kk-KZ" sz="2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Үйге тапсырма</a:t>
            </a:r>
            <a:br>
              <a:rPr lang="kk-KZ" sz="2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kk-KZ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454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kk-KZ" sz="2800" b="1" dirty="0" smtClean="0">
                <a:ln>
                  <a:solidFill>
                    <a:sysClr val="windowText" lastClr="000000"/>
                  </a:solidFill>
                </a:ln>
                <a:solidFill>
                  <a:srgbClr val="1454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kk-KZ" sz="2000" dirty="0"/>
              <a:t>« Заманауи қоғамда деректер базасымен жұмыс жасаудың маңызы» тақырыбында зерттеу жұмысын жаса. Мысалы: банк, кітапханаларда, ауыруханаларда және т.б.</a:t>
            </a:r>
            <a:endParaRPr lang="ru-RU" sz="2000" b="1" dirty="0">
              <a:solidFill>
                <a:srgbClr val="00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74957"/>
      </p:ext>
    </p:extLst>
  </p:cSld>
  <p:clrMapOvr>
    <a:masterClrMapping/>
  </p:clrMapOvr>
  <p:transition spd="slow" advTm="3440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764704"/>
            <a:ext cx="5040560" cy="792088"/>
          </a:xfrm>
          <a:solidFill>
            <a:srgbClr val="28E48F"/>
          </a:solidFill>
        </p:spPr>
        <p:txBody>
          <a:bodyPr>
            <a:normAutofit fontScale="90000"/>
          </a:bodyPr>
          <a:lstStyle/>
          <a:p>
            <a:pPr algn="l"/>
            <a:r>
              <a:rPr lang="kk-KZ" sz="5400" b="1" dirty="0" smtClean="0">
                <a:solidFill>
                  <a:srgbClr val="002060"/>
                </a:solidFill>
              </a:rPr>
              <a:t>Бүгінгі сабақта:</a:t>
            </a:r>
            <a:endParaRPr lang="ru-RU" sz="5400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2372" y="1844823"/>
            <a:ext cx="7782036" cy="2448273"/>
          </a:xfrm>
        </p:spPr>
        <p:txBody>
          <a:bodyPr>
            <a:normAutofit/>
          </a:bodyPr>
          <a:lstStyle/>
          <a:p>
            <a:pPr algn="just"/>
            <a:r>
              <a:rPr lang="kk-KZ" b="1" dirty="0" smtClean="0">
                <a:solidFill>
                  <a:srgbClr val="1454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«Деректер </a:t>
            </a:r>
            <a:r>
              <a:rPr lang="kk-KZ" b="1" dirty="0" smtClean="0">
                <a:solidFill>
                  <a:srgbClr val="1454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базасы</a:t>
            </a:r>
            <a:r>
              <a:rPr lang="kk-KZ" b="1" dirty="0" smtClean="0">
                <a:solidFill>
                  <a:srgbClr val="1454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k-KZ" b="1" dirty="0" smtClean="0">
                <a:solidFill>
                  <a:srgbClr val="1454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жазба, өріс» терминдерін түсіндіру;</a:t>
            </a:r>
            <a:endParaRPr lang="en-US" b="1" dirty="0" smtClean="0">
              <a:solidFill>
                <a:srgbClr val="14544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just">
              <a:buNone/>
            </a:pPr>
            <a:endParaRPr lang="kk-KZ" b="1" dirty="0" smtClean="0">
              <a:solidFill>
                <a:srgbClr val="14544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kk-KZ" b="1" dirty="0">
                <a:solidFill>
                  <a:srgbClr val="1454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Деректер </a:t>
            </a:r>
            <a:r>
              <a:rPr lang="kk-KZ" b="1" dirty="0" smtClean="0">
                <a:solidFill>
                  <a:srgbClr val="1454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базасының </a:t>
            </a:r>
            <a:r>
              <a:rPr lang="kk-KZ" b="1" dirty="0" smtClean="0">
                <a:solidFill>
                  <a:srgbClr val="1454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kk-KZ" b="1" dirty="0" smtClean="0">
                <a:solidFill>
                  <a:srgbClr val="1454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біздің өмірімізде алар орыны</a:t>
            </a:r>
            <a:r>
              <a:rPr lang="kk-KZ" b="1" dirty="0">
                <a:solidFill>
                  <a:srgbClr val="1454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endParaRPr lang="en-US" b="1" dirty="0">
              <a:solidFill>
                <a:srgbClr val="14544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ru-RU" b="1" dirty="0">
              <a:solidFill>
                <a:srgbClr val="14544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10731"/>
      </p:ext>
    </p:extLst>
  </p:cSld>
  <p:clrMapOvr>
    <a:masterClrMapping/>
  </p:clrMapOvr>
  <p:transition spd="slow" advTm="1081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3297" y="517957"/>
            <a:ext cx="1625290" cy="596077"/>
          </a:xfrm>
        </p:spPr>
        <p:txBody>
          <a:bodyPr>
            <a:noAutofit/>
          </a:bodyPr>
          <a:lstStyle/>
          <a:p>
            <a:pPr algn="r"/>
            <a:r>
              <a:rPr lang="kk-KZ" sz="2000" b="1" dirty="0" smtClean="0">
                <a:solidFill>
                  <a:srgbClr val="1454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Жаңа білім</a:t>
            </a:r>
            <a:endParaRPr lang="ru-RU" sz="2000" b="1" dirty="0">
              <a:solidFill>
                <a:srgbClr val="14544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0" t="15988"/>
          <a:stretch/>
        </p:blipFill>
        <p:spPr>
          <a:xfrm>
            <a:off x="205792" y="254732"/>
            <a:ext cx="950937" cy="875925"/>
          </a:xfrm>
          <a:prstGeom prst="rect">
            <a:avLst/>
          </a:prstGeom>
          <a:noFill/>
          <a:ln>
            <a:solidFill>
              <a:srgbClr val="145448"/>
            </a:solidFill>
          </a:ln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57200" y="1130657"/>
            <a:ext cx="8003232" cy="4818623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1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7119">
        <p:circle/>
      </p:transition>
    </mc:Choice>
    <mc:Fallback xmlns="">
      <p:transition spd="slow" advTm="2711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5400600" cy="794306"/>
          </a:xfrm>
        </p:spPr>
        <p:txBody>
          <a:bodyPr>
            <a:noAutofit/>
          </a:bodyPr>
          <a:lstStyle/>
          <a:p>
            <a:r>
              <a:rPr lang="kk-KZ" sz="2000" b="1" dirty="0" smtClean="0">
                <a:solidFill>
                  <a:srgbClr val="14544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Деректер қоры.</a:t>
            </a:r>
            <a:endParaRPr lang="ru-RU" sz="2000" b="1" dirty="0">
              <a:solidFill>
                <a:srgbClr val="14544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95536" y="1052736"/>
            <a:ext cx="8064896" cy="5472608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31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30338">
        <p14:doors dir="vert"/>
      </p:transition>
    </mc:Choice>
    <mc:Fallback xmlns="">
      <p:transition spd="slow" advTm="303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0384" y="831758"/>
            <a:ext cx="3888432" cy="432048"/>
          </a:xfrm>
        </p:spPr>
        <p:txBody>
          <a:bodyPr/>
          <a:lstStyle/>
          <a:p>
            <a:pPr algn="ctr"/>
            <a:r>
              <a:rPr lang="kk-KZ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Деректерді ұйымдастыру түрі</a:t>
            </a:r>
            <a:endParaRPr lang="ru-RU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7200" y="1268760"/>
            <a:ext cx="8003232" cy="4680521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228796"/>
      </p:ext>
    </p:extLst>
  </p:cSld>
  <p:clrMapOvr>
    <a:masterClrMapping/>
  </p:clrMapOvr>
  <p:transition spd="slow" advTm="6577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51713"/>
            <a:ext cx="3641793" cy="504055"/>
          </a:xfrm>
        </p:spPr>
        <p:txBody>
          <a:bodyPr/>
          <a:lstStyle/>
          <a:p>
            <a:pPr algn="ctr"/>
            <a:r>
              <a:rPr lang="kk-KZ" sz="2000" b="1" dirty="0" smtClean="0">
                <a:solidFill>
                  <a:srgbClr val="66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Реляциялық </a:t>
            </a:r>
            <a:r>
              <a:rPr lang="ru-RU" sz="2000" b="1" dirty="0" smtClean="0">
                <a:solidFill>
                  <a:srgbClr val="66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2000" b="1" dirty="0" err="1" smtClean="0">
                <a:solidFill>
                  <a:srgbClr val="66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кестелік</a:t>
            </a:r>
            <a:r>
              <a:rPr lang="ru-RU" sz="2000" b="1" dirty="0" smtClean="0">
                <a:solidFill>
                  <a:srgbClr val="66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ДҚ)</a:t>
            </a:r>
            <a:endParaRPr lang="ru-RU" sz="2000" b="1" dirty="0">
              <a:solidFill>
                <a:srgbClr val="66006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858241"/>
            <a:ext cx="3042103" cy="2281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57199" y="1484785"/>
            <a:ext cx="7976937" cy="4536504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88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4500">
        <p14:warp dir="in"/>
      </p:transition>
    </mc:Choice>
    <mc:Fallback xmlns="">
      <p:transition spd="slow" advTm="145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334" y="912792"/>
            <a:ext cx="3727478" cy="432048"/>
          </a:xfrm>
        </p:spPr>
        <p:txBody>
          <a:bodyPr/>
          <a:lstStyle/>
          <a:p>
            <a:pPr algn="ctr"/>
            <a:r>
              <a:rPr lang="kk-KZ" sz="2000" b="1" dirty="0" smtClean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Иерархиялық және желілік</a:t>
            </a:r>
            <a:endParaRPr lang="ru-RU" sz="20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/>
        </p:blipFill>
        <p:spPr>
          <a:xfrm>
            <a:off x="1176304" y="4801224"/>
            <a:ext cx="1224136" cy="1224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>
          <a:xfrm>
            <a:off x="2987824" y="4801224"/>
            <a:ext cx="1224137" cy="1224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0000"/>
          <a:stretch/>
        </p:blipFill>
        <p:spPr>
          <a:xfrm>
            <a:off x="4720361" y="4799968"/>
            <a:ext cx="1202852" cy="120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30" t="50000" r="170"/>
          <a:stretch/>
        </p:blipFill>
        <p:spPr>
          <a:xfrm>
            <a:off x="6372200" y="4822511"/>
            <a:ext cx="1202852" cy="1202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57200" y="1412776"/>
            <a:ext cx="7931224" cy="4896544"/>
          </a:xfrm>
          <a:prstGeom prst="rect">
            <a:avLst/>
          </a:prstGeom>
        </p:spPr>
      </p:pic>
      <p:pic>
        <p:nvPicPr>
          <p:cNvPr id="3" name="Звук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8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9435">
        <p:split orient="vert"/>
      </p:transition>
    </mc:Choice>
    <mc:Fallback xmlns="">
      <p:transition spd="slow" advTm="2943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916" y="620688"/>
            <a:ext cx="3335672" cy="360040"/>
          </a:xfrm>
        </p:spPr>
        <p:txBody>
          <a:bodyPr/>
          <a:lstStyle/>
          <a:p>
            <a:pPr algn="r"/>
            <a:r>
              <a:rPr lang="kk-KZ" sz="2000" b="1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Деректер қоры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88840"/>
            <a:ext cx="7715200" cy="1584176"/>
          </a:xfrm>
          <a:ln>
            <a:solidFill>
              <a:srgbClr val="660066"/>
            </a:solidFill>
          </a:ln>
        </p:spPr>
        <p:txBody>
          <a:bodyPr>
            <a:normAutofit/>
          </a:bodyPr>
          <a:lstStyle/>
          <a:p>
            <a:pPr marL="88900" indent="441325" algn="just">
              <a:lnSpc>
                <a:spcPct val="150000"/>
              </a:lnSpc>
              <a:spcBef>
                <a:spcPts val="0"/>
              </a:spcBef>
              <a:buNone/>
            </a:pPr>
            <a:endParaRPr lang="kk-KZ" sz="2000" b="1" dirty="0" smtClean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8900" indent="441325" algn="just">
              <a:lnSpc>
                <a:spcPct val="150000"/>
              </a:lnSpc>
              <a:spcBef>
                <a:spcPts val="0"/>
              </a:spcBef>
              <a:buNone/>
            </a:pPr>
            <a:endParaRPr lang="kk-KZ" sz="2000" b="1" dirty="0" smtClean="0">
              <a:solidFill>
                <a:schemeClr val="accent5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643102"/>
            <a:ext cx="3625924" cy="24172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1196753"/>
            <a:ext cx="7992888" cy="5040560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27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32913">
        <p14:flythrough/>
      </p:transition>
    </mc:Choice>
    <mc:Fallback xmlns="">
      <p:transition spd="slow" advTm="329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92696"/>
            <a:ext cx="7920880" cy="504056"/>
          </a:xfrm>
          <a:ln>
            <a:solidFill>
              <a:srgbClr val="660066"/>
            </a:solidFill>
          </a:ln>
        </p:spPr>
        <p:txBody>
          <a:bodyPr>
            <a:normAutofit/>
          </a:bodyPr>
          <a:lstStyle/>
          <a:p>
            <a:pPr marL="0" indent="354013" algn="just">
              <a:spcBef>
                <a:spcPts val="0"/>
              </a:spcBef>
              <a:buNone/>
            </a:pPr>
            <a:r>
              <a:rPr lang="kk-KZ" sz="2000" b="1" dirty="0" smtClean="0">
                <a:solidFill>
                  <a:srgbClr val="66006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Кестелік деректер қоры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268760"/>
            <a:ext cx="7704856" cy="4824536"/>
          </a:xfrm>
          <a:prstGeom prst="rect">
            <a:avLst/>
          </a:prstGeom>
        </p:spPr>
      </p:pic>
      <p:pic>
        <p:nvPicPr>
          <p:cNvPr id="4" name="Звук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23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29980">
        <p14:flythrough/>
      </p:transition>
    </mc:Choice>
    <mc:Fallback xmlns="">
      <p:transition spd="slow" advTm="299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3190</TotalTime>
  <Words>67</Words>
  <Application>Microsoft Office PowerPoint</Application>
  <PresentationFormat>Экран (4:3)</PresentationFormat>
  <Paragraphs>24</Paragraphs>
  <Slides>17</Slides>
  <Notes>3</Notes>
  <HiddenSlides>0</HiddenSlides>
  <MMClips>17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Cambria</vt:lpstr>
      <vt:lpstr>Tahoma</vt:lpstr>
      <vt:lpstr>Соседство</vt:lpstr>
      <vt:lpstr>Деректер базасы</vt:lpstr>
      <vt:lpstr>Бүгінгі сабақта:</vt:lpstr>
      <vt:lpstr>Жаңа білім</vt:lpstr>
      <vt:lpstr>Деректер қоры.</vt:lpstr>
      <vt:lpstr>Деректерді ұйымдастыру түрі</vt:lpstr>
      <vt:lpstr>Реляциялық (кестелік ДҚ)</vt:lpstr>
      <vt:lpstr>Иерархиялық және желілік</vt:lpstr>
      <vt:lpstr>Деректер қоры</vt:lpstr>
      <vt:lpstr>Презентация PowerPoint</vt:lpstr>
      <vt:lpstr>Презентация PowerPoint</vt:lpstr>
      <vt:lpstr>Презентация PowerPoint</vt:lpstr>
      <vt:lpstr>Программалық жабдықтамалар</vt:lpstr>
      <vt:lpstr>1 тапсырма.</vt:lpstr>
      <vt:lpstr>Презентация PowerPoint</vt:lpstr>
      <vt:lpstr>Тапсырма  2.</vt:lpstr>
      <vt:lpstr>Тапсырма 2. </vt:lpstr>
      <vt:lpstr>Үйге тапсырма  « Заманауи қоғамда деректер базасымен жұмыс жасаудың маңызы» тақырыбында зерттеу жұмысын жаса. Мысалы: банк, кітапханаларда, ауыруханаларда және т.б.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Виртуалы шындықтағы адам</dc:title>
  <dc:creator>HP</dc:creator>
  <cp:lastModifiedBy>Nurarys Zhumay</cp:lastModifiedBy>
  <cp:revision>85</cp:revision>
  <dcterms:created xsi:type="dcterms:W3CDTF">2020-10-16T05:22:51Z</dcterms:created>
  <dcterms:modified xsi:type="dcterms:W3CDTF">2021-04-22T08:57:28Z</dcterms:modified>
</cp:coreProperties>
</file>