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7.png" ContentType="image/png"/>
  <Override PartName="/ppt/media/image15.png" ContentType="image/png"/>
  <Override PartName="/ppt/media/image6.png" ContentType="image/png"/>
  <Override PartName="/ppt/media/image14.png" ContentType="image/png"/>
  <Override PartName="/ppt/media/image10.jpeg" ContentType="image/jpeg"/>
  <Override PartName="/ppt/media/image11.png" ContentType="image/png"/>
  <Override PartName="/ppt/media/image3.png" ContentType="image/png"/>
  <Override PartName="/ppt/media/image18.png" ContentType="image/png"/>
  <Override PartName="/ppt/media/image19.png" ContentType="image/png"/>
  <Override PartName="/ppt/media/image8.png" ContentType="image/png"/>
  <Override PartName="/ppt/media/image20.png" ContentType="image/png"/>
  <Override PartName="/ppt/media/image9.png" ContentType="image/png"/>
  <Override PartName="/ppt/media/image21.png" ContentType="image/png"/>
  <Override PartName="/ppt/media/image22.png" ContentType="image/png"/>
  <Override PartName="/ppt/media/image17.png" ContentType="image/png"/>
  <Override PartName="/ppt/media/image25.jpeg" ContentType="image/jpeg"/>
  <Override PartName="/ppt/media/image23.png" ContentType="image/png"/>
  <Override PartName="/ppt/media/image27.png" ContentType="image/png"/>
  <Override PartName="/ppt/media/image24.png" ContentType="image/png"/>
  <Override PartName="/ppt/media/image30.png" ContentType="image/png"/>
  <Override PartName="/ppt/media/image32.png" ContentType="image/png"/>
  <Override PartName="/ppt/media/image28.png" ContentType="image/png"/>
  <Override PartName="/ppt/media/image16.png" ContentType="image/png"/>
  <Override PartName="/ppt/media/image31.png" ContentType="image/png"/>
  <Override PartName="/ppt/media/image29.png" ContentType="image/png"/>
  <Override PartName="/ppt/media/image26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CFD287-0C01-42EA-9280-354D46C4983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D23E93-917A-4252-9A10-469861F6860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34334D-1DB9-44D1-BD37-AAB6036F4AC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8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E95CA3-8DB2-4568-ACCD-49FB2CE537B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2373A6-605B-47D7-B4FC-4369084ED11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6014C0-6BCB-49FA-838F-1CEB626C33E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B64A73-08C8-4E32-BA6D-E523073D403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482C87-E720-4376-9447-24E1FCF4B78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64A539-D3A7-4F16-AA2E-1F6663666A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8DE52E-C6C4-45B1-89A9-8947D0D3F9F3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5.jpe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6.png"/><Relationship Id="rId9" Type="http://schemas.openxmlformats.org/officeDocument/2006/relationships/image" Target="../media/image26.png"/><Relationship Id="rId10" Type="http://schemas.openxmlformats.org/officeDocument/2006/relationships/image" Target="../media/image26.png"/><Relationship Id="rId1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3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4" name="Прямоугольник 1"/>
          <p:cNvSpPr/>
          <p:nvPr/>
        </p:nvSpPr>
        <p:spPr>
          <a:xfrm>
            <a:off x="446040" y="2562120"/>
            <a:ext cx="11329920" cy="20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en-US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1" lang="ru-RU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- бөлім. </a:t>
            </a:r>
            <a:r>
              <a:rPr b="1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Деректер базасы</a:t>
            </a:r>
            <a:br>
              <a:rPr sz="2800"/>
            </a:br>
            <a:r>
              <a:rPr b="1" lang="ru-RU" sz="28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қырып: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Деректерді сұрыптау және сүзгілеу.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9</a:t>
            </a:r>
            <a:r>
              <a:rPr b="1" lang="kk-KZ" sz="16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сынып информатика</a:t>
            </a:r>
            <a:endParaRPr b="0" lang="en-US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1"/>
          <p:cNvSpPr/>
          <p:nvPr/>
        </p:nvSpPr>
        <p:spPr>
          <a:xfrm>
            <a:off x="9360" y="225360"/>
            <a:ext cx="12192120" cy="750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9" name="Рисунок 2" descr=""/>
          <p:cNvPicPr/>
          <p:nvPr/>
        </p:nvPicPr>
        <p:blipFill>
          <a:blip r:embed="rId1"/>
          <a:stretch/>
        </p:blipFill>
        <p:spPr>
          <a:xfrm>
            <a:off x="10963440" y="220680"/>
            <a:ext cx="976320" cy="811080"/>
          </a:xfrm>
          <a:prstGeom prst="rect">
            <a:avLst/>
          </a:prstGeom>
          <a:ln w="0">
            <a:noFill/>
          </a:ln>
        </p:spPr>
      </p:pic>
      <p:sp>
        <p:nvSpPr>
          <p:cNvPr id="80" name="Прямоугольник 5"/>
          <p:cNvSpPr/>
          <p:nvPr/>
        </p:nvSpPr>
        <p:spPr>
          <a:xfrm>
            <a:off x="612720" y="811080"/>
            <a:ext cx="80456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                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Прямоугольник 6"/>
          <p:cNvSpPr/>
          <p:nvPr/>
        </p:nvSpPr>
        <p:spPr>
          <a:xfrm>
            <a:off x="2106720" y="390600"/>
            <a:ext cx="6043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ДБ сұрыптау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Rectangle 11"/>
          <p:cNvSpPr/>
          <p:nvPr/>
        </p:nvSpPr>
        <p:spPr>
          <a:xfrm>
            <a:off x="0" y="0"/>
            <a:ext cx="121921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Прямоугольник 3"/>
          <p:cNvSpPr/>
          <p:nvPr/>
        </p:nvSpPr>
        <p:spPr>
          <a:xfrm>
            <a:off x="5175360" y="5076720"/>
            <a:ext cx="6183360" cy="105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Дескрипторлар: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Байқау ұпайын өсу ретімен (1, 2, 3 ...) жазады.  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Орын кему ретімен (3, 2, 1) жазады.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TextBox 4"/>
          <p:cNvSpPr/>
          <p:nvPr/>
        </p:nvSpPr>
        <p:spPr>
          <a:xfrm>
            <a:off x="1196280" y="1074600"/>
            <a:ext cx="5909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1-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кесте.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«Балалар Евровидениесі 2019» байқауы  ДБ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5" name="Рисунок 2" descr=""/>
          <p:cNvPicPr/>
          <p:nvPr/>
        </p:nvPicPr>
        <p:blipFill>
          <a:blip r:embed="rId2"/>
          <a:stretch/>
        </p:blipFill>
        <p:spPr>
          <a:xfrm>
            <a:off x="369720" y="6535800"/>
            <a:ext cx="11558880" cy="1778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11" descr=""/>
          <p:cNvPicPr/>
          <p:nvPr/>
        </p:nvPicPr>
        <p:blipFill>
          <a:blip r:embed="rId3"/>
          <a:srcRect l="0" t="21743" r="74675" b="13512"/>
          <a:stretch/>
        </p:blipFill>
        <p:spPr>
          <a:xfrm>
            <a:off x="1560600" y="1649520"/>
            <a:ext cx="3162240" cy="453708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12"/>
          <p:cNvSpPr/>
          <p:nvPr/>
        </p:nvSpPr>
        <p:spPr>
          <a:xfrm>
            <a:off x="5216400" y="4067640"/>
            <a:ext cx="64882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1) «Ұпай» өрісіндегі жазбаларды өсу ретімен сұрыптау;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2) «Орын» өрісіндегі жазбаларды кему ретімен сұрыптау.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88" dur="indefinite" restart="never" nodeType="tmRoot">
          <p:childTnLst>
            <p:seq>
              <p:cTn id="189" dur="indefinite" nodeType="mainSeq">
                <p:childTnLst>
                  <p:par>
                    <p:cTn id="190" nodeType="clickEffect" fill="hold">
                      <p:stCondLst>
                        <p:cond delay="indefinite"/>
                      </p:stCondLst>
                      <p:childTnLst>
                        <p:par>
                          <p:cTn id="1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nodeType="clickEffect" fill="hold">
                      <p:stCondLst>
                        <p:cond delay="indefinite"/>
                      </p:stCondLst>
                      <p:childTnLst>
                        <p:par>
                          <p:cTn id="1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nodeType="clickEffect" fill="hold">
                      <p:stCondLst>
                        <p:cond delay="indefinite"/>
                      </p:stCondLst>
                      <p:childTnLst>
                        <p:par>
                          <p:cTn id="2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1"/>
          <p:cNvSpPr/>
          <p:nvPr/>
        </p:nvSpPr>
        <p:spPr>
          <a:xfrm>
            <a:off x="9360" y="225360"/>
            <a:ext cx="12192120" cy="750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9" name="Рисунок 2" descr=""/>
          <p:cNvPicPr/>
          <p:nvPr/>
        </p:nvPicPr>
        <p:blipFill>
          <a:blip r:embed="rId1"/>
          <a:stretch/>
        </p:blipFill>
        <p:spPr>
          <a:xfrm>
            <a:off x="10963440" y="220680"/>
            <a:ext cx="976320" cy="811080"/>
          </a:xfrm>
          <a:prstGeom prst="rect">
            <a:avLst/>
          </a:prstGeom>
          <a:ln w="0">
            <a:noFill/>
          </a:ln>
        </p:spPr>
      </p:pic>
      <p:sp>
        <p:nvSpPr>
          <p:cNvPr id="90" name="Прямоугольник 5"/>
          <p:cNvSpPr/>
          <p:nvPr/>
        </p:nvSpPr>
        <p:spPr>
          <a:xfrm>
            <a:off x="612720" y="811080"/>
            <a:ext cx="80456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                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Прямоугольник 6"/>
          <p:cNvSpPr/>
          <p:nvPr/>
        </p:nvSpPr>
        <p:spPr>
          <a:xfrm>
            <a:off x="2106720" y="390600"/>
            <a:ext cx="6043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ДБ сұрыптау. Дұрыс жауабы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Rectangle 11"/>
          <p:cNvSpPr/>
          <p:nvPr/>
        </p:nvSpPr>
        <p:spPr>
          <a:xfrm>
            <a:off x="0" y="0"/>
            <a:ext cx="121921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Прямоугольник 3"/>
          <p:cNvSpPr/>
          <p:nvPr/>
        </p:nvSpPr>
        <p:spPr>
          <a:xfrm>
            <a:off x="5443560" y="5238720"/>
            <a:ext cx="6183360" cy="105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Дескрипторлар: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Байқау ұпайын өсу ретімен (1, 2, 3 ...) жазады.  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Орын кему ретімен (3, 2, 1) жазады.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TextBox 4"/>
          <p:cNvSpPr/>
          <p:nvPr/>
        </p:nvSpPr>
        <p:spPr>
          <a:xfrm>
            <a:off x="1196280" y="1074600"/>
            <a:ext cx="5909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1-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кесте.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«Балалар Евровидениесі 2019» байқауы  ДБ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5" name="Рисунок 2" descr=""/>
          <p:cNvPicPr/>
          <p:nvPr/>
        </p:nvPicPr>
        <p:blipFill>
          <a:blip r:embed="rId2"/>
          <a:stretch/>
        </p:blipFill>
        <p:spPr>
          <a:xfrm>
            <a:off x="369720" y="6535800"/>
            <a:ext cx="11558880" cy="177840"/>
          </a:xfrm>
          <a:prstGeom prst="rect">
            <a:avLst/>
          </a:prstGeom>
          <a:ln w="0">
            <a:noFill/>
          </a:ln>
        </p:spPr>
      </p:pic>
      <p:sp>
        <p:nvSpPr>
          <p:cNvPr id="96" name="Rectangle 12"/>
          <p:cNvSpPr/>
          <p:nvPr/>
        </p:nvSpPr>
        <p:spPr>
          <a:xfrm>
            <a:off x="5378400" y="4110480"/>
            <a:ext cx="64882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1) «Ұпай» өрісіндегі жазбаларды өсу ретімен сұрыптау;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2) «Орын» өрісіндегі жазбаларды кему ретімен сұрыптау.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3"/>
          <a:srcRect l="0" t="21393" r="66388" b="12437"/>
          <a:stretch/>
        </p:blipFill>
        <p:spPr>
          <a:xfrm>
            <a:off x="860400" y="1581120"/>
            <a:ext cx="4359240" cy="484200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" descr=""/>
          <p:cNvPicPr/>
          <p:nvPr/>
        </p:nvPicPr>
        <p:blipFill>
          <a:blip r:embed="rId1"/>
          <a:stretch/>
        </p:blipFill>
        <p:spPr>
          <a:xfrm>
            <a:off x="0" y="114480"/>
            <a:ext cx="12192120" cy="98244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2"/>
          <p:cNvSpPr/>
          <p:nvPr/>
        </p:nvSpPr>
        <p:spPr>
          <a:xfrm>
            <a:off x="731880" y="5421240"/>
            <a:ext cx="705960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90-нан жоғары балл жинаған қатысушыларды шығару.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“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Физика” пәнің сүзгіден өткізеді.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Прямоугольник 4"/>
          <p:cNvSpPr/>
          <p:nvPr/>
        </p:nvSpPr>
        <p:spPr>
          <a:xfrm>
            <a:off x="0" y="162000"/>
            <a:ext cx="113205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2-тапсырма. «Пәндік олимпиада» деректер базасында деректерді іздеу және сүзгілеу.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1" name="Рисунок 1" descr=""/>
          <p:cNvPicPr/>
          <p:nvPr/>
        </p:nvPicPr>
        <p:blipFill>
          <a:blip r:embed="rId2"/>
          <a:stretch/>
        </p:blipFill>
        <p:spPr>
          <a:xfrm>
            <a:off x="10902960" y="179280"/>
            <a:ext cx="1041480" cy="82080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4" descr=""/>
          <p:cNvPicPr/>
          <p:nvPr/>
        </p:nvPicPr>
        <p:blipFill>
          <a:blip r:embed="rId3"/>
          <a:stretch/>
        </p:blipFill>
        <p:spPr>
          <a:xfrm>
            <a:off x="1181160" y="6504120"/>
            <a:ext cx="10710720" cy="12852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5" descr=""/>
          <p:cNvPicPr/>
          <p:nvPr/>
        </p:nvPicPr>
        <p:blipFill>
          <a:blip r:embed="rId4"/>
          <a:stretch/>
        </p:blipFill>
        <p:spPr>
          <a:xfrm>
            <a:off x="1484280" y="6653160"/>
            <a:ext cx="9223560" cy="3816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37"/>
          <p:cNvSpPr/>
          <p:nvPr/>
        </p:nvSpPr>
        <p:spPr>
          <a:xfrm>
            <a:off x="538200" y="979920"/>
            <a:ext cx="1117764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«Пәндік олимпиада» деректер базасында деректерді іздеу және сүзгілеу.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Мына үлгідегідей жазбалармен толтырыңдар.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90-нан жоғары балды іздеу үшін сүзгіні пайдаланыңдар.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Қатысушылар жазбасын жеке-жеке таңдап алыңдар: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А) қазақ тілінде оқыту таңдау.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Физика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пәні бойынша барлық қатысушыларды іздеңдер </a:t>
            </a:r>
            <a:r>
              <a:rPr b="1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( ... басталады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(Начинается с ... ) сүзгісін пайдалану).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Жұмыстың нәтижесін ұсыныңдар. ДБ</a:t>
            </a:r>
            <a:r>
              <a:rPr b="0" lang="ru-RU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-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сын сақтандар.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5" name="Picture 38" descr=""/>
          <p:cNvPicPr/>
          <p:nvPr/>
        </p:nvPicPr>
        <p:blipFill>
          <a:blip r:embed="rId5"/>
          <a:srcRect l="1752" t="21823" r="24913" b="34562"/>
          <a:stretch/>
        </p:blipFill>
        <p:spPr>
          <a:xfrm>
            <a:off x="4110120" y="3232080"/>
            <a:ext cx="7378560" cy="246528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nodeType="clickEffect" fill="hold">
                      <p:stCondLst>
                        <p:cond delay="indefinite"/>
                      </p:stCondLst>
                      <p:childTnLst>
                        <p:par>
                          <p:cTn id="2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nodeType="clickEffect" fill="hold">
                      <p:stCondLst>
                        <p:cond delay="indefinite"/>
                      </p:stCondLst>
                      <p:childTnLst>
                        <p:par>
                          <p:cTn id="2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nodeType="clickEffect" fill="hold">
                      <p:stCondLst>
                        <p:cond delay="indefinite"/>
                      </p:stCondLst>
                      <p:childTnLst>
                        <p:par>
                          <p:cTn id="2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" descr=""/>
          <p:cNvPicPr/>
          <p:nvPr/>
        </p:nvPicPr>
        <p:blipFill>
          <a:blip r:embed="rId1"/>
          <a:stretch/>
        </p:blipFill>
        <p:spPr>
          <a:xfrm>
            <a:off x="0" y="225360"/>
            <a:ext cx="12192120" cy="75420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2"/>
          <p:cNvSpPr/>
          <p:nvPr/>
        </p:nvSpPr>
        <p:spPr>
          <a:xfrm>
            <a:off x="1214280" y="5216400"/>
            <a:ext cx="665172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90-нан жоғары балл жинаған қатысушыларды шығару.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Дерекқорын сүзгіден өткізеді.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Прямоугольник 4"/>
          <p:cNvSpPr/>
          <p:nvPr/>
        </p:nvSpPr>
        <p:spPr>
          <a:xfrm>
            <a:off x="0" y="162000"/>
            <a:ext cx="113205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2-тапсырма. «Пәндік олимпиада» деректер базасында деректерді іздеу және сүзгілеу. Дұрыс жауабы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9" name="Рисунок 1" descr=""/>
          <p:cNvPicPr/>
          <p:nvPr/>
        </p:nvPicPr>
        <p:blipFill>
          <a:blip r:embed="rId2"/>
          <a:stretch/>
        </p:blipFill>
        <p:spPr>
          <a:xfrm>
            <a:off x="11026800" y="223920"/>
            <a:ext cx="917640" cy="77616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4" descr=""/>
          <p:cNvPicPr/>
          <p:nvPr/>
        </p:nvPicPr>
        <p:blipFill>
          <a:blip r:embed="rId3"/>
          <a:stretch/>
        </p:blipFill>
        <p:spPr>
          <a:xfrm>
            <a:off x="1181160" y="6504120"/>
            <a:ext cx="10710720" cy="12852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5" descr=""/>
          <p:cNvPicPr/>
          <p:nvPr/>
        </p:nvPicPr>
        <p:blipFill>
          <a:blip r:embed="rId4"/>
          <a:stretch/>
        </p:blipFill>
        <p:spPr>
          <a:xfrm>
            <a:off x="1484280" y="6653160"/>
            <a:ext cx="9223560" cy="38160"/>
          </a:xfrm>
          <a:prstGeom prst="rect">
            <a:avLst/>
          </a:prstGeom>
          <a:ln w="0">
            <a:noFill/>
          </a:ln>
        </p:spPr>
      </p:pic>
      <p:sp>
        <p:nvSpPr>
          <p:cNvPr id="112" name="Rectangle 37"/>
          <p:cNvSpPr/>
          <p:nvPr/>
        </p:nvSpPr>
        <p:spPr>
          <a:xfrm>
            <a:off x="538200" y="979920"/>
            <a:ext cx="1117764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«Пәндік олимпиада» деректер базасында деректерді іздеу және сүзгілеу.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Мына үлгідегідей жазбалармен толтырыңдар.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90-нан жоғары балды іздеу үшін сүзгіні пайдаланыңдар.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Қатысушылар жазбасын жеке-жеке таңдап алыңдар: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А) қазақ тілінде оқыту таңдау.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Физика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пәні бойынша барлық қатысушыларды іздеңдер </a:t>
            </a:r>
            <a:r>
              <a:rPr b="1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( ... басталады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(Начинается с ... ) сүзгісін пайдалану).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Жұмыстың нәтижесін ұсыныңдар. ДБ</a:t>
            </a:r>
            <a:r>
              <a:rPr b="0" lang="ru-RU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-</a:t>
            </a:r>
            <a:r>
              <a:rPr b="0" lang="kk-KZ" sz="1800" strike="noStrike" u="none">
                <a:solidFill>
                  <a:srgbClr val="000099"/>
                </a:solidFill>
                <a:uFillTx/>
                <a:latin typeface="Times New Roman"/>
                <a:ea typeface="Calibri"/>
              </a:rPr>
              <a:t>сын сақтандар.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5"/>
          <a:srcRect l="2437" t="23972" r="24732" b="62632"/>
          <a:stretch/>
        </p:blipFill>
        <p:spPr>
          <a:xfrm>
            <a:off x="655560" y="3625920"/>
            <a:ext cx="10855440" cy="112392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nodeType="clickEffect" fill="hold">
                      <p:stCondLst>
                        <p:cond delay="indefinite"/>
                      </p:stCondLst>
                      <p:childTnLst>
                        <p:par>
                          <p:cTn id="2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Прямоугольник 2" descr=""/>
          <p:cNvPicPr/>
          <p:nvPr/>
        </p:nvPicPr>
        <p:blipFill>
          <a:blip r:embed="rId1"/>
          <a:stretch/>
        </p:blipFill>
        <p:spPr>
          <a:xfrm>
            <a:off x="396720" y="1158840"/>
            <a:ext cx="11606400" cy="480384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0" y="85680"/>
            <a:ext cx="12192120" cy="81756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 3"/>
          <p:cNvSpPr/>
          <p:nvPr/>
        </p:nvSpPr>
        <p:spPr>
          <a:xfrm>
            <a:off x="150840" y="236520"/>
            <a:ext cx="12041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3-тапсырма. Тест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7" name="Рисунок 3" descr=""/>
          <p:cNvPicPr/>
          <p:nvPr/>
        </p:nvPicPr>
        <p:blipFill>
          <a:blip r:embed="rId3"/>
          <a:stretch/>
        </p:blipFill>
        <p:spPr>
          <a:xfrm>
            <a:off x="10910880" y="128520"/>
            <a:ext cx="976320" cy="77472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5" descr=""/>
          <p:cNvPicPr/>
          <p:nvPr/>
        </p:nvPicPr>
        <p:blipFill>
          <a:blip r:embed="rId4"/>
          <a:stretch/>
        </p:blipFill>
        <p:spPr>
          <a:xfrm>
            <a:off x="878040" y="6307200"/>
            <a:ext cx="10585440" cy="1270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7" descr=""/>
          <p:cNvPicPr/>
          <p:nvPr/>
        </p:nvPicPr>
        <p:blipFill>
          <a:blip r:embed="rId5"/>
          <a:stretch/>
        </p:blipFill>
        <p:spPr>
          <a:xfrm>
            <a:off x="519120" y="6502320"/>
            <a:ext cx="11530080" cy="4608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9" descr="Как создать удобный чек-лист (контрольный список) в Excel, чтобы ничего не  забыть | Новости Apple. Все о Mac, iPhone, iPad, iOS, macOS и Apple TV"/>
          <p:cNvPicPr/>
          <p:nvPr/>
        </p:nvPicPr>
        <p:blipFill>
          <a:blip r:embed="rId6"/>
          <a:stretch/>
        </p:blipFill>
        <p:spPr>
          <a:xfrm>
            <a:off x="8724960" y="4614840"/>
            <a:ext cx="2706480" cy="154476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252" dur="indefinite" restart="never" nodeType="tmRoot">
          <p:childTnLst>
            <p:seq>
              <p:cTn id="253" dur="indefinite" nodeType="mainSeq">
                <p:childTnLst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Прямоугольник 2" descr=""/>
          <p:cNvPicPr/>
          <p:nvPr/>
        </p:nvPicPr>
        <p:blipFill>
          <a:blip r:embed="rId1"/>
          <a:stretch/>
        </p:blipFill>
        <p:spPr>
          <a:xfrm>
            <a:off x="396720" y="1158840"/>
            <a:ext cx="11606400" cy="48038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/>
        </p:blipFill>
        <p:spPr>
          <a:xfrm>
            <a:off x="0" y="85680"/>
            <a:ext cx="12192120" cy="81756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3" descr=""/>
          <p:cNvPicPr/>
          <p:nvPr/>
        </p:nvPicPr>
        <p:blipFill>
          <a:blip r:embed="rId3"/>
          <a:stretch/>
        </p:blipFill>
        <p:spPr>
          <a:xfrm>
            <a:off x="10910880" y="128520"/>
            <a:ext cx="976320" cy="77472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5" descr=""/>
          <p:cNvPicPr/>
          <p:nvPr/>
        </p:nvPicPr>
        <p:blipFill>
          <a:blip r:embed="rId4"/>
          <a:stretch/>
        </p:blipFill>
        <p:spPr>
          <a:xfrm>
            <a:off x="878040" y="6307200"/>
            <a:ext cx="10585440" cy="12708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7" descr=""/>
          <p:cNvPicPr/>
          <p:nvPr/>
        </p:nvPicPr>
        <p:blipFill>
          <a:blip r:embed="rId5"/>
          <a:stretch/>
        </p:blipFill>
        <p:spPr>
          <a:xfrm>
            <a:off x="519120" y="6502320"/>
            <a:ext cx="11530080" cy="4608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9" descr="Как создать удобный чек-лист (контрольный список) в Excel, чтобы ничего не  забыть | Новости Apple. Все о Mac, iPhone, iPad, iOS, macOS и Apple TV"/>
          <p:cNvPicPr/>
          <p:nvPr/>
        </p:nvPicPr>
        <p:blipFill>
          <a:blip r:embed="rId6"/>
          <a:stretch/>
        </p:blipFill>
        <p:spPr>
          <a:xfrm>
            <a:off x="9252000" y="4915080"/>
            <a:ext cx="2179440" cy="12445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22" descr=""/>
          <p:cNvPicPr/>
          <p:nvPr/>
        </p:nvPicPr>
        <p:blipFill>
          <a:blip r:embed="rId7"/>
          <a:stretch/>
        </p:blipFill>
        <p:spPr>
          <a:xfrm>
            <a:off x="2532240" y="2906640"/>
            <a:ext cx="522000" cy="5223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2" descr=""/>
          <p:cNvPicPr/>
          <p:nvPr/>
        </p:nvPicPr>
        <p:blipFill>
          <a:blip r:embed="rId8"/>
          <a:stretch/>
        </p:blipFill>
        <p:spPr>
          <a:xfrm>
            <a:off x="10718640" y="1714680"/>
            <a:ext cx="522360" cy="52200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22" descr=""/>
          <p:cNvPicPr/>
          <p:nvPr/>
        </p:nvPicPr>
        <p:blipFill>
          <a:blip r:embed="rId9"/>
          <a:stretch/>
        </p:blipFill>
        <p:spPr>
          <a:xfrm>
            <a:off x="10785600" y="3846600"/>
            <a:ext cx="522000" cy="52236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22" descr=""/>
          <p:cNvPicPr/>
          <p:nvPr/>
        </p:nvPicPr>
        <p:blipFill>
          <a:blip r:embed="rId10"/>
          <a:stretch/>
        </p:blipFill>
        <p:spPr>
          <a:xfrm>
            <a:off x="5559480" y="4030560"/>
            <a:ext cx="522360" cy="5223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3"/>
          <p:cNvSpPr/>
          <p:nvPr/>
        </p:nvSpPr>
        <p:spPr>
          <a:xfrm>
            <a:off x="150840" y="236520"/>
            <a:ext cx="12041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3-тапсырма. Тест. Дұрыс жауабы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nodeType="clickEffect" fill="hold">
                      <p:stCondLst>
                        <p:cond delay="indefinite"/>
                      </p:stCondLst>
                      <p:childTnLst>
                        <p:par>
                          <p:cTn id="2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nodeType="clickEffect" fill="hold">
                      <p:stCondLst>
                        <p:cond delay="indefinite"/>
                      </p:stCondLst>
                      <p:childTnLst>
                        <p:par>
                          <p:cTn id="2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nodeType="clickEffect" fill="hold">
                      <p:stCondLst>
                        <p:cond delay="indefinite"/>
                      </p:stCondLst>
                      <p:childTnLst>
                        <p:par>
                          <p:cTn id="2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nodeType="clickEffect" fill="hold">
                      <p:stCondLst>
                        <p:cond delay="indefinite"/>
                      </p:stCondLst>
                      <p:childTnLst>
                        <p:par>
                          <p:cTn id="2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nodeType="clickEffect" fill="hold">
                      <p:stCondLst>
                        <p:cond delay="indefinite"/>
                      </p:stCondLst>
                      <p:childTnLst>
                        <p:par>
                          <p:cTn id="2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«Кубизм әдісі» сәйкестендіру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3" name="Picture 6" descr=""/>
          <p:cNvPicPr/>
          <p:nvPr/>
        </p:nvPicPr>
        <p:blipFill>
          <a:blip r:embed="rId1"/>
          <a:stretch/>
        </p:blipFill>
        <p:spPr>
          <a:xfrm>
            <a:off x="10918800" y="166680"/>
            <a:ext cx="932040" cy="73512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2" descr=""/>
          <p:cNvPicPr/>
          <p:nvPr/>
        </p:nvPicPr>
        <p:blipFill>
          <a:blip r:embed="rId2"/>
          <a:stretch/>
        </p:blipFill>
        <p:spPr>
          <a:xfrm>
            <a:off x="468360" y="6526080"/>
            <a:ext cx="11559960" cy="176400"/>
          </a:xfrm>
          <a:prstGeom prst="rect">
            <a:avLst/>
          </a:prstGeom>
          <a:ln w="0">
            <a:noFill/>
          </a:ln>
        </p:spPr>
      </p:pic>
      <p:pic>
        <p:nvPicPr>
          <p:cNvPr id="135" name="Схема 7" descr=""/>
          <p:cNvPicPr/>
          <p:nvPr/>
        </p:nvPicPr>
        <p:blipFill>
          <a:blip r:embed="rId3"/>
          <a:stretch/>
        </p:blipFill>
        <p:spPr>
          <a:xfrm>
            <a:off x="262080" y="1457280"/>
            <a:ext cx="4736880" cy="4005360"/>
          </a:xfrm>
          <a:prstGeom prst="rect">
            <a:avLst/>
          </a:prstGeom>
          <a:ln w="0">
            <a:noFill/>
          </a:ln>
        </p:spPr>
      </p:pic>
      <p:pic>
        <p:nvPicPr>
          <p:cNvPr id="136" name="Схема 8" descr=""/>
          <p:cNvPicPr/>
          <p:nvPr/>
        </p:nvPicPr>
        <p:blipFill>
          <a:blip r:embed="rId4"/>
          <a:stretch/>
        </p:blipFill>
        <p:spPr>
          <a:xfrm>
            <a:off x="5913360" y="1481040"/>
            <a:ext cx="6004080" cy="398160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290" dur="indefinite" restart="never" nodeType="tmRoot">
          <p:childTnLst>
            <p:seq>
              <p:cTn id="291" dur="indefinite" nodeType="mainSeq">
                <p:childTnLst>
                  <p:par>
                    <p:cTn id="292" nodeType="clickEffect" fill="hold">
                      <p:stCondLst>
                        <p:cond delay="indefinite"/>
                      </p:stCondLst>
                      <p:childTnLst>
                        <p:par>
                          <p:cTn id="2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nodeType="clickEffect" fill="hold">
                      <p:stCondLst>
                        <p:cond delay="indefinite"/>
                      </p:stCondLst>
                      <p:childTnLst>
                        <p:par>
                          <p:cTn id="2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«Кубизм әдісі» сәйкестендіру. Дұрыс жауабы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8" name="Picture 6" descr=""/>
          <p:cNvPicPr/>
          <p:nvPr/>
        </p:nvPicPr>
        <p:blipFill>
          <a:blip r:embed="rId1"/>
          <a:stretch/>
        </p:blipFill>
        <p:spPr>
          <a:xfrm>
            <a:off x="10941120" y="184320"/>
            <a:ext cx="909720" cy="71748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2" descr=""/>
          <p:cNvPicPr/>
          <p:nvPr/>
        </p:nvPicPr>
        <p:blipFill>
          <a:blip r:embed="rId2"/>
          <a:stretch/>
        </p:blipFill>
        <p:spPr>
          <a:xfrm>
            <a:off x="468360" y="6526080"/>
            <a:ext cx="11559960" cy="176400"/>
          </a:xfrm>
          <a:prstGeom prst="rect">
            <a:avLst/>
          </a:prstGeom>
          <a:ln w="0">
            <a:noFill/>
          </a:ln>
        </p:spPr>
      </p:pic>
      <p:pic>
        <p:nvPicPr>
          <p:cNvPr id="140" name="Схема 7" descr=""/>
          <p:cNvPicPr/>
          <p:nvPr/>
        </p:nvPicPr>
        <p:blipFill>
          <a:blip r:embed="rId3"/>
          <a:stretch/>
        </p:blipFill>
        <p:spPr>
          <a:xfrm>
            <a:off x="262080" y="1457280"/>
            <a:ext cx="4736880" cy="4059360"/>
          </a:xfrm>
          <a:prstGeom prst="rect">
            <a:avLst/>
          </a:prstGeom>
          <a:ln w="0">
            <a:noFill/>
          </a:ln>
        </p:spPr>
      </p:pic>
      <p:pic>
        <p:nvPicPr>
          <p:cNvPr id="141" name="Схема 8" descr=""/>
          <p:cNvPicPr/>
          <p:nvPr/>
        </p:nvPicPr>
        <p:blipFill>
          <a:blip r:embed="rId4"/>
          <a:stretch/>
        </p:blipFill>
        <p:spPr>
          <a:xfrm>
            <a:off x="6016680" y="1481040"/>
            <a:ext cx="6003720" cy="4005360"/>
          </a:xfrm>
          <a:prstGeom prst="rect">
            <a:avLst/>
          </a:prstGeom>
          <a:ln w="0">
            <a:noFill/>
          </a:ln>
        </p:spPr>
      </p:pic>
      <p:cxnSp>
        <p:nvCxnSpPr>
          <p:cNvPr id="142" name="Прямая со стрелкой 9"/>
          <p:cNvCxnSpPr/>
          <p:nvPr/>
        </p:nvCxnSpPr>
        <p:spPr>
          <a:xfrm flipV="1">
            <a:off x="4969440" y="2849040"/>
            <a:ext cx="921240" cy="2099520"/>
          </a:xfrm>
          <a:prstGeom prst="straightConnector1">
            <a:avLst/>
          </a:prstGeom>
          <a:ln w="57240">
            <a:solidFill>
              <a:srgbClr val="7f7f7f"/>
            </a:solidFill>
            <a:miter/>
            <a:tailEnd len="med" type="arrow" w="med"/>
          </a:ln>
        </p:spPr>
      </p:cxnSp>
      <p:cxnSp>
        <p:nvCxnSpPr>
          <p:cNvPr id="143" name="Прямая со стрелкой 10"/>
          <p:cNvCxnSpPr/>
          <p:nvPr/>
        </p:nvCxnSpPr>
        <p:spPr>
          <a:xfrm>
            <a:off x="4970880" y="3916440"/>
            <a:ext cx="940680" cy="1038600"/>
          </a:xfrm>
          <a:prstGeom prst="straightConnector1">
            <a:avLst/>
          </a:prstGeom>
          <a:ln w="57240">
            <a:solidFill>
              <a:srgbClr val="2e75b6"/>
            </a:solidFill>
            <a:miter/>
            <a:tailEnd len="med" type="arrow" w="med"/>
          </a:ln>
        </p:spPr>
      </p:cxnSp>
      <p:cxnSp>
        <p:nvCxnSpPr>
          <p:cNvPr id="144" name="Прямая со стрелкой 11"/>
          <p:cNvCxnSpPr/>
          <p:nvPr/>
        </p:nvCxnSpPr>
        <p:spPr>
          <a:xfrm flipV="1">
            <a:off x="4984920" y="1914120"/>
            <a:ext cx="970560" cy="1046880"/>
          </a:xfrm>
          <a:prstGeom prst="straightConnector1">
            <a:avLst/>
          </a:prstGeom>
          <a:ln w="57240">
            <a:solidFill>
              <a:srgbClr val="c55a11"/>
            </a:solidFill>
            <a:miter/>
            <a:tailEnd len="med" type="arrow" w="med"/>
          </a:ln>
        </p:spPr>
      </p:cxnSp>
      <p:cxnSp>
        <p:nvCxnSpPr>
          <p:cNvPr id="145" name="Прямая со стрелкой 12"/>
          <p:cNvCxnSpPr/>
          <p:nvPr/>
        </p:nvCxnSpPr>
        <p:spPr>
          <a:xfrm>
            <a:off x="4996440" y="1952640"/>
            <a:ext cx="872280" cy="1875600"/>
          </a:xfrm>
          <a:prstGeom prst="straightConnector1">
            <a:avLst/>
          </a:prstGeom>
          <a:ln w="57240">
            <a:solidFill>
              <a:srgbClr val="bf9000"/>
            </a:solidFill>
            <a:miter/>
            <a:tailEnd len="med" type="arrow" w="med"/>
          </a:ln>
        </p:spPr>
      </p:cxnSp>
    </p:spTree>
  </p:cSld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nodeType="clickEffect" fill="hold">
                      <p:stCondLst>
                        <p:cond delay="indefinite"/>
                      </p:stCondLst>
                      <p:childTnLst>
                        <p:par>
                          <p:cTn id="3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nodeType="clickEffect" fill="hold">
                      <p:stCondLst>
                        <p:cond delay="indefinite"/>
                      </p:stCondLst>
                      <p:childTnLst>
                        <p:par>
                          <p:cTn id="3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nodeType="clickEffect" fill="hold">
                      <p:stCondLst>
                        <p:cond delay="indefinite"/>
                      </p:stCondLst>
                      <p:childTnLst>
                        <p:par>
                          <p:cTn id="3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nodeType="clickEffect" fill="hold">
                      <p:stCondLst>
                        <p:cond delay="indefinite"/>
                      </p:stCondLst>
                      <p:childTnLst>
                        <p:par>
                          <p:cTn id="3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"/>
          <p:cNvSpPr txBox="1"/>
          <p:nvPr/>
        </p:nvSpPr>
        <p:spPr>
          <a:xfrm>
            <a:off x="765000" y="3080880"/>
            <a:ext cx="10917360" cy="329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Деректерді сұрыптау, сүзгілеу ұғымымен танысады;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MS Excel </a:t>
            </a: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бағдарламасында деректерді сұрыптау, сүзгілеу түрлерін анықтайды.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Прямоугольник 3"/>
          <p:cNvSpPr/>
          <p:nvPr/>
        </p:nvSpPr>
        <p:spPr>
          <a:xfrm>
            <a:off x="0" y="150840"/>
            <a:ext cx="12192120" cy="747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" name="Picture 2" descr=""/>
          <p:cNvPicPr/>
          <p:nvPr/>
        </p:nvPicPr>
        <p:blipFill>
          <a:blip r:embed="rId1"/>
          <a:stretch/>
        </p:blipFill>
        <p:spPr>
          <a:xfrm>
            <a:off x="10809360" y="152280"/>
            <a:ext cx="974520" cy="76860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2" descr=""/>
          <p:cNvPicPr/>
          <p:nvPr/>
        </p:nvPicPr>
        <p:blipFill>
          <a:blip r:embed="rId2"/>
          <a:stretch/>
        </p:blipFill>
        <p:spPr>
          <a:xfrm>
            <a:off x="958680" y="6431040"/>
            <a:ext cx="10719000" cy="189000"/>
          </a:xfrm>
          <a:prstGeom prst="rect">
            <a:avLst/>
          </a:prstGeom>
          <a:ln w="0">
            <a:noFill/>
          </a:ln>
        </p:spPr>
      </p:pic>
      <p:sp>
        <p:nvSpPr>
          <p:cNvPr id="19" name="TextBox 1"/>
          <p:cNvSpPr/>
          <p:nvPr/>
        </p:nvSpPr>
        <p:spPr>
          <a:xfrm>
            <a:off x="765000" y="1582560"/>
            <a:ext cx="10630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9.2.2.3 деректерді іздеу, сұрыптау және сүзгілеуді жүзеге асыру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nodeType="clickEffect" fill="hold">
                      <p:stCondLst>
                        <p:cond delay="indefinite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"/>
          <p:cNvSpPr/>
          <p:nvPr/>
        </p:nvSpPr>
        <p:spPr>
          <a:xfrm>
            <a:off x="0" y="95400"/>
            <a:ext cx="12211200" cy="676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Сұрыптау және сүзгілеуді орындау үшін: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6" descr=""/>
          <p:cNvPicPr/>
          <p:nvPr/>
        </p:nvPicPr>
        <p:blipFill>
          <a:blip r:embed="rId1"/>
          <a:stretch/>
        </p:blipFill>
        <p:spPr>
          <a:xfrm>
            <a:off x="11061720" y="84240"/>
            <a:ext cx="917640" cy="7221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7"/>
          <p:cNvSpPr/>
          <p:nvPr/>
        </p:nvSpPr>
        <p:spPr>
          <a:xfrm>
            <a:off x="3228840" y="1163520"/>
            <a:ext cx="402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3"/>
          <p:cNvSpPr/>
          <p:nvPr/>
        </p:nvSpPr>
        <p:spPr>
          <a:xfrm>
            <a:off x="806400" y="927000"/>
            <a:ext cx="1057608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Басты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(Главная) қосымшасының 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Сұрыптау және сүзгі 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(Сортировка и фильтр) топтары опцияларынан 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Сүзгілеу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(Фильтровать) батырмасын басып, қажетті сүзгіні таңдаңдар. Осыған байланысты сұрыптау 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Өсу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(По возрастанию) немесе 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Кему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(По убыванию) бағыттары бойынша орындалады.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4" name="Рисунок 6" descr=""/>
          <p:cNvPicPr/>
          <p:nvPr/>
        </p:nvPicPr>
        <p:blipFill>
          <a:blip r:embed="rId2"/>
          <a:stretch/>
        </p:blipFill>
        <p:spPr>
          <a:xfrm>
            <a:off x="758880" y="6572160"/>
            <a:ext cx="10712520" cy="128520"/>
          </a:xfrm>
          <a:prstGeom prst="rect">
            <a:avLst/>
          </a:prstGeom>
          <a:ln w="0">
            <a:noFill/>
          </a:ln>
        </p:spPr>
      </p:pic>
      <p:pic>
        <p:nvPicPr>
          <p:cNvPr id="25" name="Рисунок 8" descr=""/>
          <p:cNvPicPr/>
          <p:nvPr/>
        </p:nvPicPr>
        <p:blipFill>
          <a:blip r:embed="rId3"/>
          <a:stretch/>
        </p:blipFill>
        <p:spPr>
          <a:xfrm>
            <a:off x="1503360" y="6726240"/>
            <a:ext cx="9223200" cy="3636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13" descr=""/>
          <p:cNvPicPr/>
          <p:nvPr/>
        </p:nvPicPr>
        <p:blipFill>
          <a:blip r:embed="rId4"/>
          <a:srcRect l="0" t="0" r="0" b="5319"/>
          <a:stretch/>
        </p:blipFill>
        <p:spPr>
          <a:xfrm>
            <a:off x="2678040" y="2017800"/>
            <a:ext cx="8607600" cy="458460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14" descr=""/>
          <p:cNvPicPr/>
          <p:nvPr/>
        </p:nvPicPr>
        <p:blipFill>
          <a:blip r:embed="rId5"/>
          <a:srcRect l="71291" t="2908" r="0" b="64780"/>
          <a:stretch/>
        </p:blipFill>
        <p:spPr>
          <a:xfrm>
            <a:off x="2894040" y="3419640"/>
            <a:ext cx="4584600" cy="2906640"/>
          </a:xfrm>
          <a:prstGeom prst="rect">
            <a:avLst/>
          </a:prstGeom>
          <a:ln w="0">
            <a:noFill/>
          </a:ln>
        </p:spPr>
      </p:pic>
      <p:cxnSp>
        <p:nvCxnSpPr>
          <p:cNvPr id="28" name="Прямая со стрелкой 15"/>
          <p:cNvCxnSpPr/>
          <p:nvPr/>
        </p:nvCxnSpPr>
        <p:spPr>
          <a:xfrm flipH="1" flipV="1">
            <a:off x="3301200" y="2312280"/>
            <a:ext cx="1151640" cy="602280"/>
          </a:xfrm>
          <a:prstGeom prst="straightConnector1">
            <a:avLst/>
          </a:prstGeom>
          <a:ln w="57240">
            <a:solidFill>
              <a:srgbClr val="002060"/>
            </a:solidFill>
            <a:miter/>
            <a:tailEnd len="med" type="arrow" w="med"/>
          </a:ln>
        </p:spPr>
      </p:cxnSp>
      <p:cxnSp>
        <p:nvCxnSpPr>
          <p:cNvPr id="29" name="Прямая со стрелкой 17"/>
          <p:cNvCxnSpPr/>
          <p:nvPr/>
        </p:nvCxnSpPr>
        <p:spPr>
          <a:xfrm flipH="1" flipV="1">
            <a:off x="10737000" y="2712600"/>
            <a:ext cx="1151640" cy="602640"/>
          </a:xfrm>
          <a:prstGeom prst="straightConnector1">
            <a:avLst/>
          </a:prstGeom>
          <a:ln w="57240">
            <a:solidFill>
              <a:srgbClr val="002060"/>
            </a:solidFill>
            <a:miter/>
            <a:tailEnd len="med" type="arrow" w="med"/>
          </a:ln>
        </p:spPr>
      </p:cxnSp>
      <p:cxnSp>
        <p:nvCxnSpPr>
          <p:cNvPr id="30" name="Прямая со стрелкой 18"/>
          <p:cNvCxnSpPr/>
          <p:nvPr/>
        </p:nvCxnSpPr>
        <p:spPr>
          <a:xfrm flipH="1" flipV="1">
            <a:off x="10005480" y="3325680"/>
            <a:ext cx="1152000" cy="603720"/>
          </a:xfrm>
          <a:prstGeom prst="straightConnector1">
            <a:avLst/>
          </a:prstGeom>
          <a:ln w="57240">
            <a:solidFill>
              <a:srgbClr val="002060"/>
            </a:solidFill>
            <a:miter/>
            <a:tailEnd len="med" type="arrow" w="med"/>
          </a:ln>
        </p:spPr>
      </p:cxnSp>
      <p:sp>
        <p:nvSpPr>
          <p:cNvPr id="31" name="Овал 20"/>
          <p:cNvSpPr/>
          <p:nvPr/>
        </p:nvSpPr>
        <p:spPr>
          <a:xfrm>
            <a:off x="5508720" y="3700440"/>
            <a:ext cx="1096920" cy="957240"/>
          </a:xfrm>
          <a:prstGeom prst="ellipse">
            <a:avLst/>
          </a:prstGeom>
          <a:noFill/>
          <a:ln w="5724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Овал 21"/>
          <p:cNvSpPr/>
          <p:nvPr/>
        </p:nvSpPr>
        <p:spPr>
          <a:xfrm>
            <a:off x="2828880" y="5357880"/>
            <a:ext cx="1087560" cy="441360"/>
          </a:xfrm>
          <a:prstGeom prst="ellipse">
            <a:avLst/>
          </a:prstGeom>
          <a:noFill/>
          <a:ln w="5724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Effect" fill="hold">
                      <p:stCondLst>
                        <p:cond delay="indefinite"/>
                      </p:stCondLst>
                      <p:childTnLst>
                        <p:par>
                          <p:cTn id="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nodeType="clickEffect" fill="hold">
                      <p:stCondLst>
                        <p:cond delay="indefinite"/>
                      </p:stCondLst>
                      <p:childTnLst>
                        <p:par>
                          <p:cTn id="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nodeType="clickEffect" fill="hold">
                      <p:stCondLst>
                        <p:cond delay="indefinite"/>
                      </p:stCondLst>
                      <p:childTnLst>
                        <p:par>
                          <p:cTn id="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nodeType="clickEffect" fill="hold">
                      <p:stCondLst>
                        <p:cond delay="indefinite"/>
                      </p:stCondLst>
                      <p:childTnLst>
                        <p:par>
                          <p:cTn id="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nodeType="clickEffect" fill="hold">
                      <p:stCondLst>
                        <p:cond delay="indefinite"/>
                      </p:stCondLst>
                      <p:childTnLst>
                        <p:par>
                          <p:cTn id="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14"/>
          <p:cNvSpPr/>
          <p:nvPr/>
        </p:nvSpPr>
        <p:spPr>
          <a:xfrm>
            <a:off x="0" y="18108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Деректерді сұрыптау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Picture 2" descr=""/>
          <p:cNvPicPr/>
          <p:nvPr/>
        </p:nvPicPr>
        <p:blipFill>
          <a:blip r:embed="rId1"/>
          <a:stretch/>
        </p:blipFill>
        <p:spPr>
          <a:xfrm>
            <a:off x="10885320" y="258840"/>
            <a:ext cx="974880" cy="768240"/>
          </a:xfrm>
          <a:prstGeom prst="rect">
            <a:avLst/>
          </a:prstGeom>
          <a:ln w="0">
            <a:noFill/>
          </a:ln>
        </p:spPr>
      </p:pic>
      <p:sp>
        <p:nvSpPr>
          <p:cNvPr id="36" name="Прямоугольник 2"/>
          <p:cNvSpPr/>
          <p:nvPr/>
        </p:nvSpPr>
        <p:spPr>
          <a:xfrm>
            <a:off x="1355760" y="1208160"/>
            <a:ext cx="98330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MS Excel бізге деректерді сұрыптауға мүмкіндік береді, яғни деректерді белгілі бір тәртіпте орналастыра аламыз (өсуі немесе кему ретімен).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Мысалы, өсу тәртібінде сұрыптағанда: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Рисунок 1" descr=""/>
          <p:cNvPicPr/>
          <p:nvPr/>
        </p:nvPicPr>
        <p:blipFill>
          <a:blip r:embed="rId2"/>
          <a:stretch/>
        </p:blipFill>
        <p:spPr>
          <a:xfrm>
            <a:off x="1017720" y="6546960"/>
            <a:ext cx="10717200" cy="190440"/>
          </a:xfrm>
          <a:prstGeom prst="rect">
            <a:avLst/>
          </a:prstGeom>
          <a:ln w="0">
            <a:noFill/>
          </a:ln>
        </p:spPr>
      </p:pic>
      <p:pic>
        <p:nvPicPr>
          <p:cNvPr id="38" name="Схема 11" descr=""/>
          <p:cNvPicPr/>
          <p:nvPr/>
        </p:nvPicPr>
        <p:blipFill>
          <a:blip r:embed="rId3"/>
          <a:stretch/>
        </p:blipFill>
        <p:spPr>
          <a:xfrm>
            <a:off x="2401920" y="2610000"/>
            <a:ext cx="7881840" cy="374148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nodeType="clickEffect" fill="hold">
                      <p:stCondLst>
                        <p:cond delay="indefinite"/>
                      </p:stCondLst>
                      <p:childTnLst>
                        <p:par>
                          <p:cTn id="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/>
        </p:blipFill>
        <p:spPr>
          <a:xfrm>
            <a:off x="58680" y="173160"/>
            <a:ext cx="11950920" cy="6094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366920" y="4408560"/>
            <a:ext cx="10515600" cy="141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endParaRPr b="0" lang="en-US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1" name="Прямоугольник 1"/>
          <p:cNvSpPr/>
          <p:nvPr/>
        </p:nvSpPr>
        <p:spPr>
          <a:xfrm>
            <a:off x="946080" y="4335480"/>
            <a:ext cx="624996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Кей кездері енгізілген кесте деректерін артуына немесе кемуіне қарай сұрыптау қажеттілігі туындап отырады. Excel бағдарламасында сұрыптаудың екі түрі бар: артуы бойынша сұрыптау және кемуі бойынша сұрыптау.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2" name="Рисунок 4" descr=""/>
          <p:cNvPicPr/>
          <p:nvPr/>
        </p:nvPicPr>
        <p:blipFill>
          <a:blip r:embed="rId2"/>
          <a:stretch/>
        </p:blipFill>
        <p:spPr>
          <a:xfrm>
            <a:off x="870120" y="6445080"/>
            <a:ext cx="10717200" cy="1890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11" descr=""/>
          <p:cNvPicPr/>
          <p:nvPr/>
        </p:nvPicPr>
        <p:blipFill>
          <a:blip r:embed="rId3"/>
          <a:srcRect l="71291" t="15682" r="6138" b="64780"/>
          <a:stretch/>
        </p:blipFill>
        <p:spPr>
          <a:xfrm>
            <a:off x="1085760" y="1233360"/>
            <a:ext cx="5927760" cy="287820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2" descr="Кестелік деректер қорын ұйымдастыру. Сұрыптау . Сүзгіш&quot; сабақ жоспары"/>
          <p:cNvPicPr/>
          <p:nvPr/>
        </p:nvPicPr>
        <p:blipFill>
          <a:blip r:embed="rId4"/>
          <a:stretch/>
        </p:blipFill>
        <p:spPr>
          <a:xfrm>
            <a:off x="7454880" y="1204920"/>
            <a:ext cx="3665520" cy="5261040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12"/>
          <p:cNvSpPr/>
          <p:nvPr/>
        </p:nvSpPr>
        <p:spPr>
          <a:xfrm>
            <a:off x="0" y="16992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Деректерді сұрыптау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nodeType="clickEffect" fill="hold">
                      <p:stCondLst>
                        <p:cond delay="indefinite"/>
                      </p:stCondLst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nodeType="clickEffect" fill="hold">
                      <p:stCondLst>
                        <p:cond delay="indefinite"/>
                      </p:stCondLst>
                      <p:childTnLst>
                        <p:par>
                          <p:cTn id="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nodeType="clickEffect" fill="hold">
                      <p:stCondLst>
                        <p:cond delay="indefinite"/>
                      </p:stCondLst>
                      <p:childTnLst>
                        <p:par>
                          <p:cTn id="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3"/>
          <p:cNvSpPr/>
          <p:nvPr/>
        </p:nvSpPr>
        <p:spPr>
          <a:xfrm>
            <a:off x="30240" y="147600"/>
            <a:ext cx="12161880" cy="804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Деректерді сүзгілеу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Rectangle 2"/>
          <p:cNvSpPr/>
          <p:nvPr/>
        </p:nvSpPr>
        <p:spPr>
          <a:xfrm>
            <a:off x="706320" y="2122200"/>
            <a:ext cx="18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49240" y="1236600"/>
            <a:ext cx="1063944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Сүзу (Фильтрация) – мәліметтерді тез тауып, олармен және тізім бойынша 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жұмыс істеу әдісі. Сұрыптауға қарағанда, сүзгі тізімдегі жазбалар ретін 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бұзбайды. Сүзгілеу кезінде көрсету қажет емес жолдар уақытша жасырылады. 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Белгілі бір шарттар мен салыстыру операторларына сәйкес келетін жазбаларды таңдағымыз келсе, сүзгілеуді пайдаланамыз.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9" name="Рисунок 4" descr=""/>
          <p:cNvPicPr/>
          <p:nvPr/>
        </p:nvPicPr>
        <p:blipFill>
          <a:blip r:embed="rId1"/>
          <a:stretch/>
        </p:blipFill>
        <p:spPr>
          <a:xfrm>
            <a:off x="888840" y="6383160"/>
            <a:ext cx="10717200" cy="1890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11" descr="Как восстановить несохраненный или перезаписанный файл Microsoft Excel"/>
          <p:cNvPicPr/>
          <p:nvPr/>
        </p:nvPicPr>
        <p:blipFill>
          <a:blip r:embed="rId2"/>
          <a:stretch/>
        </p:blipFill>
        <p:spPr>
          <a:xfrm>
            <a:off x="1011240" y="4137120"/>
            <a:ext cx="4495680" cy="21589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"/>
          <p:cNvPicPr/>
          <p:nvPr/>
        </p:nvPicPr>
        <p:blipFill>
          <a:blip r:embed="rId3"/>
          <a:stretch/>
        </p:blipFill>
        <p:spPr>
          <a:xfrm>
            <a:off x="10864800" y="155520"/>
            <a:ext cx="974880" cy="80820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nodeType="clickEffect" fill="hold">
                      <p:stCondLst>
                        <p:cond delay="indefinite"/>
                      </p:stCondLst>
                      <p:childTnLst>
                        <p:par>
                          <p:cTn id="1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17"/>
          <p:cNvSpPr/>
          <p:nvPr/>
        </p:nvSpPr>
        <p:spPr>
          <a:xfrm>
            <a:off x="30240" y="147600"/>
            <a:ext cx="12161880" cy="804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Деректерді сүзгілеу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Auto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5"/>
          <p:cNvSpPr/>
          <p:nvPr/>
        </p:nvSpPr>
        <p:spPr>
          <a:xfrm>
            <a:off x="3048120" y="1720800"/>
            <a:ext cx="6095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6"/>
          <p:cNvSpPr/>
          <p:nvPr/>
        </p:nvSpPr>
        <p:spPr>
          <a:xfrm>
            <a:off x="2565360" y="1897200"/>
            <a:ext cx="542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7" name="Рисунок 4" descr=""/>
          <p:cNvPicPr/>
          <p:nvPr/>
        </p:nvPicPr>
        <p:blipFill>
          <a:blip r:embed="rId1"/>
          <a:stretch/>
        </p:blipFill>
        <p:spPr>
          <a:xfrm>
            <a:off x="892080" y="6470640"/>
            <a:ext cx="10719000" cy="18900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7" descr=""/>
          <p:cNvPicPr/>
          <p:nvPr/>
        </p:nvPicPr>
        <p:blipFill>
          <a:blip r:embed="rId2"/>
          <a:srcRect l="11020" t="29998" r="52898" b="20409"/>
          <a:stretch/>
        </p:blipFill>
        <p:spPr>
          <a:xfrm>
            <a:off x="1033560" y="1312920"/>
            <a:ext cx="6140520" cy="4775040"/>
          </a:xfrm>
          <a:prstGeom prst="rect">
            <a:avLst/>
          </a:prstGeom>
          <a:ln w="0">
            <a:noFill/>
          </a:ln>
        </p:spPr>
      </p:pic>
      <p:sp>
        <p:nvSpPr>
          <p:cNvPr id="59" name="Прямоугольник 18"/>
          <p:cNvSpPr/>
          <p:nvPr/>
        </p:nvSpPr>
        <p:spPr>
          <a:xfrm>
            <a:off x="7551720" y="1182600"/>
            <a:ext cx="4173480" cy="28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Мысалы, көрсетілген жазбалардың санын азайту үшін, мәні таңдау шарты ретінде алынатын өрісті тінтуірдің оң жақ батырмасымен шертіп, контекстік мәзірдің төменгі жағында 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Тең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(Равно), 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Тең емес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(Не равно), </a:t>
            </a:r>
            <a:r>
              <a:rPr b="1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Қабылдау немесе Қабылдамау</a:t>
            </a:r>
            <a:r>
              <a:rPr b="0" lang="kk-KZ" sz="20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 (Содержит или Не содержит) параметрін орнатамыз.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nodeType="clickEffect" fill="hold">
                      <p:stCondLst>
                        <p:cond delay="indefinite"/>
                      </p:stCondLst>
                      <p:childTnLst>
                        <p:par>
                          <p:cTn id="1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nodeType="clickEffect" fill="hold">
                      <p:stCondLst>
                        <p:cond delay="indefinite"/>
                      </p:stCondLst>
                      <p:childTnLst>
                        <p:par>
                          <p:cTn id="1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Блок-схема: процесс 12"/>
          <p:cNvSpPr/>
          <p:nvPr/>
        </p:nvSpPr>
        <p:spPr>
          <a:xfrm>
            <a:off x="6134040" y="2754360"/>
            <a:ext cx="5753160" cy="1042920"/>
          </a:xfrm>
          <a:prstGeom prst="flowChartProcess">
            <a:avLst/>
          </a:prstGeom>
          <a:gradFill rotWithShape="0">
            <a:gsLst>
              <a:gs pos="0">
                <a:srgbClr val="71a6db"/>
              </a:gs>
              <a:gs pos="100000">
                <a:srgbClr val="438ac9"/>
              </a:gs>
            </a:gsLst>
            <a:lin ang="5400000"/>
          </a:gradFill>
          <a:ln w="0">
            <a:noFill/>
          </a:ln>
          <a:effectLst>
            <a:outerShdw dist="19080" dir="5400000" blurRad="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Блок-схема: процесс 11"/>
          <p:cNvSpPr/>
          <p:nvPr/>
        </p:nvSpPr>
        <p:spPr>
          <a:xfrm>
            <a:off x="268200" y="2754360"/>
            <a:ext cx="5389560" cy="1074600"/>
          </a:xfrm>
          <a:prstGeom prst="flowChartProcess">
            <a:avLst/>
          </a:prstGeom>
          <a:gradFill rotWithShape="0">
            <a:gsLst>
              <a:gs pos="0">
                <a:srgbClr val="71a6db"/>
              </a:gs>
              <a:gs pos="100000">
                <a:srgbClr val="438ac9"/>
              </a:gs>
            </a:gsLst>
            <a:lin ang="5400000"/>
          </a:gradFill>
          <a:ln w="0">
            <a:noFill/>
          </a:ln>
          <a:effectLst>
            <a:outerShdw dist="19080" dir="5400000" blurRad="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Прямоугольник 17"/>
          <p:cNvSpPr/>
          <p:nvPr/>
        </p:nvSpPr>
        <p:spPr>
          <a:xfrm>
            <a:off x="30240" y="147600"/>
            <a:ext cx="12161880" cy="804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Деректерді сүзгілеу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Auto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Прямоугольник 5"/>
          <p:cNvSpPr/>
          <p:nvPr/>
        </p:nvSpPr>
        <p:spPr>
          <a:xfrm>
            <a:off x="3048120" y="1720800"/>
            <a:ext cx="6095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6" name="Рисунок 4" descr=""/>
          <p:cNvPicPr/>
          <p:nvPr/>
        </p:nvPicPr>
        <p:blipFill>
          <a:blip r:embed="rId1"/>
          <a:stretch/>
        </p:blipFill>
        <p:spPr>
          <a:xfrm>
            <a:off x="892080" y="6470640"/>
            <a:ext cx="10719000" cy="18900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18"/>
          <p:cNvSpPr/>
          <p:nvPr/>
        </p:nvSpPr>
        <p:spPr>
          <a:xfrm>
            <a:off x="0" y="1197000"/>
            <a:ext cx="1219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Microsoft Excel-де сүзудің екі түрі бар: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9"/>
          <p:cNvSpPr/>
          <p:nvPr/>
        </p:nvSpPr>
        <p:spPr>
          <a:xfrm>
            <a:off x="6143760" y="2908440"/>
            <a:ext cx="55926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Сүзудің қарапайым шарттары үшін көп жағдайда автосүзгі жабдықтары жеткілікті болады.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10"/>
          <p:cNvSpPr/>
          <p:nvPr/>
        </p:nvSpPr>
        <p:spPr>
          <a:xfrm>
            <a:off x="258840" y="2738520"/>
            <a:ext cx="53784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Сүзудің қарапайым шарттары үшін автосүзгі 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және сүзудің недәуір күрделірек шарттарына 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арналған кеңейтілген сүзгі. 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Штриховая стрелка вправо 14"/>
          <p:cNvSpPr/>
          <p:nvPr/>
        </p:nvSpPr>
        <p:spPr>
          <a:xfrm rot="5400000">
            <a:off x="3312720" y="1925640"/>
            <a:ext cx="754200" cy="430200"/>
          </a:xfrm>
          <a:custGeom>
            <a:avLst/>
            <a:gdLst/>
            <a:ahLst/>
            <a:rect l="l" t="t" r="r" b="b"/>
            <a:pathLst>
              <a:path w="754062" h="430212">
                <a:moveTo>
                  <a:pt x="0" y="107553"/>
                </a:moveTo>
                <a:lnTo>
                  <a:pt x="13444" y="107553"/>
                </a:lnTo>
                <a:lnTo>
                  <a:pt x="13444" y="322659"/>
                </a:lnTo>
                <a:lnTo>
                  <a:pt x="0" y="322659"/>
                </a:lnTo>
                <a:lnTo>
                  <a:pt x="0" y="107553"/>
                </a:lnTo>
                <a:close/>
                <a:moveTo>
                  <a:pt x="26888" y="107553"/>
                </a:moveTo>
                <a:lnTo>
                  <a:pt x="53777" y="107553"/>
                </a:lnTo>
                <a:lnTo>
                  <a:pt x="53777" y="322659"/>
                </a:lnTo>
                <a:lnTo>
                  <a:pt x="26888" y="322659"/>
                </a:lnTo>
                <a:lnTo>
                  <a:pt x="26888" y="107553"/>
                </a:lnTo>
                <a:close/>
                <a:moveTo>
                  <a:pt x="67221" y="107553"/>
                </a:moveTo>
                <a:lnTo>
                  <a:pt x="538956" y="107553"/>
                </a:lnTo>
                <a:lnTo>
                  <a:pt x="538956" y="0"/>
                </a:lnTo>
                <a:lnTo>
                  <a:pt x="754062" y="215106"/>
                </a:lnTo>
                <a:lnTo>
                  <a:pt x="538956" y="430212"/>
                </a:lnTo>
                <a:lnTo>
                  <a:pt x="538956" y="322659"/>
                </a:lnTo>
                <a:lnTo>
                  <a:pt x="67221" y="322659"/>
                </a:lnTo>
                <a:lnTo>
                  <a:pt x="67221" y="107553"/>
                </a:lnTo>
                <a:close/>
              </a:path>
            </a:pathLst>
          </a:custGeom>
          <a:gradFill rotWithShape="0">
            <a:gsLst>
              <a:gs pos="0">
                <a:srgbClr val="71a6db"/>
              </a:gs>
              <a:gs pos="100000">
                <a:srgbClr val="438ac9"/>
              </a:gs>
            </a:gsLst>
            <a:lin ang="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Штриховая стрелка вправо 15"/>
          <p:cNvSpPr/>
          <p:nvPr/>
        </p:nvSpPr>
        <p:spPr>
          <a:xfrm rot="5400000">
            <a:off x="8016120" y="1916640"/>
            <a:ext cx="752400" cy="430560"/>
          </a:xfrm>
          <a:custGeom>
            <a:avLst/>
            <a:gdLst/>
            <a:ahLst/>
            <a:rect l="l" t="t" r="r" b="b"/>
            <a:pathLst>
              <a:path w="752475" h="430212">
                <a:moveTo>
                  <a:pt x="0" y="107553"/>
                </a:moveTo>
                <a:lnTo>
                  <a:pt x="13444" y="107553"/>
                </a:lnTo>
                <a:lnTo>
                  <a:pt x="13444" y="322659"/>
                </a:lnTo>
                <a:lnTo>
                  <a:pt x="0" y="322659"/>
                </a:lnTo>
                <a:lnTo>
                  <a:pt x="0" y="107553"/>
                </a:lnTo>
                <a:close/>
                <a:moveTo>
                  <a:pt x="26888" y="107553"/>
                </a:moveTo>
                <a:lnTo>
                  <a:pt x="53777" y="107553"/>
                </a:lnTo>
                <a:lnTo>
                  <a:pt x="53777" y="322659"/>
                </a:lnTo>
                <a:lnTo>
                  <a:pt x="26888" y="322659"/>
                </a:lnTo>
                <a:lnTo>
                  <a:pt x="26888" y="107553"/>
                </a:lnTo>
                <a:close/>
                <a:moveTo>
                  <a:pt x="67221" y="107553"/>
                </a:moveTo>
                <a:lnTo>
                  <a:pt x="537369" y="107553"/>
                </a:lnTo>
                <a:lnTo>
                  <a:pt x="537369" y="0"/>
                </a:lnTo>
                <a:lnTo>
                  <a:pt x="752475" y="215106"/>
                </a:lnTo>
                <a:lnTo>
                  <a:pt x="537369" y="430212"/>
                </a:lnTo>
                <a:lnTo>
                  <a:pt x="537369" y="322659"/>
                </a:lnTo>
                <a:lnTo>
                  <a:pt x="67221" y="322659"/>
                </a:lnTo>
                <a:lnTo>
                  <a:pt x="67221" y="107553"/>
                </a:lnTo>
                <a:close/>
              </a:path>
            </a:pathLst>
          </a:custGeom>
          <a:gradFill rotWithShape="0">
            <a:gsLst>
              <a:gs pos="0">
                <a:srgbClr val="71a6db"/>
              </a:gs>
              <a:gs pos="100000">
                <a:srgbClr val="438ac9"/>
              </a:gs>
            </a:gsLst>
            <a:lin ang="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2"/>
          <a:srcRect l="37250" t="29960" r="36610" b="40266"/>
          <a:stretch/>
        </p:blipFill>
        <p:spPr>
          <a:xfrm>
            <a:off x="3936960" y="3987720"/>
            <a:ext cx="3819600" cy="24782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nodeType="clickEffect" fill="hold">
                      <p:stCondLst>
                        <p:cond delay="indefinite"/>
                      </p:stCondLst>
                      <p:childTnLst>
                        <p:par>
                          <p:cTn id="1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nodeType="clickEffect" fill="hold">
                      <p:stCondLst>
                        <p:cond delay="indefinite"/>
                      </p:stCondLst>
                      <p:childTnLst>
                        <p:par>
                          <p:cTn id="1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Effect" fill="hold">
                      <p:stCondLst>
                        <p:cond delay="indefinite"/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nodeType="clickEffect" fill="hold">
                      <p:stCondLst>
                        <p:cond delay="indefinite"/>
                      </p:stCondLst>
                      <p:childTnLst>
                        <p:par>
                          <p:cTn id="1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nodeType="clickEffect" fill="hold">
                      <p:stCondLst>
                        <p:cond delay="indefinite"/>
                      </p:stCondLst>
                      <p:childTnLst>
                        <p:par>
                          <p:cTn id="1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nodeType="clickEffect" fill="hold">
                      <p:stCondLst>
                        <p:cond delay="indefinite"/>
                      </p:stCondLst>
                      <p:childTnLst>
                        <p:par>
                          <p:cTn id="1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17"/>
          <p:cNvSpPr/>
          <p:nvPr/>
        </p:nvSpPr>
        <p:spPr>
          <a:xfrm>
            <a:off x="30240" y="147600"/>
            <a:ext cx="12161880" cy="804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Деректерді сүзгілеу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Auto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5" name="Рисунок 4" descr=""/>
          <p:cNvPicPr/>
          <p:nvPr/>
        </p:nvPicPr>
        <p:blipFill>
          <a:blip r:embed="rId1"/>
          <a:stretch/>
        </p:blipFill>
        <p:spPr>
          <a:xfrm>
            <a:off x="892080" y="6470640"/>
            <a:ext cx="10719000" cy="18900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18"/>
          <p:cNvSpPr/>
          <p:nvPr/>
        </p:nvSpPr>
        <p:spPr>
          <a:xfrm>
            <a:off x="1182600" y="1422360"/>
            <a:ext cx="1015524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99"/>
                </a:solidFill>
                <a:uFillTx/>
                <a:latin typeface="Times New Roman"/>
                <a:ea typeface="Times New Roman"/>
              </a:rPr>
              <a:t>Сүзгілеудің Іздеуден айырмашылығы – тек берілген шартқа сәйкес шектеулі жазбаларды көрсетуінде. Сүзгілерді қосу немесе өшіру арқылы тез арада кез келген деректерді сүзгіленгеннен сүзгіленбеген түрлеріне ауыстыруға болады.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7" name="Picture 11" descr="Как восстановить несохраненный или перезаписанный файл Microsoft Excel"/>
          <p:cNvPicPr/>
          <p:nvPr/>
        </p:nvPicPr>
        <p:blipFill>
          <a:blip r:embed="rId2"/>
          <a:stretch/>
        </p:blipFill>
        <p:spPr>
          <a:xfrm>
            <a:off x="1011240" y="4137120"/>
            <a:ext cx="4495680" cy="215892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nodeType="clickEffect" fill="hold">
                      <p:stCondLst>
                        <p:cond delay="indefinite"/>
                      </p:stCondLst>
                      <p:childTnLst>
                        <p:par>
                          <p:cTn id="1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en-US</dc:language>
  <cp:lastModifiedBy>Данагул</cp:lastModifiedBy>
  <dcterms:modified xsi:type="dcterms:W3CDTF">2024-11-17T17:29:53Z</dcterms:modified>
  <cp:revision>722</cp:revision>
  <dc:subject/>
  <dc:title>Презентация PowerPoint</dc:title>
</cp:coreProperties>
</file>