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DEBB3-A86E-4596-B1C4-91F098D6431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F98812D-771C-498E-BE13-F69F0ECBB669}">
      <dgm:prSet phldrT="[Текст]" custT="1"/>
      <dgm:spPr/>
      <dgm:t>
        <a:bodyPr/>
        <a:lstStyle/>
        <a:p>
          <a:r>
            <a:rPr lang="kk-KZ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Массивтегі (тізімдегі)элементтерді іздеу.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609E28-9824-4CFC-BDAD-BCF3E009DC81}" type="parTrans" cxnId="{9AB71D47-FB98-4B19-BA85-49ACE0517C0A}">
      <dgm:prSet/>
      <dgm:spPr/>
      <dgm:t>
        <a:bodyPr/>
        <a:lstStyle/>
        <a:p>
          <a:endParaRPr lang="ru-RU"/>
        </a:p>
      </dgm:t>
    </dgm:pt>
    <dgm:pt modelId="{7E6D28B6-40AE-423A-ABAF-2A2663D1F2A0}" type="sibTrans" cxnId="{9AB71D47-FB98-4B19-BA85-49ACE0517C0A}">
      <dgm:prSet/>
      <dgm:spPr/>
      <dgm:t>
        <a:bodyPr/>
        <a:lstStyle/>
        <a:p>
          <a:endParaRPr lang="ru-RU"/>
        </a:p>
      </dgm:t>
    </dgm:pt>
    <dgm:pt modelId="{632C4AEC-0053-4F2D-820D-A8C4FA3303E6}">
      <dgm:prSet phldrT="[Текст]" custT="1"/>
      <dgm:spPr/>
      <dgm:t>
        <a:bodyPr/>
        <a:lstStyle/>
        <a:p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Тізімдегі 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max </a:t>
          </a:r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min</a:t>
          </a:r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әдістерін          қолданбай ондағы ең үлкен (ең кіші) элементтерді іздеу.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23EC07-934B-4862-A179-AE9E8C0F7202}" type="parTrans" cxnId="{AD000643-75CC-43F9-9DCA-12CBDF90BBA7}">
      <dgm:prSet/>
      <dgm:spPr/>
      <dgm:t>
        <a:bodyPr/>
        <a:lstStyle/>
        <a:p>
          <a:endParaRPr lang="ru-RU"/>
        </a:p>
      </dgm:t>
    </dgm:pt>
    <dgm:pt modelId="{C70ECBA3-84F8-4865-B55B-384460ED2934}" type="sibTrans" cxnId="{AD000643-75CC-43F9-9DCA-12CBDF90BBA7}">
      <dgm:prSet/>
      <dgm:spPr/>
      <dgm:t>
        <a:bodyPr/>
        <a:lstStyle/>
        <a:p>
          <a:endParaRPr lang="ru-RU"/>
        </a:p>
      </dgm:t>
    </dgm:pt>
    <dgm:pt modelId="{2285BB53-896D-4FA7-B173-7259EAB9F036}">
      <dgm:prSet phldrT="[Текст]" custT="1"/>
      <dgm:spPr/>
      <dgm:t>
        <a:bodyPr/>
        <a:lstStyle/>
        <a:p>
          <a:r>
            <a:rPr lang="kk-KZ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Критерий бойынша массив(тізім) элементтерін таңдау.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9E656D-191C-4473-B116-F4F559817825}" type="parTrans" cxnId="{A972C56D-848A-4AEF-9ABF-F8D63E169F6D}">
      <dgm:prSet/>
      <dgm:spPr/>
      <dgm:t>
        <a:bodyPr/>
        <a:lstStyle/>
        <a:p>
          <a:endParaRPr lang="ru-RU"/>
        </a:p>
      </dgm:t>
    </dgm:pt>
    <dgm:pt modelId="{8EA27CD8-DC43-4282-8C18-85875759ED85}" type="sibTrans" cxnId="{A972C56D-848A-4AEF-9ABF-F8D63E169F6D}">
      <dgm:prSet/>
      <dgm:spPr/>
      <dgm:t>
        <a:bodyPr/>
        <a:lstStyle/>
        <a:p>
          <a:endParaRPr lang="ru-RU"/>
        </a:p>
      </dgm:t>
    </dgm:pt>
    <dgm:pt modelId="{757B928B-F2DA-4B3B-A917-821CCDD28BDA}" type="pres">
      <dgm:prSet presAssocID="{B8DDEBB3-A86E-4596-B1C4-91F098D6431A}" presName="linearFlow" presStyleCnt="0">
        <dgm:presLayoutVars>
          <dgm:dir/>
          <dgm:resizeHandles val="exact"/>
        </dgm:presLayoutVars>
      </dgm:prSet>
      <dgm:spPr/>
    </dgm:pt>
    <dgm:pt modelId="{D8F1ACC1-EBA1-4517-8147-7821BA142192}" type="pres">
      <dgm:prSet presAssocID="{CF98812D-771C-498E-BE13-F69F0ECBB669}" presName="composite" presStyleCnt="0"/>
      <dgm:spPr/>
    </dgm:pt>
    <dgm:pt modelId="{0637A60B-2622-4634-B577-E07381B484F9}" type="pres">
      <dgm:prSet presAssocID="{CF98812D-771C-498E-BE13-F69F0ECBB669}" presName="imgShp" presStyleLbl="fgImgPlace1" presStyleIdx="0" presStyleCnt="3" custLinFactNeighborX="2726" custLinFactNeighborY="-107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A478EC-14CC-4D42-BEFC-27EE1D4025B5}" type="pres">
      <dgm:prSet presAssocID="{CF98812D-771C-498E-BE13-F69F0ECBB669}" presName="txShp" presStyleLbl="node1" presStyleIdx="0" presStyleCnt="3" custScaleX="11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469AB-87A6-4905-B29C-3D7EBEF14F83}" type="pres">
      <dgm:prSet presAssocID="{7E6D28B6-40AE-423A-ABAF-2A2663D1F2A0}" presName="spacing" presStyleCnt="0"/>
      <dgm:spPr/>
    </dgm:pt>
    <dgm:pt modelId="{063B4805-CC05-4243-AF4B-885334FEB196}" type="pres">
      <dgm:prSet presAssocID="{632C4AEC-0053-4F2D-820D-A8C4FA3303E6}" presName="composite" presStyleCnt="0"/>
      <dgm:spPr/>
    </dgm:pt>
    <dgm:pt modelId="{A255683A-911C-499C-B712-38187E158061}" type="pres">
      <dgm:prSet presAssocID="{632C4AEC-0053-4F2D-820D-A8C4FA3303E6}" presName="imgShp" presStyleLbl="fgImgPlace1" presStyleIdx="1" presStyleCnt="3" custScaleX="1072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D925B6-BDF2-4768-AA27-F38D5557BE0F}" type="pres">
      <dgm:prSet presAssocID="{632C4AEC-0053-4F2D-820D-A8C4FA3303E6}" presName="txShp" presStyleLbl="node1" presStyleIdx="1" presStyleCnt="3" custScaleX="118264" custScaleY="155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48E4F-9CD4-4F05-B364-9F7D0480846C}" type="pres">
      <dgm:prSet presAssocID="{C70ECBA3-84F8-4865-B55B-384460ED2934}" presName="spacing" presStyleCnt="0"/>
      <dgm:spPr/>
    </dgm:pt>
    <dgm:pt modelId="{45EC96FC-B1DB-49F0-93A3-30EA9ED80A7A}" type="pres">
      <dgm:prSet presAssocID="{2285BB53-896D-4FA7-B173-7259EAB9F036}" presName="composite" presStyleCnt="0"/>
      <dgm:spPr/>
    </dgm:pt>
    <dgm:pt modelId="{9C63FA30-B8E0-4EA3-AC1D-184646E3029E}" type="pres">
      <dgm:prSet presAssocID="{2285BB53-896D-4FA7-B173-7259EAB9F036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9598F2-D011-46F3-9ECD-2920A6C05CFB}" type="pres">
      <dgm:prSet presAssocID="{2285BB53-896D-4FA7-B173-7259EAB9F036}" presName="txShp" presStyleLbl="node1" presStyleIdx="2" presStyleCnt="3" custScaleX="116785" custScaleY="119547" custLinFactNeighborX="1490" custLinFactNeighborY="-1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995FF-414B-48EC-8870-431CCB6FB03B}" type="presOf" srcId="{2285BB53-896D-4FA7-B173-7259EAB9F036}" destId="{E89598F2-D011-46F3-9ECD-2920A6C05CFB}" srcOrd="0" destOrd="0" presId="urn:microsoft.com/office/officeart/2005/8/layout/vList3"/>
    <dgm:cxn modelId="{9AB71D47-FB98-4B19-BA85-49ACE0517C0A}" srcId="{B8DDEBB3-A86E-4596-B1C4-91F098D6431A}" destId="{CF98812D-771C-498E-BE13-F69F0ECBB669}" srcOrd="0" destOrd="0" parTransId="{5C609E28-9824-4CFC-BDAD-BCF3E009DC81}" sibTransId="{7E6D28B6-40AE-423A-ABAF-2A2663D1F2A0}"/>
    <dgm:cxn modelId="{A972C56D-848A-4AEF-9ABF-F8D63E169F6D}" srcId="{B8DDEBB3-A86E-4596-B1C4-91F098D6431A}" destId="{2285BB53-896D-4FA7-B173-7259EAB9F036}" srcOrd="2" destOrd="0" parTransId="{BB9E656D-191C-4473-B116-F4F559817825}" sibTransId="{8EA27CD8-DC43-4282-8C18-85875759ED85}"/>
    <dgm:cxn modelId="{AD000643-75CC-43F9-9DCA-12CBDF90BBA7}" srcId="{B8DDEBB3-A86E-4596-B1C4-91F098D6431A}" destId="{632C4AEC-0053-4F2D-820D-A8C4FA3303E6}" srcOrd="1" destOrd="0" parTransId="{7E23EC07-934B-4862-A179-AE9E8C0F7202}" sibTransId="{C70ECBA3-84F8-4865-B55B-384460ED2934}"/>
    <dgm:cxn modelId="{A637ACB7-E492-48C5-A7A4-AECAAA68B6F9}" type="presOf" srcId="{632C4AEC-0053-4F2D-820D-A8C4FA3303E6}" destId="{48D925B6-BDF2-4768-AA27-F38D5557BE0F}" srcOrd="0" destOrd="0" presId="urn:microsoft.com/office/officeart/2005/8/layout/vList3"/>
    <dgm:cxn modelId="{E68D59B9-564C-4BCF-AA46-F38A3DCA751D}" type="presOf" srcId="{CF98812D-771C-498E-BE13-F69F0ECBB669}" destId="{A6A478EC-14CC-4D42-BEFC-27EE1D4025B5}" srcOrd="0" destOrd="0" presId="urn:microsoft.com/office/officeart/2005/8/layout/vList3"/>
    <dgm:cxn modelId="{22E920F5-D02D-41CD-8B03-0B6F37CF5BED}" type="presOf" srcId="{B8DDEBB3-A86E-4596-B1C4-91F098D6431A}" destId="{757B928B-F2DA-4B3B-A917-821CCDD28BDA}" srcOrd="0" destOrd="0" presId="urn:microsoft.com/office/officeart/2005/8/layout/vList3"/>
    <dgm:cxn modelId="{D93D53D0-AAA6-4D37-888E-1D30500CEB32}" type="presParOf" srcId="{757B928B-F2DA-4B3B-A917-821CCDD28BDA}" destId="{D8F1ACC1-EBA1-4517-8147-7821BA142192}" srcOrd="0" destOrd="0" presId="urn:microsoft.com/office/officeart/2005/8/layout/vList3"/>
    <dgm:cxn modelId="{9CDEBE6E-426A-4083-9874-01FC2092549C}" type="presParOf" srcId="{D8F1ACC1-EBA1-4517-8147-7821BA142192}" destId="{0637A60B-2622-4634-B577-E07381B484F9}" srcOrd="0" destOrd="0" presId="urn:microsoft.com/office/officeart/2005/8/layout/vList3"/>
    <dgm:cxn modelId="{E1D2D75F-8EAD-489C-87DE-FBCC0AE00F99}" type="presParOf" srcId="{D8F1ACC1-EBA1-4517-8147-7821BA142192}" destId="{A6A478EC-14CC-4D42-BEFC-27EE1D4025B5}" srcOrd="1" destOrd="0" presId="urn:microsoft.com/office/officeart/2005/8/layout/vList3"/>
    <dgm:cxn modelId="{D820DE1F-5CD0-4863-814F-18B65CB121B7}" type="presParOf" srcId="{757B928B-F2DA-4B3B-A917-821CCDD28BDA}" destId="{7EA469AB-87A6-4905-B29C-3D7EBEF14F83}" srcOrd="1" destOrd="0" presId="urn:microsoft.com/office/officeart/2005/8/layout/vList3"/>
    <dgm:cxn modelId="{D883FD18-43FF-41B7-8616-C15BDC5B392F}" type="presParOf" srcId="{757B928B-F2DA-4B3B-A917-821CCDD28BDA}" destId="{063B4805-CC05-4243-AF4B-885334FEB196}" srcOrd="2" destOrd="0" presId="urn:microsoft.com/office/officeart/2005/8/layout/vList3"/>
    <dgm:cxn modelId="{1A9597F2-544B-49DB-98EB-C9FD6CDD7F84}" type="presParOf" srcId="{063B4805-CC05-4243-AF4B-885334FEB196}" destId="{A255683A-911C-499C-B712-38187E158061}" srcOrd="0" destOrd="0" presId="urn:microsoft.com/office/officeart/2005/8/layout/vList3"/>
    <dgm:cxn modelId="{576D9DEF-EB10-4183-953D-FFD0D8DF5027}" type="presParOf" srcId="{063B4805-CC05-4243-AF4B-885334FEB196}" destId="{48D925B6-BDF2-4768-AA27-F38D5557BE0F}" srcOrd="1" destOrd="0" presId="urn:microsoft.com/office/officeart/2005/8/layout/vList3"/>
    <dgm:cxn modelId="{51F728B6-DE6C-4D4C-B2C5-9CD68A4D74B7}" type="presParOf" srcId="{757B928B-F2DA-4B3B-A917-821CCDD28BDA}" destId="{8E448E4F-9CD4-4F05-B364-9F7D0480846C}" srcOrd="3" destOrd="0" presId="urn:microsoft.com/office/officeart/2005/8/layout/vList3"/>
    <dgm:cxn modelId="{1CF85B75-34CA-47A4-A015-6D5E7971A069}" type="presParOf" srcId="{757B928B-F2DA-4B3B-A917-821CCDD28BDA}" destId="{45EC96FC-B1DB-49F0-93A3-30EA9ED80A7A}" srcOrd="4" destOrd="0" presId="urn:microsoft.com/office/officeart/2005/8/layout/vList3"/>
    <dgm:cxn modelId="{54166742-FCD1-4A1A-B07D-C2532C6FD484}" type="presParOf" srcId="{45EC96FC-B1DB-49F0-93A3-30EA9ED80A7A}" destId="{9C63FA30-B8E0-4EA3-AC1D-184646E3029E}" srcOrd="0" destOrd="0" presId="urn:microsoft.com/office/officeart/2005/8/layout/vList3"/>
    <dgm:cxn modelId="{C3137BFA-227D-4B4C-95D4-1CD5FD434B73}" type="presParOf" srcId="{45EC96FC-B1DB-49F0-93A3-30EA9ED80A7A}" destId="{E89598F2-D011-46F3-9ECD-2920A6C05C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A478EC-14CC-4D42-BEFC-27EE1D4025B5}">
      <dsp:nvSpPr>
        <dsp:cNvPr id="0" name=""/>
        <dsp:cNvSpPr/>
      </dsp:nvSpPr>
      <dsp:spPr>
        <a:xfrm rot="10800000">
          <a:off x="1226649" y="397"/>
          <a:ext cx="6246431" cy="11934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7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Массивтегі (тізімдегі)элементтерді іздеу.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26649" y="397"/>
        <a:ext cx="6246431" cy="1193436"/>
      </dsp:txXfrm>
    </dsp:sp>
    <dsp:sp modelId="{0637A60B-2622-4634-B577-E07381B484F9}">
      <dsp:nvSpPr>
        <dsp:cNvPr id="0" name=""/>
        <dsp:cNvSpPr/>
      </dsp:nvSpPr>
      <dsp:spPr>
        <a:xfrm>
          <a:off x="984388" y="0"/>
          <a:ext cx="1193436" cy="11934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925B6-BDF2-4768-AA27-F38D5557BE0F}">
      <dsp:nvSpPr>
        <dsp:cNvPr id="0" name=""/>
        <dsp:cNvSpPr/>
      </dsp:nvSpPr>
      <dsp:spPr>
        <a:xfrm rot="10800000">
          <a:off x="963772" y="1550083"/>
          <a:ext cx="6625838" cy="1851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Тізімдегі </a:t>
          </a: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max </a:t>
          </a:r>
          <a:r>
            <a:rPr lang="kk-KZ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</a:t>
          </a: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min</a:t>
          </a:r>
          <a:r>
            <a:rPr lang="kk-KZ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әдістерін          қолданбай ондағы ең үлкен (ең кіші) элементтерді іздеу.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963772" y="1550083"/>
        <a:ext cx="6625838" cy="1851127"/>
      </dsp:txXfrm>
    </dsp:sp>
    <dsp:sp modelId="{A255683A-911C-499C-B712-38187E158061}">
      <dsp:nvSpPr>
        <dsp:cNvPr id="0" name=""/>
        <dsp:cNvSpPr/>
      </dsp:nvSpPr>
      <dsp:spPr>
        <a:xfrm>
          <a:off x="835324" y="1878929"/>
          <a:ext cx="1280151" cy="11934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598F2-D011-46F3-9ECD-2920A6C05CFB}">
      <dsp:nvSpPr>
        <dsp:cNvPr id="0" name=""/>
        <dsp:cNvSpPr/>
      </dsp:nvSpPr>
      <dsp:spPr>
        <a:xfrm rot="10800000">
          <a:off x="1087719" y="3739165"/>
          <a:ext cx="6542975" cy="14267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7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Критерий бойынша массив(тізім) элементтерін таңдау.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087719" y="3739165"/>
        <a:ext cx="6542975" cy="1426717"/>
      </dsp:txXfrm>
    </dsp:sp>
    <dsp:sp modelId="{9C63FA30-B8E0-4EA3-AC1D-184646E3029E}">
      <dsp:nvSpPr>
        <dsp:cNvPr id="0" name=""/>
        <dsp:cNvSpPr/>
      </dsp:nvSpPr>
      <dsp:spPr>
        <a:xfrm>
          <a:off x="877719" y="3874101"/>
          <a:ext cx="1193436" cy="11934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8297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ттт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2129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212976"/>
            <a:ext cx="8303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Белгіленген сипаттары бар элементті іздеу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229600" cy="309634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Сабақ мақсаты: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Шарттары мен стандартты мәселелерді шешу.</a:t>
            </a:r>
            <a:b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Қосынды мен көбейтіндінің жинақталу жұмысын үйрену.</a:t>
            </a:r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Бүгінгі үйренетініміз:</a:t>
            </a:r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өлшемді массивтерді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пайдаланып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Python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программалау тілінде программаларды құруды.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SUS\Desktop\pointing-with-pointer-anim-500-clr-110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82602" y="476672"/>
            <a:ext cx="2661398" cy="304651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179513" y="441534"/>
            <a:ext cx="6552728" cy="3166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3663" lvl="1"/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Іздеу</a:t>
            </a:r>
            <a:r>
              <a:rPr lang="kk-KZ" sz="3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-бұл іздеу критерийлеріне сәйкес келетін деректер жиынтығын айқындау үшін белгілі бір деректер жиынтығын өңдеу.</a:t>
            </a:r>
            <a:endParaRPr lang="ru-RU" sz="3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Тізімдегі элементтерді іздеу әдістері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Элементтерді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қасиеттері бойынша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іздеу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 кіріктірілген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функциялар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әдістерді қолдануға болады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481138"/>
          <a:ext cx="8712968" cy="4161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663203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0" i="0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Атауы</a:t>
                      </a:r>
                      <a:r>
                        <a:rPr kumimoji="0" lang="ru-RU" sz="3200" b="0" i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0" i="0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Міндеті</a:t>
                      </a:r>
                      <a:r>
                        <a:rPr kumimoji="0" lang="ru-RU" sz="2800" b="0" i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203"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max()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массивтің максимал</a:t>
                      </a:r>
                      <a:r>
                        <a:rPr kumimoji="0" lang="ru-RU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элементі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203"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min()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массивтің минимал</a:t>
                      </a:r>
                      <a:r>
                        <a:rPr kumimoji="0" lang="ru-RU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элементі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203"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count(</a:t>
                      </a:r>
                      <a:r>
                        <a:rPr kumimoji="0" lang="ru-RU" sz="2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мәніне ие</a:t>
                      </a:r>
                      <a:r>
                        <a:rPr kumimoji="0" lang="ru-RU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элемент саны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203"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index(</a:t>
                      </a:r>
                      <a:r>
                        <a:rPr kumimoji="0" lang="ru-RU" sz="2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 </a:t>
                      </a:r>
                      <a:r>
                        <a:rPr kumimoji="0" lang="ru-RU" sz="2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элементін</a:t>
                      </a:r>
                      <a:r>
                        <a:rPr kumimoji="0" lang="ru-RU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алғаш енгізу</a:t>
                      </a:r>
                      <a:r>
                        <a:rPr kumimoji="0" lang="ru-RU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нөмірі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616624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Алгоритмі:</a:t>
            </a:r>
          </a:p>
          <a:p>
            <a:pPr marL="624078" indent="-514350">
              <a:buFont typeface="+mj-lt"/>
              <a:buAutoNum type="arabicPeriod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массивін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кездейсоқ сандармен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толтыру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Массивтің максимал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элементін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экранға шығару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Массивтің минимал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элементін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экранға шығару.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ru-RU" b="1" dirty="0" err="1" smtClean="0"/>
              <a:t>Программалық </a:t>
            </a:r>
            <a:r>
              <a:rPr lang="ru-RU" b="1" dirty="0" smtClean="0"/>
              <a:t>код</a:t>
            </a:r>
            <a:r>
              <a:rPr lang="ru-RU" b="1" dirty="0" smtClean="0"/>
              <a:t>:</a:t>
            </a:r>
            <a:r>
              <a:rPr lang="en-US" b="1" dirty="0" smtClean="0"/>
              <a:t> </a:t>
            </a:r>
            <a:r>
              <a:rPr lang="kk-KZ" b="1" dirty="0" smtClean="0"/>
              <a:t>                    Нәтижесі:</a:t>
            </a:r>
            <a:endParaRPr lang="en-US" b="1" dirty="0" smtClean="0"/>
          </a:p>
          <a:p>
            <a:pPr marL="624078" indent="-514350">
              <a:buNone/>
            </a:pPr>
            <a:endParaRPr lang="ru-RU" b="1" dirty="0" smtClean="0"/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10-нан 20-ға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аралықта кездейсоқ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10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тұратын массивтің максимал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минимал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элементтерін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табу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5184576" cy="2808312"/>
          </a:xfrm>
          <a:prstGeom prst="rect">
            <a:avLst/>
          </a:prstGeom>
        </p:spPr>
      </p:pic>
      <p:pic>
        <p:nvPicPr>
          <p:cNvPr id="5" name="Рисунок 4" descr="ч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861048"/>
            <a:ext cx="288032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772816"/>
            <a:ext cx="8820472" cy="4525963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тізім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әдіс атауы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parameter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параметр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b="1" i="1" dirty="0" err="1" smtClean="0"/>
              <a:t>Мысалы</a:t>
            </a:r>
            <a:r>
              <a:rPr lang="ru-RU" sz="3200" b="1" i="1" dirty="0" smtClean="0"/>
              <a:t>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Информатика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пәнінен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9-сыныптың 15 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оқушысының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тоқсандағы қорытынды бағаларының массиві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Үздік, екпінді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және үшке оқитын оқушы санын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анықтау керек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List.Method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(parameter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Тізімдерді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өңдеу әдістерін жазудың ортақ нысаны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бар</a:t>
            </a:r>
            <a:r>
              <a:rPr lang="ru-RU" sz="3600" b="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оқушының бағаларынан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массивін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құру.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элементін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экранға шығару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элементін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экранға шығару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элементін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экранға шығару</a:t>
            </a:r>
            <a:r>
              <a:rPr lang="ru-RU" dirty="0" smtClean="0"/>
              <a:t>.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Программалық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код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24078" indent="-514350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b="1" i="1" dirty="0" smtClean="0"/>
          </a:p>
          <a:p>
            <a:pPr marL="624078" indent="-514350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Нәтижесі: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b="1" i="1" dirty="0" smtClean="0"/>
          </a:p>
          <a:p>
            <a:pPr marL="624078" indent="-514350">
              <a:buNone/>
            </a:pPr>
            <a:endPara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b="1" i="1" dirty="0" smtClean="0"/>
          </a:p>
          <a:p>
            <a:pPr marL="624078" indent="-514350">
              <a:buNone/>
            </a:pPr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5832648" cy="1944216"/>
          </a:xfrm>
          <a:prstGeom prst="rect">
            <a:avLst/>
          </a:prstGeom>
        </p:spPr>
      </p:pic>
      <p:pic>
        <p:nvPicPr>
          <p:cNvPr id="5" name="Рисунок 4" descr="ы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733256"/>
            <a:ext cx="4392488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Ақпаратты іздеу дегеніміз не?</a:t>
            </a:r>
          </a:p>
          <a:p>
            <a:pPr marL="624078" indent="-514350">
              <a:buFont typeface="+mj-lt"/>
              <a:buAutoNum type="arabicPeriod"/>
            </a:pPr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Тізімдер үшін қандай кірістірілген функциялар қолданылады?</a:t>
            </a:r>
          </a:p>
          <a:p>
            <a:pPr marL="624078" indent="-514350">
              <a:buFont typeface="+mj-lt"/>
              <a:buAutoNum type="arabicPeriod"/>
            </a:pPr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Массивтегі деректер қандай әдіспен реттеледі?</a:t>
            </a:r>
          </a:p>
          <a:p>
            <a:pPr marL="624078" indent="-514350">
              <a:buFont typeface="+mj-lt"/>
              <a:buAutoNum type="arabicPeriod"/>
            </a:pPr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Қандай сан ең үлкен және ең кіші деп аталады?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 тапсырмасы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Сұрақтарға жауап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береміз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</TotalTime>
  <Words>177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          Сабақ мақсаты: Шарттары мен стандартты мәселелерді шешу. Қосынды мен көбейтіндінің жинақталу жұмысын үйрену.         Бүгінгі үйренетініміз: «Бір өлшемді массивтерді пайдаланып Python программалау тілінде программаларды құруды.» </vt:lpstr>
      <vt:lpstr>Слайд 3</vt:lpstr>
      <vt:lpstr>Тізімдегі элементтерді іздеу әдістері</vt:lpstr>
      <vt:lpstr>Элементтерді берілген қасиеттері бойынша іздеу үшін кіріктірілген функциялар мен әдістерді қолдануға болады.</vt:lpstr>
      <vt:lpstr>Мысалы: 10-нан 20-ға дейінгі аралықта кездейсоқ 10 саннан тұратын массивтің максимал және минимал элементтерін табу керек. </vt:lpstr>
      <vt:lpstr>List.Method(parameter) Тізімдерді өңдеу әдістерін жазудың ортақ нысаны бар.</vt:lpstr>
      <vt:lpstr>Слайд 8</vt:lpstr>
      <vt:lpstr>Үй тапсырмасы: Сұрақтарға жауап береміз.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15</cp:revision>
  <dcterms:created xsi:type="dcterms:W3CDTF">2021-02-14T19:10:17Z</dcterms:created>
  <dcterms:modified xsi:type="dcterms:W3CDTF">2021-02-14T21:42:25Z</dcterms:modified>
</cp:coreProperties>
</file>