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9" r:id="rId4"/>
    <p:sldId id="260" r:id="rId5"/>
    <p:sldId id="261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6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17.02.2021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17.02.2021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17.02.2021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620688"/>
            <a:ext cx="8676456" cy="1829761"/>
          </a:xfrm>
        </p:spPr>
        <p:txBody>
          <a:bodyPr/>
          <a:lstStyle/>
          <a:p>
            <a:pPr algn="ctr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Элементтердің орынын ауыстыру.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" name="Рисунок 5" descr="screen6.jpg"/>
          <p:cNvPicPr>
            <a:picLocks noChangeAspect="1"/>
          </p:cNvPicPr>
          <p:nvPr/>
        </p:nvPicPr>
        <p:blipFill>
          <a:blip r:embed="rId2" cstate="print"/>
          <a:srcRect t="18500"/>
          <a:stretch>
            <a:fillRect/>
          </a:stretch>
        </p:blipFill>
        <p:spPr>
          <a:xfrm>
            <a:off x="0" y="0"/>
            <a:ext cx="9144000" cy="592189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043608" y="4365104"/>
            <a:ext cx="7072627" cy="144655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kk-KZ" sz="4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Элементтердің орынын</a:t>
            </a:r>
          </a:p>
          <a:p>
            <a:pPr algn="ctr"/>
            <a:r>
              <a:rPr lang="kk-KZ" sz="4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ауыстыру.</a:t>
            </a:r>
            <a:endParaRPr lang="ru-RU" sz="4400" b="1" i="1" dirty="0">
              <a:solidFill>
                <a:srgbClr val="FF0000"/>
              </a:solidFill>
            </a:endParaRPr>
          </a:p>
        </p:txBody>
      </p:sp>
      <p:pic>
        <p:nvPicPr>
          <p:cNvPr id="8" name="Рисунок 7" descr="screen6.jpg"/>
          <p:cNvPicPr>
            <a:picLocks noChangeAspect="1"/>
          </p:cNvPicPr>
          <p:nvPr/>
        </p:nvPicPr>
        <p:blipFill>
          <a:blip r:embed="rId2" cstate="print"/>
          <a:srcRect r="75987" b="81017"/>
          <a:stretch>
            <a:fillRect/>
          </a:stretch>
        </p:blipFill>
        <p:spPr>
          <a:xfrm>
            <a:off x="0" y="0"/>
            <a:ext cx="8964488" cy="4409728"/>
          </a:xfrm>
          <a:prstGeom prst="rect">
            <a:avLst/>
          </a:prstGeom>
        </p:spPr>
      </p:pic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229026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kk-KZ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Сабақтың мақсаты:</a:t>
            </a:r>
            <a:r>
              <a:rPr lang="kk-KZ" dirty="0" smtClean="0"/>
              <a:t/>
            </a:r>
            <a:br>
              <a:rPr lang="kk-KZ" dirty="0" smtClean="0"/>
            </a:br>
            <a:r>
              <a:rPr lang="kk-KZ" sz="3600" i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Бірөлшемді массив элементінің орнын ауыстыру әдістерін анықтау.</a:t>
            </a:r>
            <a:endParaRPr lang="ru-RU" sz="3600" i="1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2"/>
          <p:cNvSpPr txBox="1">
            <a:spLocks/>
          </p:cNvSpPr>
          <p:nvPr/>
        </p:nvSpPr>
        <p:spPr>
          <a:xfrm>
            <a:off x="395536" y="2996952"/>
            <a:ext cx="8424936" cy="22902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rtlCol="0" anchor="ctr">
            <a:normAutofit lnSpcReduction="1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Нені үйренесіңдер?</a:t>
            </a:r>
            <a:r>
              <a:rPr kumimoji="0" lang="kk-KZ" sz="4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kk-KZ" sz="4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kk-KZ" sz="3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uLnTx/>
                <a:uFillTx/>
                <a:latin typeface="Times New Roman" pitchFamily="18" charset="0"/>
                <a:cs typeface="Times New Roman" pitchFamily="18" charset="0"/>
              </a:rPr>
              <a:t>Бірөлшемді массивті</a:t>
            </a:r>
            <a:r>
              <a:rPr kumimoji="0" lang="kk-KZ" sz="3600" b="1" i="1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uLnTx/>
                <a:uFillTx/>
                <a:latin typeface="Times New Roman" pitchFamily="18" charset="0"/>
                <a:cs typeface="Times New Roman" pitchFamily="18" charset="0"/>
              </a:rPr>
              <a:t> пайдалана отырып ,</a:t>
            </a:r>
            <a:r>
              <a:rPr kumimoji="0" lang="en-US" sz="3600" b="1" i="1" u="none" strike="noStrike" kern="1200" cap="none" spc="0" normalizeH="0" noProof="0" dirty="0" err="1" smtClean="0">
                <a:ln>
                  <a:noFill/>
                </a:ln>
                <a:solidFill>
                  <a:schemeClr val="dk1"/>
                </a:solidFill>
                <a:uLnTx/>
                <a:uFillTx/>
                <a:latin typeface="Times New Roman" pitchFamily="18" charset="0"/>
                <a:cs typeface="Times New Roman" pitchFamily="18" charset="0"/>
              </a:rPr>
              <a:t>Pyhton</a:t>
            </a:r>
            <a:r>
              <a:rPr kumimoji="0" lang="kk-KZ" sz="3600" b="1" i="1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3600" b="1" i="1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uLnTx/>
                <a:uFillTx/>
                <a:latin typeface="Times New Roman" pitchFamily="18" charset="0"/>
                <a:cs typeface="Times New Roman" pitchFamily="18" charset="0"/>
              </a:rPr>
              <a:t>(</a:t>
            </a:r>
            <a:r>
              <a:rPr kumimoji="0" lang="ru-RU" sz="3600" b="1" i="1" u="none" strike="noStrike" kern="1200" cap="none" spc="0" normalizeH="0" noProof="0" dirty="0" err="1" smtClean="0">
                <a:ln>
                  <a:noFill/>
                </a:ln>
                <a:solidFill>
                  <a:schemeClr val="dk1"/>
                </a:solidFill>
                <a:uLnTx/>
                <a:uFillTx/>
                <a:latin typeface="Times New Roman" pitchFamily="18" charset="0"/>
                <a:cs typeface="Times New Roman" pitchFamily="18" charset="0"/>
              </a:rPr>
              <a:t>пайтон</a:t>
            </a:r>
            <a:r>
              <a:rPr kumimoji="0" lang="ru-RU" sz="3600" b="1" i="1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uLnTx/>
                <a:uFillTx/>
                <a:latin typeface="Times New Roman" pitchFamily="18" charset="0"/>
                <a:cs typeface="Times New Roman" pitchFamily="18" charset="0"/>
              </a:rPr>
              <a:t>) </a:t>
            </a:r>
            <a:r>
              <a:rPr kumimoji="0" lang="ru-RU" sz="3600" b="1" i="1" u="none" strike="noStrike" kern="1200" cap="none" spc="0" normalizeH="0" noProof="0" dirty="0" err="1" smtClean="0">
                <a:ln>
                  <a:noFill/>
                </a:ln>
                <a:solidFill>
                  <a:schemeClr val="dk1"/>
                </a:solidFill>
                <a:uLnTx/>
                <a:uFillTx/>
                <a:latin typeface="Times New Roman" pitchFamily="18" charset="0"/>
                <a:cs typeface="Times New Roman" pitchFamily="18" charset="0"/>
              </a:rPr>
              <a:t>программалау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 smtClean="0">
                <a:latin typeface="Times New Roman" pitchFamily="18" charset="0"/>
                <a:cs typeface="Times New Roman" pitchFamily="18" charset="0"/>
              </a:rPr>
              <a:t>тілінде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 программа </a:t>
            </a:r>
            <a:r>
              <a:rPr lang="ru-RU" sz="3600" b="1" i="1" dirty="0" err="1" smtClean="0">
                <a:latin typeface="Times New Roman" pitchFamily="18" charset="0"/>
                <a:cs typeface="Times New Roman" pitchFamily="18" charset="0"/>
              </a:rPr>
              <a:t>құруды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kumimoji="0" lang="ru-RU" sz="3600" b="1" i="1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kk-KZ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Тізімдерді өңдеу алгоритмі</a:t>
            </a:r>
            <a:endParaRPr lang="ru-RU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323528" y="620688"/>
          <a:ext cx="8640960" cy="60486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0"/>
                <a:gridCol w="2526382"/>
                <a:gridCol w="1391341"/>
                <a:gridCol w="2562997"/>
              </a:tblGrid>
              <a:tr h="707528">
                <a:tc>
                  <a:txBody>
                    <a:bodyPr/>
                    <a:lstStyle/>
                    <a:p>
                      <a:pPr algn="ctr"/>
                      <a:r>
                        <a:rPr lang="kk-KZ" sz="2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Толтыру</a:t>
                      </a:r>
                      <a:endParaRPr lang="ru-RU" sz="20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Талдау</a:t>
                      </a:r>
                      <a:endParaRPr lang="ru-RU" sz="20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Іздеу</a:t>
                      </a:r>
                      <a:endParaRPr lang="ru-RU" sz="20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Ауыстыру</a:t>
                      </a:r>
                      <a:endParaRPr lang="ru-RU" sz="20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549796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kk-K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Кездейсоқ сандармен толтыру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kk-KZ" sz="2000" b="0" i="0" dirty="0" smtClean="0">
                          <a:latin typeface="Times New Roman" pitchFamily="18" charset="0"/>
                          <a:cs typeface="Times New Roman" pitchFamily="18" charset="0"/>
                        </a:rPr>
                        <a:t>Тапсырманы санау</a:t>
                      </a:r>
                      <a:r>
                        <a:rPr lang="ru-RU" sz="2000" b="0" i="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sz="2000" b="0" i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бер</a:t>
                      </a:r>
                      <a:r>
                        <a:rPr lang="kk-KZ" sz="2000" b="0" i="0" dirty="0" smtClean="0">
                          <a:latin typeface="Times New Roman" pitchFamily="18" charset="0"/>
                          <a:cs typeface="Times New Roman" pitchFamily="18" charset="0"/>
                        </a:rPr>
                        <a:t>ілген</a:t>
                      </a:r>
                      <a:r>
                        <a:rPr lang="kk-KZ" sz="2000" b="0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қасиеттерді қанағатандыратын кесте элементтерінің санын немесе қосындысын табу.</a:t>
                      </a:r>
                      <a:endParaRPr lang="ru-RU" sz="2000" b="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kk-K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Массив элементтерінің орындарын ауыстыруға негізделген есептер.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kk-K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Циклді ауыстыру есептері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791347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kk-K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Элемент индекстерін толтыру</a:t>
                      </a:r>
                      <a:r>
                        <a:rPr lang="kk-KZ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формуласын қолдану.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kk-K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Массив элементтерінің ішінен ең үлкен</a:t>
                      </a:r>
                      <a:r>
                        <a:rPr lang="kk-KZ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және ең кішісін табу.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kk-K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Массив </a:t>
                      </a:r>
                      <a:r>
                        <a:rPr lang="kk-K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элементтерін сұрыптау есептері.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0" y="404664"/>
            <a:ext cx="8964488" cy="6453336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Бағдарламаларды құру кезінде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кей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есептерді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шешу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үшін айнымалылардың мәнін ауыстыру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керек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болады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Бағдарламалау кезінде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соңғы берілген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мәнді айнымалыға жазады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Сондықтан екі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айнымалының мәнін ауыстыру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үшін төмендегідей кодты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жаза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салуға болмайды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r>
              <a:rPr lang="en-US" sz="2800" b="1" i="1" dirty="0" smtClean="0">
                <a:solidFill>
                  <a:srgbClr val="FF0000"/>
                </a:solidFill>
              </a:rPr>
              <a:t>a = b</a:t>
            </a:r>
            <a:endParaRPr lang="en-US" sz="28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2800" b="1" i="1" dirty="0" smtClean="0">
                <a:solidFill>
                  <a:srgbClr val="FF0000"/>
                </a:solidFill>
              </a:rPr>
              <a:t>b = a</a:t>
            </a:r>
            <a:endParaRPr lang="ru-RU" sz="2800" b="1" i="1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Мұндай кодты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орындаған соң екі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айнымалының мәні бірдей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болып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қалады.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Айырбастау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үшін үшінші қосымша айнымалыны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енгізеді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оған бірінші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айнымалының мәні жазылады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Әрі қарай бірінші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айнымалыға екінші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айнымалының мәні жазылады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Екінші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айнымалыға қосымша айнымалыға жазылған мән беріледі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2400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95536" y="476672"/>
            <a:ext cx="8748464" cy="1143000"/>
          </a:xfrm>
        </p:spPr>
        <p:txBody>
          <a:bodyPr>
            <a:normAutofit fontScale="90000"/>
          </a:bodyPr>
          <a:lstStyle/>
          <a:p>
            <a:r>
              <a:rPr lang="kk-KZ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1-мысал: 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Жеті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саннан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тұратын массивтің 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3 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 5-элементтерін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ауыстыру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уу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2636912"/>
            <a:ext cx="4320480" cy="3744416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755576" y="2060848"/>
            <a:ext cx="31106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Программалық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код: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364088" y="2132856"/>
            <a:ext cx="134017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Нәтижесі:</a:t>
            </a:r>
            <a:endParaRPr lang="ru-RU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Рисунок 8" descr="кк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4048" y="2708920"/>
            <a:ext cx="3600400" cy="1368152"/>
          </a:xfrm>
          <a:prstGeom prst="rect">
            <a:avLst/>
          </a:prstGeom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188640"/>
            <a:ext cx="8964488" cy="6669360"/>
          </a:xfrm>
        </p:spPr>
        <p:txBody>
          <a:bodyPr>
            <a:normAutofit/>
          </a:bodyPr>
          <a:lstStyle/>
          <a:p>
            <a:pPr marL="624078" indent="-514350">
              <a:buNone/>
            </a:pPr>
            <a:endParaRPr lang="ru-RU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buNone/>
            </a:pPr>
            <a:endParaRPr lang="kk-KZ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buNone/>
            </a:pPr>
            <a:endParaRPr lang="kk-KZ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buNone/>
            </a:pPr>
            <a:endParaRPr lang="kk-KZ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buNone/>
            </a:pPr>
            <a:endParaRPr lang="ru-RU" b="1" i="1" dirty="0" smtClean="0"/>
          </a:p>
          <a:p>
            <a:pPr marL="624078" indent="-514350">
              <a:buNone/>
            </a:pPr>
            <a:endParaRPr lang="ru-RU" b="1" i="1" dirty="0" smtClean="0"/>
          </a:p>
          <a:p>
            <a:pPr marL="624078" indent="-514350">
              <a:buNone/>
            </a:pPr>
            <a:endParaRPr lang="kk-KZ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buNone/>
            </a:pPr>
            <a:endParaRPr lang="ru-RU" b="1" i="1" dirty="0" smtClean="0"/>
          </a:p>
          <a:p>
            <a:pPr marL="624078" indent="-514350">
              <a:buNone/>
            </a:pPr>
            <a:endParaRPr lang="kk-KZ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buNone/>
            </a:pPr>
            <a:endParaRPr lang="kk-KZ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buNone/>
            </a:pP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6"/>
          <p:cNvSpPr>
            <a:spLocks noGrp="1"/>
          </p:cNvSpPr>
          <p:nvPr>
            <p:ph type="title"/>
          </p:nvPr>
        </p:nvSpPr>
        <p:spPr>
          <a:xfrm>
            <a:off x="0" y="1844824"/>
            <a:ext cx="8748464" cy="638944"/>
          </a:xfrm>
        </p:spPr>
        <p:txBody>
          <a:bodyPr>
            <a:normAutofit fontScale="90000"/>
          </a:bodyPr>
          <a:lstStyle/>
          <a:p>
            <a:r>
              <a:rPr lang="kk-KZ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2-мысалы: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өлшемді 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массив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берілген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. 1-элементті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соңғысымен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, ал 2-элементті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соңғының алдындағы элементпен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ауыстыру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қажет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Шешімі</a:t>
            </a:r>
            <a:r>
              <a:rPr lang="ru-RU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400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Массив </a:t>
            </a:r>
            <a:r>
              <a:rPr lang="ru-RU" sz="24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элементтерінің санын</a:t>
            </a:r>
            <a:r>
              <a:rPr lang="ru-RU" sz="24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ru-RU" sz="24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деп</a:t>
            </a:r>
            <a:r>
              <a:rPr lang="ru-RU" sz="24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белгілейік</a:t>
            </a:r>
            <a:r>
              <a:rPr lang="ru-RU" sz="24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Бірінші</a:t>
            </a:r>
            <a:r>
              <a:rPr lang="ru-RU" sz="24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және екінші</a:t>
            </a:r>
            <a:r>
              <a:rPr lang="ru-RU" sz="24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элементтердің индексі</a:t>
            </a:r>
            <a:r>
              <a:rPr lang="ru-RU" sz="24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0 мен 1-ге, </a:t>
            </a:r>
            <a:r>
              <a:rPr lang="ru-RU" sz="24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соңғы және соңғының алдындағы элементтер</a:t>
            </a:r>
            <a:r>
              <a:rPr lang="ru-RU" sz="24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индексі</a:t>
            </a:r>
            <a:r>
              <a:rPr lang="ru-RU" sz="24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сәйкесінше </a:t>
            </a:r>
            <a:r>
              <a:rPr lang="ru-RU" sz="24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n-1) </a:t>
            </a:r>
            <a:r>
              <a:rPr lang="ru-RU" sz="24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және </a:t>
            </a:r>
            <a:r>
              <a:rPr lang="ru-RU" sz="24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n-2)-</a:t>
            </a:r>
            <a:r>
              <a:rPr lang="ru-RU" sz="24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ге</a:t>
            </a:r>
            <a:r>
              <a:rPr lang="ru-RU" sz="24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тең</a:t>
            </a:r>
            <a:r>
              <a:rPr lang="ru-RU" sz="2400" b="0" dirty="0" err="1" smtClean="0"/>
              <a:t>.</a:t>
            </a:r>
            <a:r>
              <a:rPr lang="ru-RU" sz="2400" b="0" dirty="0" smtClean="0"/>
              <a:t/>
            </a:r>
            <a:br>
              <a:rPr lang="ru-RU" sz="2400" b="0" dirty="0" smtClean="0"/>
            </a:br>
            <a:r>
              <a:rPr lang="ru-RU" sz="2400" b="0" dirty="0" smtClean="0"/>
              <a:t/>
            </a:r>
            <a:br>
              <a:rPr lang="ru-RU" sz="2400" b="0" dirty="0" smtClean="0"/>
            </a:b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i="1" dirty="0" smtClean="0"/>
              <a:t/>
            </a:r>
            <a:br>
              <a:rPr lang="ru-RU" sz="2400" i="1" dirty="0" smtClean="0"/>
            </a:br>
            <a:r>
              <a:rPr lang="ru-RU" sz="2400" b="0" dirty="0" smtClean="0"/>
              <a:t/>
            </a:r>
            <a:br>
              <a:rPr lang="ru-RU" sz="2400" b="0" dirty="0" smtClean="0"/>
            </a:br>
            <a:endParaRPr lang="ru-RU" sz="2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2276872"/>
            <a:ext cx="311066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Программалық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код: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Рисунок 6" descr="уук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3429000"/>
            <a:ext cx="5760640" cy="2232248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6876256" y="2420888"/>
            <a:ext cx="134017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kk-KZ" sz="2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Нәтижесі</a:t>
            </a:r>
            <a:r>
              <a:rPr lang="kk-KZ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Рисунок 8" descr="ццц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84168" y="3356992"/>
            <a:ext cx="2808312" cy="1152128"/>
          </a:xfrm>
          <a:prstGeom prst="rect">
            <a:avLst/>
          </a:prstGeom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2060848"/>
            <a:ext cx="8964488" cy="266429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624078" indent="-514350" algn="ctr">
              <a:buFont typeface="+mj-lt"/>
              <a:buAutoNum type="arabicPeriod"/>
            </a:pPr>
            <a:r>
              <a:rPr lang="kk-KZ" sz="3200" i="1" dirty="0" smtClean="0">
                <a:latin typeface="Times New Roman" pitchFamily="18" charset="0"/>
                <a:cs typeface="Times New Roman" pitchFamily="18" charset="0"/>
              </a:rPr>
              <a:t>Оқушы массивтің максималды </a:t>
            </a:r>
            <a:r>
              <a:rPr lang="kk-KZ" sz="3200" i="1" smtClean="0">
                <a:latin typeface="Times New Roman" pitchFamily="18" charset="0"/>
                <a:cs typeface="Times New Roman" pitchFamily="18" charset="0"/>
              </a:rPr>
              <a:t>және </a:t>
            </a:r>
            <a:r>
              <a:rPr lang="kk-KZ" sz="3200" i="1" smtClean="0">
                <a:latin typeface="Times New Roman" pitchFamily="18" charset="0"/>
                <a:cs typeface="Times New Roman" pitchFamily="18" charset="0"/>
              </a:rPr>
              <a:t>минималды элементтерін </a:t>
            </a:r>
            <a:r>
              <a:rPr lang="kk-KZ" sz="3200" i="1" dirty="0" smtClean="0">
                <a:latin typeface="Times New Roman" pitchFamily="18" charset="0"/>
                <a:cs typeface="Times New Roman" pitchFamily="18" charset="0"/>
              </a:rPr>
              <a:t>ауыстыруға мүмкіндік беретін бағдарлама кодын құрастырды.Код жолдары мен олардың міндетін сәйкестендір.</a:t>
            </a:r>
          </a:p>
          <a:p>
            <a:pPr marL="624078" indent="-514350">
              <a:buFont typeface="+mj-lt"/>
              <a:buAutoNum type="arabicPeriod"/>
            </a:pPr>
            <a:endParaRPr lang="ru-RU" sz="32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706090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sz="44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Тапсырма</a:t>
            </a:r>
            <a:r>
              <a:rPr lang="ru-RU" sz="4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№1</a:t>
            </a:r>
            <a:br>
              <a:rPr lang="ru-RU" sz="4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79512" y="260648"/>
          <a:ext cx="3816424" cy="62462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6424"/>
              </a:tblGrid>
              <a:tr h="1494025">
                <a:tc>
                  <a:txBody>
                    <a:bodyPr/>
                    <a:lstStyle/>
                    <a:p>
                      <a:r>
                        <a:rPr lang="kk-KZ" sz="2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Максималды элементтерді анықтау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19304">
                <a:tc>
                  <a:txBody>
                    <a:bodyPr/>
                    <a:lstStyle/>
                    <a:p>
                      <a:r>
                        <a:rPr lang="kk-KZ" sz="2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Минималды элементті анықтау</a:t>
                      </a:r>
                    </a:p>
                  </a:txBody>
                  <a:tcPr/>
                </a:tc>
              </a:tr>
              <a:tr h="1494025">
                <a:tc>
                  <a:txBody>
                    <a:bodyPr/>
                    <a:lstStyle/>
                    <a:p>
                      <a:r>
                        <a:rPr lang="kk-KZ" sz="2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Максималды</a:t>
                      </a:r>
                      <a:r>
                        <a:rPr lang="kk-KZ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элементін индексін анықтау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494025">
                <a:tc>
                  <a:txBody>
                    <a:bodyPr/>
                    <a:lstStyle/>
                    <a:p>
                      <a:r>
                        <a:rPr lang="kk-KZ" sz="2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Минималды элементтің индексін анықтау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19304">
                <a:tc>
                  <a:txBody>
                    <a:bodyPr/>
                    <a:lstStyle/>
                    <a:p>
                      <a:r>
                        <a:rPr lang="kk-KZ" sz="2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Мәндерді ауыстыру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148064" y="260648"/>
          <a:ext cx="3456384" cy="61206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6384"/>
              </a:tblGrid>
              <a:tr h="1494025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j=</a:t>
                      </a:r>
                      <a:r>
                        <a:rPr lang="en-US" sz="28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num.index</a:t>
                      </a:r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(m2)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19304">
                <a:tc>
                  <a:txBody>
                    <a:bodyPr/>
                    <a:lstStyle/>
                    <a:p>
                      <a:r>
                        <a:rPr lang="en-US" sz="28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=</a:t>
                      </a:r>
                      <a:r>
                        <a:rPr lang="en-US" sz="28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num.index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(m1)</a:t>
                      </a:r>
                      <a:endParaRPr lang="kk-KZ" sz="28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494025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m2=min(num)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494025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num[</a:t>
                      </a:r>
                      <a:r>
                        <a:rPr lang="en-US" sz="28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],num[0]=</a:t>
                      </a:r>
                    </a:p>
                    <a:p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num[0],num[</a:t>
                      </a:r>
                      <a:r>
                        <a:rPr lang="en-US" sz="28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]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19304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m1=max(num)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7" name="Прямая соединительная линия 6"/>
          <p:cNvCxnSpPr/>
          <p:nvPr/>
        </p:nvCxnSpPr>
        <p:spPr>
          <a:xfrm>
            <a:off x="3995936" y="836712"/>
            <a:ext cx="1152128" cy="51845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3995936" y="2060848"/>
            <a:ext cx="1080120" cy="14401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4067944" y="2204864"/>
            <a:ext cx="1008112" cy="12241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V="1">
            <a:off x="3995936" y="1124744"/>
            <a:ext cx="1152128" cy="35283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V="1">
            <a:off x="3995936" y="4653136"/>
            <a:ext cx="1152128" cy="13681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401</TotalTime>
  <Words>180</Words>
  <Application>Microsoft Office PowerPoint</Application>
  <PresentationFormat>Экран (4:3)</PresentationFormat>
  <Paragraphs>52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Открытая</vt:lpstr>
      <vt:lpstr>Элементтердің орынын ауыстыру.</vt:lpstr>
      <vt:lpstr>Сабақтың мақсаты: Бірөлшемді массив элементінің орнын ауыстыру әдістерін анықтау.</vt:lpstr>
      <vt:lpstr>Тізімдерді өңдеу алгоритмі</vt:lpstr>
      <vt:lpstr>Слайд 4</vt:lpstr>
      <vt:lpstr>1-мысал:  Жеті саннан тұратын массивтің 3 және 5-элементтерін ауыстыру.</vt:lpstr>
      <vt:lpstr>2-мысалы: Бір өлшемді массив берілген. 1-элементті соңғысымен, ал 2-элементті соңғының алдындағы элементпен ауыстыру қажет. Шешімі: Массив элементтерінің санын n деп белгілейік. Бірінші және екінші элементтердің индексі 0 мен 1-ге, соңғы және соңғының алдындағы элементтер индексі сәйкесінше (n-1) және (n-2)-ге тең.     </vt:lpstr>
      <vt:lpstr>Тапсырма №1 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ПК</dc:creator>
  <cp:lastModifiedBy>ПК</cp:lastModifiedBy>
  <cp:revision>49</cp:revision>
  <dcterms:created xsi:type="dcterms:W3CDTF">2021-02-14T19:10:17Z</dcterms:created>
  <dcterms:modified xsi:type="dcterms:W3CDTF">2021-02-16T22:34:45Z</dcterms:modified>
</cp:coreProperties>
</file>