
<file path=[Content_Types].xml><?xml version="1.0" encoding="utf-8"?>
<Types xmlns="http://schemas.openxmlformats.org/package/2006/content-types">
  <Default Extension="png" ContentType="image/png"/>
  <Default Extension="jpeg" ContentType="image/jpeg"/>
  <Default Extension="m4a" ContentType="audio/mp4"/>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8"/>
  </p:notesMasterIdLst>
  <p:sldIdLst>
    <p:sldId id="496" r:id="rId2"/>
    <p:sldId id="503" r:id="rId3"/>
    <p:sldId id="495" r:id="rId4"/>
    <p:sldId id="481" r:id="rId5"/>
    <p:sldId id="497" r:id="rId6"/>
    <p:sldId id="500" r:id="rId7"/>
    <p:sldId id="491" r:id="rId8"/>
    <p:sldId id="498" r:id="rId9"/>
    <p:sldId id="502" r:id="rId10"/>
    <p:sldId id="493" r:id="rId11"/>
    <p:sldId id="501" r:id="rId12"/>
    <p:sldId id="494" r:id="rId13"/>
    <p:sldId id="499" r:id="rId14"/>
    <p:sldId id="492" r:id="rId15"/>
    <p:sldId id="477" r:id="rId16"/>
    <p:sldId id="504"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35" autoAdjust="0"/>
    <p:restoredTop sz="94660"/>
  </p:normalViewPr>
  <p:slideViewPr>
    <p:cSldViewPr>
      <p:cViewPr varScale="1">
        <p:scale>
          <a:sx n="57" d="100"/>
          <a:sy n="57" d="100"/>
        </p:scale>
        <p:origin x="196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812738-8D1F-48C9-8FEF-395F16C29046}" type="datetimeFigureOut">
              <a:rPr lang="ru-RU" smtClean="0"/>
              <a:pPr/>
              <a:t>18.01.2021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ACF6FF-CF8E-43B7-810C-18C8C576EC13}" type="slidenum">
              <a:rPr lang="ru-RU" smtClean="0"/>
              <a:pPr/>
              <a:t>‹#›</a:t>
            </a:fld>
            <a:endParaRPr lang="ru-RU"/>
          </a:p>
        </p:txBody>
      </p:sp>
    </p:spTree>
    <p:extLst>
      <p:ext uri="{BB962C8B-B14F-4D97-AF65-F5344CB8AC3E}">
        <p14:creationId xmlns:p14="http://schemas.microsoft.com/office/powerpoint/2010/main" val="2256099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pPr>
              <a:defRPr/>
            </a:pPr>
            <a:endParaRPr lang="ru-RU"/>
          </a:p>
        </p:txBody>
      </p:sp>
      <p:sp>
        <p:nvSpPr>
          <p:cNvPr id="20" name="Нижний колонтитул 19"/>
          <p:cNvSpPr>
            <a:spLocks noGrp="1"/>
          </p:cNvSpPr>
          <p:nvPr>
            <p:ph type="ftr" sz="quarter" idx="11"/>
          </p:nvPr>
        </p:nvSpPr>
        <p:spPr/>
        <p:txBody>
          <a:bodyPr/>
          <a:lstStyle>
            <a:extLst/>
          </a:lstStyle>
          <a:p>
            <a:pPr>
              <a:defRPr/>
            </a:pPr>
            <a:endParaRPr lang="ru-RU"/>
          </a:p>
        </p:txBody>
      </p:sp>
      <p:sp>
        <p:nvSpPr>
          <p:cNvPr id="10" name="Номер слайда 9"/>
          <p:cNvSpPr>
            <a:spLocks noGrp="1"/>
          </p:cNvSpPr>
          <p:nvPr>
            <p:ph type="sldNum" sz="quarter" idx="12"/>
          </p:nvPr>
        </p:nvSpPr>
        <p:spPr/>
        <p:txBody>
          <a:bodyPr/>
          <a:lstStyle>
            <a:extLst/>
          </a:lstStyle>
          <a:p>
            <a:pPr>
              <a:defRPr/>
            </a:pPr>
            <a:fld id="{0F819AAA-09DE-4BFD-8986-69A71D0B6A0A}" type="slidenum">
              <a:rPr lang="ru-RU" smtClean="0"/>
              <a:pPr>
                <a:defRPr/>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trips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EB534612-4A89-4310-871E-CC02BA2490B5}" type="slidenum">
              <a:rPr lang="ru-RU" smtClean="0"/>
              <a:pPr>
                <a:defRPr/>
              </a:pPr>
              <a:t>‹#›</a:t>
            </a:fld>
            <a:endParaRPr lang="ru-RU"/>
          </a:p>
        </p:txBody>
      </p:sp>
    </p:spTree>
  </p:cSld>
  <p:clrMapOvr>
    <a:masterClrMapping/>
  </p:clrMapOvr>
  <p:transition>
    <p:strips dir="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234806B8-DDF2-4BC2-AF95-74755C28F547}" type="slidenum">
              <a:rPr lang="ru-RU" smtClean="0"/>
              <a:pPr>
                <a:defRPr/>
              </a:pPr>
              <a:t>‹#›</a:t>
            </a:fld>
            <a:endParaRPr lang="ru-RU"/>
          </a:p>
        </p:txBody>
      </p:sp>
    </p:spTree>
  </p:cSld>
  <p:clrMapOvr>
    <a:masterClrMapping/>
  </p:clrMapOvr>
  <p:transition>
    <p:strips dir="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A97A68B1-B48F-497B-B11B-AFAFF2E69100}" type="slidenum">
              <a:rPr lang="ru-RU" smtClean="0"/>
              <a:pPr>
                <a:defRPr/>
              </a:pPr>
              <a:t>‹#›</a:t>
            </a:fld>
            <a:endParaRPr lang="ru-RU"/>
          </a:p>
        </p:txBody>
      </p:sp>
    </p:spTree>
  </p:cSld>
  <p:clrMapOvr>
    <a:masterClrMapping/>
  </p:clrMapOvr>
  <p:transition>
    <p:strips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35EB44F6-B5FC-4B57-8DFA-790C0466AE8E}" type="slidenum">
              <a:rPr lang="ru-RU" smtClean="0"/>
              <a:pPr>
                <a:defRPr/>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trips dir="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pPr>
              <a:defRPr/>
            </a:pPr>
            <a:fld id="{8767FA02-B77E-4B4C-868A-9490FD4115FF}" type="slidenum">
              <a:rPr lang="ru-RU" smtClean="0"/>
              <a:pPr>
                <a:defRPr/>
              </a:pPr>
              <a:t>‹#›</a:t>
            </a:fld>
            <a:endParaRPr lang="ru-RU"/>
          </a:p>
        </p:txBody>
      </p:sp>
    </p:spTree>
  </p:cSld>
  <p:clrMapOvr>
    <a:masterClrMapping/>
  </p:clrMapOvr>
  <p:transition>
    <p:strips dir="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a:defRPr/>
            </a:pPr>
            <a:endParaRPr lang="ru-RU"/>
          </a:p>
        </p:txBody>
      </p:sp>
      <p:sp>
        <p:nvSpPr>
          <p:cNvPr id="8" name="Нижний колонтитул 7"/>
          <p:cNvSpPr>
            <a:spLocks noGrp="1"/>
          </p:cNvSpPr>
          <p:nvPr>
            <p:ph type="ftr" sz="quarter" idx="11"/>
          </p:nvPr>
        </p:nvSpPr>
        <p:spPr/>
        <p:txBody>
          <a:bodyPr/>
          <a:lstStyle>
            <a:extLst/>
          </a:lstStyle>
          <a:p>
            <a:pPr>
              <a:defRPr/>
            </a:pPr>
            <a:endParaRPr lang="ru-RU"/>
          </a:p>
        </p:txBody>
      </p:sp>
      <p:sp>
        <p:nvSpPr>
          <p:cNvPr id="9" name="Номер слайда 8"/>
          <p:cNvSpPr>
            <a:spLocks noGrp="1"/>
          </p:cNvSpPr>
          <p:nvPr>
            <p:ph type="sldNum" sz="quarter" idx="12"/>
          </p:nvPr>
        </p:nvSpPr>
        <p:spPr/>
        <p:txBody>
          <a:bodyPr/>
          <a:lstStyle>
            <a:extLst/>
          </a:lstStyle>
          <a:p>
            <a:pPr>
              <a:defRPr/>
            </a:pPr>
            <a:fld id="{8F8AACE3-279B-49D8-9FB6-4D93E5D6A737}" type="slidenum">
              <a:rPr lang="ru-RU" smtClean="0"/>
              <a:pPr>
                <a:defRPr/>
              </a:pPr>
              <a:t>‹#›</a:t>
            </a:fld>
            <a:endParaRPr lang="ru-RU"/>
          </a:p>
        </p:txBody>
      </p:sp>
    </p:spTree>
  </p:cSld>
  <p:clrMapOvr>
    <a:masterClrMapping/>
  </p:clrMapOvr>
  <p:transition>
    <p:strips dir="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pPr>
              <a:defRPr/>
            </a:pPr>
            <a:endParaRPr lang="ru-RU"/>
          </a:p>
        </p:txBody>
      </p:sp>
      <p:sp>
        <p:nvSpPr>
          <p:cNvPr id="4" name="Нижний колонтитул 3"/>
          <p:cNvSpPr>
            <a:spLocks noGrp="1"/>
          </p:cNvSpPr>
          <p:nvPr>
            <p:ph type="ftr" sz="quarter" idx="11"/>
          </p:nvPr>
        </p:nvSpPr>
        <p:spPr/>
        <p:txBody>
          <a:bodyPr/>
          <a:lstStyle>
            <a:extLst/>
          </a:lstStyle>
          <a:p>
            <a:pPr>
              <a:defRPr/>
            </a:pPr>
            <a:endParaRPr lang="ru-RU"/>
          </a:p>
        </p:txBody>
      </p:sp>
      <p:sp>
        <p:nvSpPr>
          <p:cNvPr id="5" name="Номер слайда 4"/>
          <p:cNvSpPr>
            <a:spLocks noGrp="1"/>
          </p:cNvSpPr>
          <p:nvPr>
            <p:ph type="sldNum" sz="quarter" idx="12"/>
          </p:nvPr>
        </p:nvSpPr>
        <p:spPr/>
        <p:txBody>
          <a:bodyPr/>
          <a:lstStyle>
            <a:extLst/>
          </a:lstStyle>
          <a:p>
            <a:pPr>
              <a:defRPr/>
            </a:pPr>
            <a:fld id="{3461F1E1-93C8-42C3-B6B4-80D6712D7E1B}" type="slidenum">
              <a:rPr lang="ru-RU" smtClean="0"/>
              <a:pPr>
                <a:defRPr/>
              </a:pPr>
              <a:t>‹#›</a:t>
            </a:fld>
            <a:endParaRPr lang="ru-RU"/>
          </a:p>
        </p:txBody>
      </p:sp>
    </p:spTree>
  </p:cSld>
  <p:clrMapOvr>
    <a:masterClrMapping/>
  </p:clrMapOvr>
  <p:transition>
    <p:strips dir="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pPr>
              <a:defRPr/>
            </a:pPr>
            <a:endParaRPr lang="ru-RU"/>
          </a:p>
        </p:txBody>
      </p:sp>
      <p:sp>
        <p:nvSpPr>
          <p:cNvPr id="3" name="Нижний колонтитул 2"/>
          <p:cNvSpPr>
            <a:spLocks noGrp="1"/>
          </p:cNvSpPr>
          <p:nvPr>
            <p:ph type="ftr" sz="quarter" idx="11"/>
          </p:nvPr>
        </p:nvSpPr>
        <p:spPr/>
        <p:txBody>
          <a:bodyPr/>
          <a:lstStyle>
            <a:extLst/>
          </a:lstStyle>
          <a:p>
            <a:pPr>
              <a:defRPr/>
            </a:pPr>
            <a:endParaRPr lang="ru-RU"/>
          </a:p>
        </p:txBody>
      </p:sp>
      <p:sp>
        <p:nvSpPr>
          <p:cNvPr id="4" name="Номер слайда 3"/>
          <p:cNvSpPr>
            <a:spLocks noGrp="1"/>
          </p:cNvSpPr>
          <p:nvPr>
            <p:ph type="sldNum" sz="quarter" idx="12"/>
          </p:nvPr>
        </p:nvSpPr>
        <p:spPr/>
        <p:txBody>
          <a:bodyPr/>
          <a:lstStyle>
            <a:extLst/>
          </a:lstStyle>
          <a:p>
            <a:pPr>
              <a:defRPr/>
            </a:pPr>
            <a:fld id="{EA415FB1-CF93-4FD5-9387-87F1577162FE}" type="slidenum">
              <a:rPr lang="ru-RU" smtClean="0"/>
              <a:pPr>
                <a:defRPr/>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strips dir="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pPr>
              <a:defRPr/>
            </a:pPr>
            <a:fld id="{B4F96DD5-91EE-497B-9A57-C23B067D9D53}" type="slidenum">
              <a:rPr lang="ru-RU" smtClean="0"/>
              <a:pPr>
                <a:defRPr/>
              </a:pPr>
              <a:t>‹#›</a:t>
            </a:fld>
            <a:endParaRPr lang="ru-RU"/>
          </a:p>
        </p:txBody>
      </p:sp>
    </p:spTree>
  </p:cSld>
  <p:clrMapOvr>
    <a:masterClrMapping/>
  </p:clrMapOvr>
  <p:transition>
    <p:strips dir="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pPr>
              <a:defRPr/>
            </a:pPr>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pPr>
              <a:defRPr/>
            </a:pPr>
            <a:fld id="{D3227A89-40F5-4460-A2A9-9A20C1D0D81F}" type="slidenum">
              <a:rPr lang="ru-RU" smtClean="0"/>
              <a:pPr>
                <a:defRPr/>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transition>
    <p:strips dir="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807A91A9-1CD2-4A1C-9237-7B151961184C}" type="slidenum">
              <a:rPr lang="ru-RU" smtClean="0"/>
              <a:pPr>
                <a:defRPr/>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ransition>
    <p:strips dir="rd"/>
  </p:transition>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59632" y="1700808"/>
            <a:ext cx="7340352" cy="1584176"/>
          </a:xfrm>
        </p:spPr>
        <p:txBody>
          <a:bodyPr>
            <a:normAutofit fontScale="90000"/>
          </a:bodyPr>
          <a:lstStyle/>
          <a:p>
            <a:r>
              <a:rPr lang="kk-KZ" sz="3200" dirty="0" smtClean="0">
                <a:solidFill>
                  <a:srgbClr val="000099"/>
                </a:solidFill>
                <a:latin typeface="Times New Roman" pitchFamily="18" charset="0"/>
                <a:cs typeface="Times New Roman" pitchFamily="18" charset="0"/>
              </a:rPr>
              <a:t/>
            </a:r>
            <a:br>
              <a:rPr lang="kk-KZ" sz="3200" dirty="0" smtClean="0">
                <a:solidFill>
                  <a:srgbClr val="000099"/>
                </a:solidFill>
                <a:latin typeface="Times New Roman" pitchFamily="18" charset="0"/>
                <a:cs typeface="Times New Roman" pitchFamily="18" charset="0"/>
              </a:rPr>
            </a:br>
            <a:r>
              <a:rPr lang="kk-KZ" sz="3200" dirty="0">
                <a:solidFill>
                  <a:srgbClr val="000099"/>
                </a:solidFill>
                <a:latin typeface="Times New Roman" pitchFamily="18" charset="0"/>
                <a:cs typeface="Times New Roman" pitchFamily="18" charset="0"/>
              </a:rPr>
              <a:t/>
            </a:r>
            <a:br>
              <a:rPr lang="kk-KZ" sz="3200" dirty="0">
                <a:solidFill>
                  <a:srgbClr val="000099"/>
                </a:solidFill>
                <a:latin typeface="Times New Roman" pitchFamily="18" charset="0"/>
                <a:cs typeface="Times New Roman" pitchFamily="18" charset="0"/>
              </a:rPr>
            </a:br>
            <a:r>
              <a:rPr lang="kk-KZ" sz="3200" dirty="0" smtClean="0">
                <a:solidFill>
                  <a:srgbClr val="000099"/>
                </a:solidFill>
                <a:latin typeface="Times New Roman" pitchFamily="18" charset="0"/>
                <a:cs typeface="Times New Roman" pitchFamily="18" charset="0"/>
              </a:rPr>
              <a:t/>
            </a:r>
            <a:br>
              <a:rPr lang="kk-KZ" sz="3200" dirty="0" smtClean="0">
                <a:solidFill>
                  <a:srgbClr val="000099"/>
                </a:solidFill>
                <a:latin typeface="Times New Roman" pitchFamily="18" charset="0"/>
                <a:cs typeface="Times New Roman" pitchFamily="18" charset="0"/>
              </a:rPr>
            </a:br>
            <a:r>
              <a:rPr lang="kk-KZ" sz="3200" dirty="0">
                <a:solidFill>
                  <a:srgbClr val="000099"/>
                </a:solidFill>
                <a:latin typeface="Times New Roman" pitchFamily="18" charset="0"/>
                <a:cs typeface="Times New Roman" pitchFamily="18" charset="0"/>
              </a:rPr>
              <a:t/>
            </a:r>
            <a:br>
              <a:rPr lang="kk-KZ" sz="3200" dirty="0">
                <a:solidFill>
                  <a:srgbClr val="000099"/>
                </a:solidFill>
                <a:latin typeface="Times New Roman" pitchFamily="18" charset="0"/>
                <a:cs typeface="Times New Roman" pitchFamily="18" charset="0"/>
              </a:rPr>
            </a:br>
            <a:r>
              <a:rPr lang="kk-KZ" sz="3100" b="1" dirty="0" smtClean="0">
                <a:solidFill>
                  <a:srgbClr val="000099"/>
                </a:solidFill>
                <a:latin typeface="Times New Roman" pitchFamily="18" charset="0"/>
                <a:cs typeface="Times New Roman" pitchFamily="18" charset="0"/>
              </a:rPr>
              <a:t/>
            </a:r>
            <a:br>
              <a:rPr lang="kk-KZ" sz="3100" b="1" dirty="0" smtClean="0">
                <a:solidFill>
                  <a:srgbClr val="000099"/>
                </a:solidFill>
                <a:latin typeface="Times New Roman" pitchFamily="18" charset="0"/>
                <a:cs typeface="Times New Roman" pitchFamily="18" charset="0"/>
              </a:rPr>
            </a:br>
            <a:r>
              <a:rPr lang="kk-KZ" sz="3100" b="1" dirty="0" smtClean="0">
                <a:solidFill>
                  <a:srgbClr val="000099"/>
                </a:solidFill>
                <a:latin typeface="Times New Roman" pitchFamily="18" charset="0"/>
                <a:cs typeface="Times New Roman" pitchFamily="18" charset="0"/>
              </a:rPr>
              <a:t/>
            </a:r>
            <a:br>
              <a:rPr lang="kk-KZ" sz="3100" b="1" dirty="0" smtClean="0">
                <a:solidFill>
                  <a:srgbClr val="000099"/>
                </a:solidFill>
                <a:latin typeface="Times New Roman" pitchFamily="18" charset="0"/>
                <a:cs typeface="Times New Roman" pitchFamily="18" charset="0"/>
              </a:rPr>
            </a:br>
            <a:r>
              <a:rPr lang="kk-KZ" sz="3100" b="1" dirty="0">
                <a:solidFill>
                  <a:srgbClr val="000099"/>
                </a:solidFill>
                <a:latin typeface="Times New Roman" pitchFamily="18" charset="0"/>
                <a:cs typeface="Times New Roman" pitchFamily="18" charset="0"/>
              </a:rPr>
              <a:t/>
            </a:r>
            <a:br>
              <a:rPr lang="kk-KZ" sz="3100" b="1" dirty="0">
                <a:solidFill>
                  <a:srgbClr val="000099"/>
                </a:solidFill>
                <a:latin typeface="Times New Roman" pitchFamily="18" charset="0"/>
                <a:cs typeface="Times New Roman" pitchFamily="18" charset="0"/>
              </a:rPr>
            </a:br>
            <a:r>
              <a:rPr lang="kk-KZ" sz="3100" b="1" dirty="0" smtClean="0">
                <a:solidFill>
                  <a:srgbClr val="000099"/>
                </a:solidFill>
                <a:latin typeface="Times New Roman" pitchFamily="18" charset="0"/>
                <a:cs typeface="Times New Roman" pitchFamily="18" charset="0"/>
              </a:rPr>
              <a:t/>
            </a:r>
            <a:br>
              <a:rPr lang="kk-KZ" sz="3100" b="1" dirty="0" smtClean="0">
                <a:solidFill>
                  <a:srgbClr val="000099"/>
                </a:solidFill>
                <a:latin typeface="Times New Roman" pitchFamily="18" charset="0"/>
                <a:cs typeface="Times New Roman" pitchFamily="18" charset="0"/>
              </a:rPr>
            </a:br>
            <a:r>
              <a:rPr lang="kk-KZ" sz="3100" b="1" dirty="0" smtClean="0">
                <a:solidFill>
                  <a:srgbClr val="000099"/>
                </a:solidFill>
                <a:latin typeface="Times New Roman" pitchFamily="18" charset="0"/>
                <a:cs typeface="Times New Roman" pitchFamily="18" charset="0"/>
              </a:rPr>
              <a:t/>
            </a:r>
            <a:br>
              <a:rPr lang="kk-KZ" sz="3100" b="1" dirty="0" smtClean="0">
                <a:solidFill>
                  <a:srgbClr val="000099"/>
                </a:solidFill>
                <a:latin typeface="Times New Roman" pitchFamily="18" charset="0"/>
                <a:cs typeface="Times New Roman" pitchFamily="18" charset="0"/>
              </a:rPr>
            </a:br>
            <a:r>
              <a:rPr lang="kk-KZ" sz="3100" b="1" dirty="0">
                <a:solidFill>
                  <a:srgbClr val="000099"/>
                </a:solidFill>
                <a:latin typeface="Times New Roman" pitchFamily="18" charset="0"/>
                <a:cs typeface="Times New Roman" pitchFamily="18" charset="0"/>
              </a:rPr>
              <a:t/>
            </a:r>
            <a:br>
              <a:rPr lang="kk-KZ" sz="3100" b="1" dirty="0">
                <a:solidFill>
                  <a:srgbClr val="000099"/>
                </a:solidFill>
                <a:latin typeface="Times New Roman" pitchFamily="18" charset="0"/>
                <a:cs typeface="Times New Roman" pitchFamily="18" charset="0"/>
              </a:rPr>
            </a:br>
            <a:r>
              <a:rPr lang="kk-KZ" sz="3100" b="1" dirty="0" smtClean="0">
                <a:solidFill>
                  <a:srgbClr val="000099"/>
                </a:solidFill>
                <a:latin typeface="Times New Roman" pitchFamily="18" charset="0"/>
                <a:cs typeface="Times New Roman" pitchFamily="18" charset="0"/>
              </a:rPr>
              <a:t/>
            </a:r>
            <a:br>
              <a:rPr lang="kk-KZ" sz="3100" b="1" dirty="0" smtClean="0">
                <a:solidFill>
                  <a:srgbClr val="000099"/>
                </a:solidFill>
                <a:latin typeface="Times New Roman" pitchFamily="18" charset="0"/>
                <a:cs typeface="Times New Roman" pitchFamily="18" charset="0"/>
              </a:rPr>
            </a:br>
            <a:r>
              <a:rPr lang="kk-KZ" sz="3100" b="1" dirty="0">
                <a:solidFill>
                  <a:srgbClr val="000099"/>
                </a:solidFill>
                <a:latin typeface="Times New Roman" pitchFamily="18" charset="0"/>
                <a:cs typeface="Times New Roman" pitchFamily="18" charset="0"/>
              </a:rPr>
              <a:t/>
            </a:r>
            <a:br>
              <a:rPr lang="kk-KZ" sz="3100" b="1" dirty="0">
                <a:solidFill>
                  <a:srgbClr val="000099"/>
                </a:solidFill>
                <a:latin typeface="Times New Roman" pitchFamily="18" charset="0"/>
                <a:cs typeface="Times New Roman" pitchFamily="18" charset="0"/>
              </a:rPr>
            </a:br>
            <a:r>
              <a:rPr lang="kk-KZ" sz="3100" b="1" dirty="0" smtClean="0">
                <a:solidFill>
                  <a:srgbClr val="000099"/>
                </a:solidFill>
                <a:latin typeface="Times New Roman" pitchFamily="18" charset="0"/>
                <a:cs typeface="Times New Roman" pitchFamily="18" charset="0"/>
              </a:rPr>
              <a:t/>
            </a:r>
            <a:br>
              <a:rPr lang="kk-KZ" sz="3100" b="1" dirty="0" smtClean="0">
                <a:solidFill>
                  <a:srgbClr val="000099"/>
                </a:solidFill>
                <a:latin typeface="Times New Roman" pitchFamily="18" charset="0"/>
                <a:cs typeface="Times New Roman" pitchFamily="18" charset="0"/>
              </a:rPr>
            </a:br>
            <a:r>
              <a:rPr lang="kk-KZ" sz="3100" b="1" dirty="0">
                <a:solidFill>
                  <a:srgbClr val="000099"/>
                </a:solidFill>
                <a:latin typeface="Times New Roman" pitchFamily="18" charset="0"/>
                <a:cs typeface="Times New Roman" pitchFamily="18" charset="0"/>
              </a:rPr>
              <a:t/>
            </a:r>
            <a:br>
              <a:rPr lang="kk-KZ" sz="3100" b="1" dirty="0">
                <a:solidFill>
                  <a:srgbClr val="000099"/>
                </a:solidFill>
                <a:latin typeface="Times New Roman" pitchFamily="18" charset="0"/>
                <a:cs typeface="Times New Roman" pitchFamily="18" charset="0"/>
              </a:rPr>
            </a:br>
            <a:r>
              <a:rPr lang="kk-KZ" sz="3100" b="1" dirty="0" smtClean="0">
                <a:solidFill>
                  <a:srgbClr val="FF0000"/>
                </a:solidFill>
                <a:latin typeface="Times New Roman" pitchFamily="18" charset="0"/>
                <a:cs typeface="Times New Roman" pitchFamily="18" charset="0"/>
              </a:rPr>
              <a:t>5 </a:t>
            </a:r>
            <a:r>
              <a:rPr lang="kk-KZ" sz="3100" b="1" dirty="0" smtClean="0">
                <a:solidFill>
                  <a:srgbClr val="FF0000"/>
                </a:solidFill>
                <a:latin typeface="Times New Roman" pitchFamily="18" charset="0"/>
                <a:cs typeface="Times New Roman" pitchFamily="18" charset="0"/>
              </a:rPr>
              <a:t>–бөлім</a:t>
            </a:r>
            <a:br>
              <a:rPr lang="kk-KZ" sz="3100" b="1" dirty="0" smtClean="0">
                <a:solidFill>
                  <a:srgbClr val="FF0000"/>
                </a:solidFill>
                <a:latin typeface="Times New Roman" pitchFamily="18" charset="0"/>
                <a:cs typeface="Times New Roman" pitchFamily="18" charset="0"/>
              </a:rPr>
            </a:br>
            <a:r>
              <a:rPr lang="ru-RU" sz="2800" b="1" i="1" dirty="0" smtClean="0">
                <a:solidFill>
                  <a:srgbClr val="FF0000"/>
                </a:solidFill>
                <a:latin typeface="Times New Roman" pitchFamily="18" charset="0"/>
                <a:cs typeface="Times New Roman" pitchFamily="18" charset="0"/>
              </a:rPr>
              <a:t>Синтаксис. </a:t>
            </a:r>
            <a:r>
              <a:rPr lang="ru-RU" sz="2800" b="1" i="1" dirty="0" err="1" smtClean="0">
                <a:solidFill>
                  <a:srgbClr val="FF0000"/>
                </a:solidFill>
                <a:latin typeface="Times New Roman" pitchFamily="18" charset="0"/>
                <a:cs typeface="Times New Roman" pitchFamily="18" charset="0"/>
              </a:rPr>
              <a:t>Отбасы</a:t>
            </a:r>
            <a:r>
              <a:rPr lang="ru-RU" sz="2800" b="1" i="1" dirty="0" smtClean="0">
                <a:solidFill>
                  <a:srgbClr val="FF0000"/>
                </a:solidFill>
                <a:latin typeface="Times New Roman" pitchFamily="18" charset="0"/>
                <a:cs typeface="Times New Roman" pitchFamily="18" charset="0"/>
              </a:rPr>
              <a:t> </a:t>
            </a:r>
            <a:r>
              <a:rPr lang="ru-RU" sz="2800" b="1" i="1" dirty="0" err="1">
                <a:solidFill>
                  <a:srgbClr val="FF0000"/>
                </a:solidFill>
                <a:latin typeface="Times New Roman" pitchFamily="18" charset="0"/>
                <a:cs typeface="Times New Roman" pitchFamily="18" charset="0"/>
              </a:rPr>
              <a:t>және</a:t>
            </a:r>
            <a:r>
              <a:rPr lang="ru-RU" sz="2800" b="1" i="1" dirty="0">
                <a:solidFill>
                  <a:srgbClr val="FF0000"/>
                </a:solidFill>
                <a:latin typeface="Times New Roman" pitchFamily="18" charset="0"/>
                <a:cs typeface="Times New Roman" pitchFamily="18" charset="0"/>
              </a:rPr>
              <a:t> </a:t>
            </a:r>
            <a:r>
              <a:rPr lang="ru-RU" sz="2800" b="1" i="1" dirty="0" err="1">
                <a:solidFill>
                  <a:srgbClr val="FF0000"/>
                </a:solidFill>
                <a:latin typeface="Times New Roman" pitchFamily="18" charset="0"/>
                <a:cs typeface="Times New Roman" pitchFamily="18" charset="0"/>
              </a:rPr>
              <a:t>демографиялық</a:t>
            </a:r>
            <a:r>
              <a:rPr lang="ru-RU" sz="2800" b="1" i="1" dirty="0">
                <a:solidFill>
                  <a:srgbClr val="FF0000"/>
                </a:solidFill>
                <a:latin typeface="Times New Roman" pitchFamily="18" charset="0"/>
                <a:cs typeface="Times New Roman" pitchFamily="18" charset="0"/>
              </a:rPr>
              <a:t> </a:t>
            </a:r>
            <a:r>
              <a:rPr lang="ru-RU" sz="2800" b="1" i="1" dirty="0" err="1" smtClean="0">
                <a:solidFill>
                  <a:srgbClr val="FF0000"/>
                </a:solidFill>
                <a:latin typeface="Times New Roman" pitchFamily="18" charset="0"/>
                <a:cs typeface="Times New Roman" pitchFamily="18" charset="0"/>
              </a:rPr>
              <a:t>өзгеріс</a:t>
            </a:r>
            <a:r>
              <a:rPr lang="ru-RU" sz="2800" b="1" i="1" dirty="0" smtClean="0"/>
              <a:t/>
            </a:r>
            <a:br>
              <a:rPr lang="ru-RU" sz="2800" b="1" i="1" dirty="0" smtClean="0"/>
            </a:br>
            <a:r>
              <a:rPr lang="ru-RU" sz="2800" b="1" i="1" dirty="0" smtClean="0"/>
              <a:t/>
            </a:r>
            <a:br>
              <a:rPr lang="ru-RU" sz="2800" b="1" i="1" dirty="0" smtClean="0"/>
            </a:br>
            <a:r>
              <a:rPr lang="kk-KZ" sz="3100" b="1" dirty="0" smtClean="0">
                <a:solidFill>
                  <a:srgbClr val="000099"/>
                </a:solidFill>
                <a:latin typeface="Times New Roman" pitchFamily="18" charset="0"/>
                <a:cs typeface="Times New Roman" pitchFamily="18" charset="0"/>
              </a:rPr>
              <a:t>Сабақтың тақырыбы:</a:t>
            </a:r>
            <a:r>
              <a:rPr lang="kk-KZ" sz="3200" dirty="0" smtClean="0">
                <a:solidFill>
                  <a:srgbClr val="000099"/>
                </a:solidFill>
                <a:latin typeface="Times New Roman" pitchFamily="18" charset="0"/>
                <a:cs typeface="Times New Roman" pitchFamily="18" charset="0"/>
              </a:rPr>
              <a:t/>
            </a:r>
            <a:br>
              <a:rPr lang="kk-KZ" sz="3200" dirty="0" smtClean="0">
                <a:solidFill>
                  <a:srgbClr val="000099"/>
                </a:solidFill>
                <a:latin typeface="Times New Roman" pitchFamily="18" charset="0"/>
                <a:cs typeface="Times New Roman" pitchFamily="18" charset="0"/>
              </a:rPr>
            </a:br>
            <a:r>
              <a:rPr lang="ru-RU" sz="2700" dirty="0" err="1">
                <a:solidFill>
                  <a:srgbClr val="000099"/>
                </a:solidFill>
                <a:latin typeface="Times New Roman" pitchFamily="18" charset="0"/>
                <a:cs typeface="Times New Roman" pitchFamily="18" charset="0"/>
              </a:rPr>
              <a:t>Ұлттың</a:t>
            </a:r>
            <a:r>
              <a:rPr lang="ru-RU" sz="2700" dirty="0">
                <a:solidFill>
                  <a:srgbClr val="000099"/>
                </a:solidFill>
                <a:latin typeface="Times New Roman" pitchFamily="18" charset="0"/>
                <a:cs typeface="Times New Roman" pitchFamily="18" charset="0"/>
              </a:rPr>
              <a:t> </a:t>
            </a:r>
            <a:r>
              <a:rPr lang="ru-RU" sz="2700" dirty="0" err="1" smtClean="0">
                <a:solidFill>
                  <a:srgbClr val="000099"/>
                </a:solidFill>
                <a:latin typeface="Times New Roman" pitchFamily="18" charset="0"/>
                <a:cs typeface="Times New Roman" pitchFamily="18" charset="0"/>
              </a:rPr>
              <a:t>болашағы</a:t>
            </a:r>
            <a:r>
              <a:rPr lang="ru-RU" sz="2700" dirty="0" smtClean="0">
                <a:solidFill>
                  <a:srgbClr val="000099"/>
                </a:solidFill>
                <a:latin typeface="Times New Roman" pitchFamily="18" charset="0"/>
                <a:cs typeface="Times New Roman" pitchFamily="18" charset="0"/>
              </a:rPr>
              <a:t> - </a:t>
            </a:r>
            <a:r>
              <a:rPr lang="ru-RU" sz="2700" dirty="0" err="1" smtClean="0">
                <a:solidFill>
                  <a:srgbClr val="000099"/>
                </a:solidFill>
                <a:latin typeface="Times New Roman" pitchFamily="18" charset="0"/>
                <a:cs typeface="Times New Roman" pitchFamily="18" charset="0"/>
              </a:rPr>
              <a:t>халықтың</a:t>
            </a:r>
            <a:r>
              <a:rPr lang="ru-RU" sz="2700" dirty="0">
                <a:solidFill>
                  <a:srgbClr val="000099"/>
                </a:solidFill>
                <a:latin typeface="Times New Roman" pitchFamily="18" charset="0"/>
                <a:cs typeface="Times New Roman" pitchFamily="18" charset="0"/>
              </a:rPr>
              <a:t> </a:t>
            </a:r>
            <a:r>
              <a:rPr lang="ru-RU" sz="2700" dirty="0" err="1" smtClean="0">
                <a:solidFill>
                  <a:srgbClr val="000099"/>
                </a:solidFill>
                <a:latin typeface="Times New Roman" pitchFamily="18" charset="0"/>
                <a:cs typeface="Times New Roman" pitchFamily="18" charset="0"/>
              </a:rPr>
              <a:t>демографиялық</a:t>
            </a:r>
            <a:r>
              <a:rPr lang="ru-RU" sz="2700" dirty="0" smtClean="0">
                <a:solidFill>
                  <a:srgbClr val="000099"/>
                </a:solidFill>
                <a:latin typeface="Times New Roman" pitchFamily="18" charset="0"/>
                <a:cs typeface="Times New Roman" pitchFamily="18" charset="0"/>
              </a:rPr>
              <a:t> </a:t>
            </a:r>
            <a:r>
              <a:rPr lang="ru-RU" sz="2700" dirty="0" err="1">
                <a:solidFill>
                  <a:srgbClr val="000099"/>
                </a:solidFill>
                <a:latin typeface="Times New Roman" pitchFamily="18" charset="0"/>
                <a:cs typeface="Times New Roman" pitchFamily="18" charset="0"/>
              </a:rPr>
              <a:t>өсімінде</a:t>
            </a:r>
            <a:r>
              <a:rPr lang="ru-RU" sz="2700" dirty="0">
                <a:solidFill>
                  <a:srgbClr val="000099"/>
                </a:solidFill>
                <a:latin typeface="Times New Roman" pitchFamily="18" charset="0"/>
                <a:cs typeface="Times New Roman" pitchFamily="18" charset="0"/>
              </a:rPr>
              <a:t> </a:t>
            </a:r>
            <a:r>
              <a:rPr lang="ru-RU" sz="3200" dirty="0"/>
              <a:t/>
            </a:r>
            <a:br>
              <a:rPr lang="ru-RU" sz="3200" dirty="0"/>
            </a:br>
            <a:endParaRPr lang="ru-RU" sz="3200" dirty="0">
              <a:solidFill>
                <a:srgbClr val="000099"/>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267744" y="3933056"/>
            <a:ext cx="6480720" cy="2697336"/>
          </a:xfrm>
        </p:spPr>
        <p:txBody>
          <a:bodyPr>
            <a:normAutofit/>
          </a:bodyPr>
          <a:lstStyle/>
          <a:p>
            <a:pPr algn="r"/>
            <a:r>
              <a:rPr lang="kk-KZ" sz="2400" b="1" dirty="0" smtClean="0">
                <a:solidFill>
                  <a:srgbClr val="000099"/>
                </a:solidFill>
                <a:latin typeface="Times New Roman" pitchFamily="18" charset="0"/>
                <a:cs typeface="Times New Roman" pitchFamily="18" charset="0"/>
              </a:rPr>
              <a:t>Қазақ тілі</a:t>
            </a:r>
          </a:p>
          <a:p>
            <a:pPr algn="r"/>
            <a:r>
              <a:rPr lang="kk-KZ" sz="2400" b="1" dirty="0" smtClean="0">
                <a:solidFill>
                  <a:srgbClr val="000099"/>
                </a:solidFill>
                <a:latin typeface="Times New Roman" pitchFamily="18" charset="0"/>
                <a:cs typeface="Times New Roman" pitchFamily="18" charset="0"/>
              </a:rPr>
              <a:t>9-сынып</a:t>
            </a:r>
            <a:endParaRPr lang="ru-RU" sz="2400" b="1" dirty="0">
              <a:solidFill>
                <a:srgbClr val="000099"/>
              </a:solidFill>
              <a:latin typeface="Times New Roman" pitchFamily="18" charset="0"/>
              <a:cs typeface="Times New Roman" pitchFamily="18" charset="0"/>
            </a:endParaRPr>
          </a:p>
        </p:txBody>
      </p:sp>
      <p:pic>
        <p:nvPicPr>
          <p:cNvPr id="4" name="Рисунок 3" descr="Карта"/>
          <p:cNvPicPr/>
          <p:nvPr/>
        </p:nvPicPr>
        <p:blipFill>
          <a:blip r:embed="rId2" cstate="print"/>
          <a:srcRect/>
          <a:stretch>
            <a:fillRect/>
          </a:stretch>
        </p:blipFill>
        <p:spPr bwMode="auto">
          <a:xfrm>
            <a:off x="1331640" y="3501008"/>
            <a:ext cx="5432648" cy="2880320"/>
          </a:xfrm>
          <a:prstGeom prst="rect">
            <a:avLst/>
          </a:prstGeom>
          <a:ln>
            <a:noFill/>
          </a:ln>
          <a:effectLst>
            <a:softEdge rad="112500"/>
          </a:effectLst>
        </p:spPr>
      </p:pic>
    </p:spTree>
    <p:extLst>
      <p:ext uri="{BB962C8B-B14F-4D97-AF65-F5344CB8AC3E}">
        <p14:creationId xmlns:p14="http://schemas.microsoft.com/office/powerpoint/2010/main" val="278462885"/>
      </p:ext>
    </p:extLst>
  </p:cSld>
  <p:clrMapOvr>
    <a:masterClrMapping/>
  </p:clrMapOvr>
  <p:transition advTm="19577">
    <p:strips dir="rd"/>
  </p:transition>
  <p:timing>
    <p:tnLst>
      <p:par>
        <p:cTn id="1" dur="indefinite" restart="never" nodeType="tmRoot"/>
      </p:par>
    </p:tnLst>
  </p:timing>
  <p:extLst mod="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304800" y="0"/>
            <a:ext cx="8370888" cy="1295400"/>
          </a:xfrm>
          <a:prstGeom prst="rect">
            <a:avLst/>
          </a:prstGeom>
          <a:solidFill>
            <a:srgbClr val="FF99FF"/>
          </a:solidFill>
          <a:ln w="9525">
            <a:solidFill>
              <a:schemeClr val="tx1"/>
            </a:solidFill>
            <a:miter lim="800000"/>
            <a:headEnd/>
            <a:tailEnd/>
          </a:ln>
          <a:effectLst/>
        </p:spPr>
        <p:txBody>
          <a:bodyPr wrap="none" anchor="ctr"/>
          <a:lstStyle/>
          <a:p>
            <a:pPr algn="ctr"/>
            <a:endParaRPr lang="kk-KZ">
              <a:latin typeface="Arial Black" pitchFamily="34" charset="0"/>
            </a:endParaRPr>
          </a:p>
        </p:txBody>
      </p:sp>
      <p:sp>
        <p:nvSpPr>
          <p:cNvPr id="114691" name="Oval 3"/>
          <p:cNvSpPr>
            <a:spLocks noChangeArrowheads="1"/>
          </p:cNvSpPr>
          <p:nvPr/>
        </p:nvSpPr>
        <p:spPr bwMode="auto">
          <a:xfrm>
            <a:off x="152400" y="2133600"/>
            <a:ext cx="2209800" cy="1524000"/>
          </a:xfrm>
          <a:prstGeom prst="ellipse">
            <a:avLst/>
          </a:prstGeom>
          <a:solidFill>
            <a:schemeClr val="accent1"/>
          </a:solidFill>
          <a:ln w="9525">
            <a:solidFill>
              <a:schemeClr val="tx1"/>
            </a:solidFill>
            <a:round/>
            <a:headEnd/>
            <a:tailEnd/>
          </a:ln>
          <a:effectLst/>
        </p:spPr>
        <p:txBody>
          <a:bodyPr wrap="none" anchor="ctr"/>
          <a:lstStyle/>
          <a:p>
            <a:pPr algn="ctr"/>
            <a:r>
              <a:rPr lang="kk-KZ" sz="2400" b="1" dirty="0" smtClean="0">
                <a:solidFill>
                  <a:srgbClr val="FFFF00"/>
                </a:solidFill>
                <a:latin typeface="Times New Roman" pitchFamily="18" charset="0"/>
              </a:rPr>
              <a:t>  </a:t>
            </a:r>
            <a:endParaRPr lang="ru-RU" sz="2400" b="1" dirty="0">
              <a:solidFill>
                <a:srgbClr val="FFFF00"/>
              </a:solidFill>
              <a:latin typeface="Times New Roman" pitchFamily="18" charset="0"/>
            </a:endParaRPr>
          </a:p>
        </p:txBody>
      </p:sp>
      <p:sp>
        <p:nvSpPr>
          <p:cNvPr id="114692" name="Oval 4"/>
          <p:cNvSpPr>
            <a:spLocks noChangeArrowheads="1"/>
          </p:cNvSpPr>
          <p:nvPr/>
        </p:nvSpPr>
        <p:spPr bwMode="auto">
          <a:xfrm>
            <a:off x="457200" y="3810000"/>
            <a:ext cx="2438400" cy="1676400"/>
          </a:xfrm>
          <a:prstGeom prst="ellipse">
            <a:avLst/>
          </a:prstGeom>
          <a:solidFill>
            <a:schemeClr val="accent1"/>
          </a:solidFill>
          <a:ln w="9525">
            <a:solidFill>
              <a:schemeClr val="tx1"/>
            </a:solidFill>
            <a:round/>
            <a:headEnd/>
            <a:tailEnd/>
          </a:ln>
          <a:effectLst/>
        </p:spPr>
        <p:txBody>
          <a:bodyPr wrap="none" anchor="ctr"/>
          <a:lstStyle/>
          <a:p>
            <a:pPr algn="ctr"/>
            <a:r>
              <a:rPr lang="kk-KZ" sz="2400" b="1" dirty="0" smtClean="0">
                <a:solidFill>
                  <a:srgbClr val="FFFF00"/>
                </a:solidFill>
                <a:latin typeface="Times New Roman" pitchFamily="18" charset="0"/>
              </a:rPr>
              <a:t> </a:t>
            </a:r>
            <a:endParaRPr lang="ru-RU" sz="2400" b="1" dirty="0">
              <a:solidFill>
                <a:srgbClr val="FFFF00"/>
              </a:solidFill>
              <a:latin typeface="Times New Roman" pitchFamily="18" charset="0"/>
            </a:endParaRPr>
          </a:p>
        </p:txBody>
      </p:sp>
      <p:sp>
        <p:nvSpPr>
          <p:cNvPr id="114693" name="Oval 5"/>
          <p:cNvSpPr>
            <a:spLocks noChangeArrowheads="1"/>
          </p:cNvSpPr>
          <p:nvPr/>
        </p:nvSpPr>
        <p:spPr bwMode="auto">
          <a:xfrm>
            <a:off x="6324600" y="3733800"/>
            <a:ext cx="2209800" cy="1524000"/>
          </a:xfrm>
          <a:prstGeom prst="ellipse">
            <a:avLst/>
          </a:prstGeom>
          <a:solidFill>
            <a:schemeClr val="accent1"/>
          </a:solidFill>
          <a:ln w="9525">
            <a:solidFill>
              <a:schemeClr val="tx1"/>
            </a:solidFill>
            <a:round/>
            <a:headEnd/>
            <a:tailEnd/>
          </a:ln>
          <a:effectLst/>
        </p:spPr>
        <p:txBody>
          <a:bodyPr wrap="none" anchor="ctr"/>
          <a:lstStyle/>
          <a:p>
            <a:pPr algn="ctr"/>
            <a:endParaRPr lang="ru-RU" sz="1600" b="1">
              <a:solidFill>
                <a:srgbClr val="000000"/>
              </a:solidFill>
              <a:latin typeface="Times New Roman" pitchFamily="18" charset="0"/>
            </a:endParaRPr>
          </a:p>
        </p:txBody>
      </p:sp>
      <p:sp>
        <p:nvSpPr>
          <p:cNvPr id="114694" name="Oval 6"/>
          <p:cNvSpPr>
            <a:spLocks noChangeArrowheads="1"/>
          </p:cNvSpPr>
          <p:nvPr/>
        </p:nvSpPr>
        <p:spPr bwMode="auto">
          <a:xfrm>
            <a:off x="2428860" y="5143512"/>
            <a:ext cx="2209800" cy="1524000"/>
          </a:xfrm>
          <a:prstGeom prst="ellipse">
            <a:avLst/>
          </a:prstGeom>
          <a:solidFill>
            <a:schemeClr val="accent1"/>
          </a:solidFill>
          <a:ln w="9525">
            <a:solidFill>
              <a:schemeClr val="tx1"/>
            </a:solidFill>
            <a:round/>
            <a:headEnd/>
            <a:tailEnd/>
          </a:ln>
          <a:effectLst/>
        </p:spPr>
        <p:txBody>
          <a:bodyPr wrap="none" anchor="ctr"/>
          <a:lstStyle/>
          <a:p>
            <a:pPr algn="ctr"/>
            <a:r>
              <a:rPr lang="kk-KZ" sz="2400" b="1" dirty="0" smtClean="0">
                <a:solidFill>
                  <a:srgbClr val="FFFF00"/>
                </a:solidFill>
                <a:latin typeface="Times New Roman" pitchFamily="18" charset="0"/>
              </a:rPr>
              <a:t> </a:t>
            </a:r>
            <a:endParaRPr lang="ru-RU" sz="2400" b="1" dirty="0">
              <a:solidFill>
                <a:srgbClr val="FFFF00"/>
              </a:solidFill>
              <a:latin typeface="Times New Roman" pitchFamily="18" charset="0"/>
            </a:endParaRPr>
          </a:p>
        </p:txBody>
      </p:sp>
      <p:sp>
        <p:nvSpPr>
          <p:cNvPr id="114695" name="Oval 7"/>
          <p:cNvSpPr>
            <a:spLocks noChangeArrowheads="1"/>
          </p:cNvSpPr>
          <p:nvPr/>
        </p:nvSpPr>
        <p:spPr bwMode="auto">
          <a:xfrm>
            <a:off x="6858000" y="2057400"/>
            <a:ext cx="2133600" cy="1524000"/>
          </a:xfrm>
          <a:prstGeom prst="ellipse">
            <a:avLst/>
          </a:prstGeom>
          <a:solidFill>
            <a:schemeClr val="accent1"/>
          </a:solidFill>
          <a:ln w="9525">
            <a:solidFill>
              <a:schemeClr val="tx1"/>
            </a:solidFill>
            <a:round/>
            <a:headEnd/>
            <a:tailEnd/>
          </a:ln>
          <a:effectLst/>
        </p:spPr>
        <p:txBody>
          <a:bodyPr wrap="none" anchor="ctr"/>
          <a:lstStyle/>
          <a:p>
            <a:pPr algn="ctr"/>
            <a:r>
              <a:rPr lang="kk-KZ" sz="2400" b="1" dirty="0" smtClean="0">
                <a:solidFill>
                  <a:srgbClr val="000000"/>
                </a:solidFill>
                <a:latin typeface="Times New Roman" pitchFamily="18" charset="0"/>
              </a:rPr>
              <a:t> </a:t>
            </a:r>
            <a:endParaRPr lang="ru-RU" sz="2400" b="1" dirty="0">
              <a:solidFill>
                <a:srgbClr val="FFFF00"/>
              </a:solidFill>
              <a:latin typeface="Times New Roman" pitchFamily="18" charset="0"/>
            </a:endParaRPr>
          </a:p>
        </p:txBody>
      </p:sp>
      <p:sp>
        <p:nvSpPr>
          <p:cNvPr id="114696" name="Oval 8"/>
          <p:cNvSpPr>
            <a:spLocks noChangeArrowheads="1"/>
          </p:cNvSpPr>
          <p:nvPr/>
        </p:nvSpPr>
        <p:spPr bwMode="auto">
          <a:xfrm>
            <a:off x="4724400" y="5105400"/>
            <a:ext cx="2209800" cy="1524000"/>
          </a:xfrm>
          <a:prstGeom prst="ellipse">
            <a:avLst/>
          </a:prstGeom>
          <a:solidFill>
            <a:schemeClr val="accent1"/>
          </a:solidFill>
          <a:ln w="9525">
            <a:solidFill>
              <a:schemeClr val="tx1"/>
            </a:solidFill>
            <a:round/>
            <a:headEnd/>
            <a:tailEnd/>
          </a:ln>
          <a:effectLst/>
        </p:spPr>
        <p:txBody>
          <a:bodyPr wrap="none" anchor="ctr"/>
          <a:lstStyle/>
          <a:p>
            <a:pPr algn="ctr"/>
            <a:endParaRPr lang="ru-RU" sz="2400" b="1" dirty="0">
              <a:solidFill>
                <a:srgbClr val="FFFF00"/>
              </a:solidFill>
              <a:latin typeface="Times New Roman" pitchFamily="18" charset="0"/>
            </a:endParaRPr>
          </a:p>
        </p:txBody>
      </p:sp>
      <p:sp>
        <p:nvSpPr>
          <p:cNvPr id="114697" name="Line 9"/>
          <p:cNvSpPr>
            <a:spLocks noChangeShapeType="1"/>
          </p:cNvSpPr>
          <p:nvPr/>
        </p:nvSpPr>
        <p:spPr bwMode="auto">
          <a:xfrm>
            <a:off x="4724400" y="2514600"/>
            <a:ext cx="990600" cy="2590800"/>
          </a:xfrm>
          <a:prstGeom prst="line">
            <a:avLst/>
          </a:prstGeom>
          <a:noFill/>
          <a:ln w="28575">
            <a:solidFill>
              <a:srgbClr val="000000"/>
            </a:solidFill>
            <a:round/>
            <a:headEnd/>
            <a:tailEnd type="triangle" w="med" len="med"/>
          </a:ln>
          <a:effectLst/>
        </p:spPr>
        <p:txBody>
          <a:bodyPr/>
          <a:lstStyle/>
          <a:p>
            <a:endParaRPr lang="ru-RU"/>
          </a:p>
        </p:txBody>
      </p:sp>
      <p:sp>
        <p:nvSpPr>
          <p:cNvPr id="114698" name="Line 10"/>
          <p:cNvSpPr>
            <a:spLocks noChangeShapeType="1"/>
          </p:cNvSpPr>
          <p:nvPr/>
        </p:nvSpPr>
        <p:spPr bwMode="auto">
          <a:xfrm>
            <a:off x="5029200" y="2438400"/>
            <a:ext cx="1600200" cy="1524000"/>
          </a:xfrm>
          <a:prstGeom prst="line">
            <a:avLst/>
          </a:prstGeom>
          <a:noFill/>
          <a:ln w="28575">
            <a:solidFill>
              <a:srgbClr val="000000"/>
            </a:solidFill>
            <a:round/>
            <a:headEnd/>
            <a:tailEnd type="triangle" w="med" len="med"/>
          </a:ln>
          <a:effectLst/>
        </p:spPr>
        <p:txBody>
          <a:bodyPr/>
          <a:lstStyle/>
          <a:p>
            <a:endParaRPr lang="ru-RU"/>
          </a:p>
        </p:txBody>
      </p:sp>
      <p:sp>
        <p:nvSpPr>
          <p:cNvPr id="114699" name="Line 11"/>
          <p:cNvSpPr>
            <a:spLocks noChangeShapeType="1"/>
          </p:cNvSpPr>
          <p:nvPr/>
        </p:nvSpPr>
        <p:spPr bwMode="auto">
          <a:xfrm>
            <a:off x="5334000" y="2362200"/>
            <a:ext cx="1600200" cy="381000"/>
          </a:xfrm>
          <a:prstGeom prst="line">
            <a:avLst/>
          </a:prstGeom>
          <a:noFill/>
          <a:ln w="28575">
            <a:solidFill>
              <a:srgbClr val="000000"/>
            </a:solidFill>
            <a:round/>
            <a:headEnd/>
            <a:tailEnd type="triangle" w="med" len="med"/>
          </a:ln>
          <a:effectLst/>
        </p:spPr>
        <p:txBody>
          <a:bodyPr/>
          <a:lstStyle/>
          <a:p>
            <a:endParaRPr lang="ru-RU"/>
          </a:p>
        </p:txBody>
      </p:sp>
      <p:sp>
        <p:nvSpPr>
          <p:cNvPr id="114700" name="Line 12"/>
          <p:cNvSpPr>
            <a:spLocks noChangeShapeType="1"/>
          </p:cNvSpPr>
          <p:nvPr/>
        </p:nvSpPr>
        <p:spPr bwMode="auto">
          <a:xfrm flipH="1">
            <a:off x="2362200" y="2362200"/>
            <a:ext cx="1447800" cy="457200"/>
          </a:xfrm>
          <a:prstGeom prst="line">
            <a:avLst/>
          </a:prstGeom>
          <a:noFill/>
          <a:ln w="28575">
            <a:solidFill>
              <a:srgbClr val="000000"/>
            </a:solidFill>
            <a:round/>
            <a:headEnd/>
            <a:tailEnd type="triangle" w="med" len="med"/>
          </a:ln>
          <a:effectLst/>
        </p:spPr>
        <p:txBody>
          <a:bodyPr/>
          <a:lstStyle/>
          <a:p>
            <a:endParaRPr lang="ru-RU"/>
          </a:p>
        </p:txBody>
      </p:sp>
      <p:sp>
        <p:nvSpPr>
          <p:cNvPr id="114701" name="Line 13"/>
          <p:cNvSpPr>
            <a:spLocks noChangeShapeType="1"/>
          </p:cNvSpPr>
          <p:nvPr/>
        </p:nvSpPr>
        <p:spPr bwMode="auto">
          <a:xfrm flipH="1">
            <a:off x="2590800" y="2514600"/>
            <a:ext cx="1600200" cy="1524000"/>
          </a:xfrm>
          <a:prstGeom prst="line">
            <a:avLst/>
          </a:prstGeom>
          <a:noFill/>
          <a:ln w="28575">
            <a:solidFill>
              <a:srgbClr val="000000"/>
            </a:solidFill>
            <a:round/>
            <a:headEnd/>
            <a:tailEnd type="triangle" w="med" len="med"/>
          </a:ln>
          <a:effectLst/>
        </p:spPr>
        <p:txBody>
          <a:bodyPr/>
          <a:lstStyle/>
          <a:p>
            <a:endParaRPr lang="ru-RU"/>
          </a:p>
        </p:txBody>
      </p:sp>
      <p:sp>
        <p:nvSpPr>
          <p:cNvPr id="114702" name="Line 14"/>
          <p:cNvSpPr>
            <a:spLocks noChangeShapeType="1"/>
          </p:cNvSpPr>
          <p:nvPr/>
        </p:nvSpPr>
        <p:spPr bwMode="auto">
          <a:xfrm flipH="1">
            <a:off x="3657600" y="2514600"/>
            <a:ext cx="762000" cy="2590800"/>
          </a:xfrm>
          <a:prstGeom prst="line">
            <a:avLst/>
          </a:prstGeom>
          <a:noFill/>
          <a:ln w="28575">
            <a:solidFill>
              <a:srgbClr val="000000"/>
            </a:solidFill>
            <a:round/>
            <a:headEnd/>
            <a:tailEnd type="triangle" w="med" len="med"/>
          </a:ln>
          <a:effectLst/>
        </p:spPr>
        <p:txBody>
          <a:bodyPr/>
          <a:lstStyle/>
          <a:p>
            <a:endParaRPr lang="ru-RU"/>
          </a:p>
        </p:txBody>
      </p:sp>
      <p:sp>
        <p:nvSpPr>
          <p:cNvPr id="114703" name="Text Box 15"/>
          <p:cNvSpPr txBox="1">
            <a:spLocks noChangeArrowheads="1"/>
          </p:cNvSpPr>
          <p:nvPr/>
        </p:nvSpPr>
        <p:spPr bwMode="auto">
          <a:xfrm>
            <a:off x="6316664" y="4152902"/>
            <a:ext cx="1684337" cy="461665"/>
          </a:xfrm>
          <a:prstGeom prst="rect">
            <a:avLst/>
          </a:prstGeom>
          <a:noFill/>
          <a:ln w="9525">
            <a:noFill/>
            <a:miter lim="800000"/>
            <a:headEnd/>
            <a:tailEnd/>
          </a:ln>
          <a:effectLst/>
        </p:spPr>
        <p:txBody>
          <a:bodyPr>
            <a:spAutoFit/>
          </a:bodyPr>
          <a:lstStyle/>
          <a:p>
            <a:pPr algn="ctr"/>
            <a:r>
              <a:rPr lang="kk-KZ" sz="2400" b="1" dirty="0" smtClean="0">
                <a:solidFill>
                  <a:srgbClr val="FFFF00"/>
                </a:solidFill>
                <a:latin typeface="Times New Roman" pitchFamily="18" charset="0"/>
              </a:rPr>
              <a:t> </a:t>
            </a:r>
            <a:endParaRPr lang="ru-RU" sz="2400" b="1" dirty="0">
              <a:solidFill>
                <a:srgbClr val="FFFF00"/>
              </a:solidFill>
              <a:latin typeface="Times New Roman" pitchFamily="18" charset="0"/>
            </a:endParaRPr>
          </a:p>
        </p:txBody>
      </p:sp>
      <p:sp>
        <p:nvSpPr>
          <p:cNvPr id="114704" name="WordArt 16"/>
          <p:cNvSpPr>
            <a:spLocks noChangeArrowheads="1" noChangeShapeType="1" noTextEdit="1"/>
          </p:cNvSpPr>
          <p:nvPr/>
        </p:nvSpPr>
        <p:spPr bwMode="auto">
          <a:xfrm>
            <a:off x="457201" y="0"/>
            <a:ext cx="8075613" cy="1447800"/>
          </a:xfrm>
          <a:prstGeom prst="rect">
            <a:avLst/>
          </a:prstGeom>
        </p:spPr>
        <p:txBody>
          <a:bodyPr wrap="none" fromWordArt="1">
            <a:prstTxWarp prst="textDeflate">
              <a:avLst>
                <a:gd name="adj" fmla="val 26227"/>
              </a:avLst>
            </a:prstTxWarp>
          </a:bodyPr>
          <a:lstStyle/>
          <a:p>
            <a:pPr algn="ctr"/>
            <a:r>
              <a:rPr lang="ru-RU" sz="3600" b="1" kern="10" dirty="0" smtClean="0">
                <a:ln w="9525">
                  <a:solidFill>
                    <a:srgbClr val="000000"/>
                  </a:solidFill>
                  <a:round/>
                  <a:headEnd/>
                  <a:tailEnd/>
                </a:ln>
                <a:solidFill>
                  <a:srgbClr val="FF0000"/>
                </a:solidFill>
                <a:latin typeface="Arial"/>
                <a:cs typeface="Arial"/>
              </a:rPr>
              <a:t>   </a:t>
            </a:r>
            <a:r>
              <a:rPr lang="ru-RU" sz="3600" b="1" kern="10" dirty="0" err="1" smtClean="0">
                <a:ln w="9525">
                  <a:solidFill>
                    <a:srgbClr val="000000"/>
                  </a:solidFill>
                  <a:round/>
                  <a:headEnd/>
                  <a:tailEnd/>
                </a:ln>
                <a:solidFill>
                  <a:srgbClr val="FF0000"/>
                </a:solidFill>
                <a:latin typeface="Arial"/>
                <a:cs typeface="Arial"/>
              </a:rPr>
              <a:t>Отбасы</a:t>
            </a:r>
            <a:r>
              <a:rPr lang="ru-RU" sz="3600" b="1" kern="10" dirty="0" smtClean="0">
                <a:ln w="9525">
                  <a:solidFill>
                    <a:srgbClr val="000000"/>
                  </a:solidFill>
                  <a:round/>
                  <a:headEnd/>
                  <a:tailEnd/>
                </a:ln>
                <a:solidFill>
                  <a:srgbClr val="FF0000"/>
                </a:solidFill>
                <a:latin typeface="Arial"/>
                <a:cs typeface="Arial"/>
              </a:rPr>
              <a:t> </a:t>
            </a:r>
            <a:r>
              <a:rPr lang="ru-RU" sz="3600" b="1" kern="10" dirty="0" err="1" smtClean="0">
                <a:ln w="9525">
                  <a:solidFill>
                    <a:srgbClr val="000000"/>
                  </a:solidFill>
                  <a:round/>
                  <a:headEnd/>
                  <a:tailEnd/>
                </a:ln>
                <a:solidFill>
                  <a:srgbClr val="FF0000"/>
                </a:solidFill>
                <a:latin typeface="Arial"/>
                <a:cs typeface="Arial"/>
              </a:rPr>
              <a:t>құндылықтары</a:t>
            </a:r>
            <a:endParaRPr lang="ru-RU" sz="3600" b="1" kern="10" dirty="0">
              <a:ln w="9525">
                <a:solidFill>
                  <a:srgbClr val="000000"/>
                </a:solidFill>
                <a:round/>
                <a:headEnd/>
                <a:tailEnd/>
              </a:ln>
              <a:solidFill>
                <a:srgbClr val="FF0000"/>
              </a:solidFill>
              <a:latin typeface="Arial"/>
              <a:cs typeface="Arial"/>
            </a:endParaRPr>
          </a:p>
        </p:txBody>
      </p:sp>
      <p:sp>
        <p:nvSpPr>
          <p:cNvPr id="114705" name="AutoShape 17"/>
          <p:cNvSpPr>
            <a:spLocks noChangeArrowheads="1"/>
          </p:cNvSpPr>
          <p:nvPr/>
        </p:nvSpPr>
        <p:spPr bwMode="auto">
          <a:xfrm rot="10800000">
            <a:off x="571472" y="1340768"/>
            <a:ext cx="8001000" cy="1030940"/>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rgbClr val="FF99FF"/>
          </a:solidFill>
          <a:ln w="9525">
            <a:solidFill>
              <a:schemeClr val="tx1"/>
            </a:solidFill>
            <a:miter lim="800000"/>
            <a:headEnd/>
            <a:tailEnd/>
          </a:ln>
          <a:effectLst/>
        </p:spPr>
        <p:txBody>
          <a:bodyPr rot="10800000" wrap="none" anchor="ctr"/>
          <a:lstStyle/>
          <a:p>
            <a:pPr algn="ctr"/>
            <a:r>
              <a:rPr lang="kk-KZ" sz="2400" b="1" dirty="0" smtClean="0">
                <a:solidFill>
                  <a:srgbClr val="000000"/>
                </a:solidFill>
                <a:latin typeface="Times New Roman" pitchFamily="18" charset="0"/>
              </a:rPr>
              <a:t> </a:t>
            </a:r>
            <a:r>
              <a:rPr lang="kk-KZ" b="1" dirty="0" smtClean="0">
                <a:solidFill>
                  <a:srgbClr val="000000"/>
                </a:solidFill>
                <a:latin typeface="Times New Roman" pitchFamily="18" charset="0"/>
              </a:rPr>
              <a:t>:</a:t>
            </a:r>
            <a:endParaRPr lang="ru-RU" b="1" dirty="0">
              <a:solidFill>
                <a:srgbClr val="000000"/>
              </a:solidFill>
              <a:latin typeface="Times New Roman" pitchFamily="18" charset="0"/>
            </a:endParaRPr>
          </a:p>
        </p:txBody>
      </p:sp>
    </p:spTree>
    <p:extLst>
      <p:ext uri="{BB962C8B-B14F-4D97-AF65-F5344CB8AC3E}">
        <p14:creationId xmlns:p14="http://schemas.microsoft.com/office/powerpoint/2010/main" val="669538963"/>
      </p:ext>
    </p:extLst>
  </p:cSld>
  <p:clrMapOvr>
    <a:masterClrMapping/>
  </p:clrMapOvr>
  <mc:AlternateContent xmlns:mc="http://schemas.openxmlformats.org/markup-compatibility/2006" xmlns:p14="http://schemas.microsoft.com/office/powerpoint/2010/main">
    <mc:Choice Requires="p14">
      <p:transition p14:dur="10" advTm="46186"/>
    </mc:Choice>
    <mc:Fallback xmlns="">
      <p:transition advTm="46186"/>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971600" y="0"/>
            <a:ext cx="8172400" cy="1584176"/>
          </a:xfrm>
          <a:prstGeom prst="rect">
            <a:avLst/>
          </a:prstGeom>
          <a:solidFill>
            <a:srgbClr val="FF99FF"/>
          </a:solidFill>
          <a:ln w="9525">
            <a:solidFill>
              <a:schemeClr val="tx1"/>
            </a:solidFill>
            <a:miter lim="800000"/>
            <a:headEnd/>
            <a:tailEnd/>
          </a:ln>
          <a:effectLst/>
        </p:spPr>
        <p:txBody>
          <a:bodyPr wrap="none" anchor="ctr"/>
          <a:lstStyle/>
          <a:p>
            <a:pPr algn="ctr"/>
            <a:r>
              <a:rPr lang="kk-KZ" sz="3600" b="1" dirty="0" smtClean="0">
                <a:latin typeface="Times New Roman" panose="02020603050405020304" pitchFamily="18" charset="0"/>
                <a:cs typeface="Times New Roman" panose="02020603050405020304" pitchFamily="18" charset="0"/>
              </a:rPr>
              <a:t>Өзіңді тексер</a:t>
            </a:r>
            <a:endParaRPr lang="kk-KZ" sz="3600" b="1" dirty="0">
              <a:latin typeface="Times New Roman" panose="02020603050405020304" pitchFamily="18" charset="0"/>
              <a:cs typeface="Times New Roman" panose="02020603050405020304" pitchFamily="18" charset="0"/>
            </a:endParaRPr>
          </a:p>
        </p:txBody>
      </p:sp>
      <p:sp>
        <p:nvSpPr>
          <p:cNvPr id="114691" name="Oval 3"/>
          <p:cNvSpPr>
            <a:spLocks noChangeArrowheads="1"/>
          </p:cNvSpPr>
          <p:nvPr/>
        </p:nvSpPr>
        <p:spPr bwMode="auto">
          <a:xfrm>
            <a:off x="152400" y="2133600"/>
            <a:ext cx="2209800" cy="1524000"/>
          </a:xfrm>
          <a:prstGeom prst="ellipse">
            <a:avLst/>
          </a:prstGeom>
          <a:solidFill>
            <a:schemeClr val="accent1"/>
          </a:solidFill>
          <a:ln w="9525">
            <a:solidFill>
              <a:schemeClr val="tx1"/>
            </a:solidFill>
            <a:round/>
            <a:headEnd/>
            <a:tailEnd/>
          </a:ln>
          <a:effectLst/>
        </p:spPr>
        <p:txBody>
          <a:bodyPr wrap="none" anchor="ctr"/>
          <a:lstStyle/>
          <a:p>
            <a:pPr algn="ctr"/>
            <a:r>
              <a:rPr lang="kk-KZ" sz="2400" b="1" dirty="0" smtClean="0">
                <a:solidFill>
                  <a:srgbClr val="000099"/>
                </a:solidFill>
                <a:latin typeface="Times New Roman" pitchFamily="18" charset="0"/>
              </a:rPr>
              <a:t>сыйластық</a:t>
            </a:r>
            <a:endParaRPr lang="ru-RU" sz="2400" b="1" dirty="0">
              <a:solidFill>
                <a:srgbClr val="000099"/>
              </a:solidFill>
              <a:latin typeface="Times New Roman" pitchFamily="18" charset="0"/>
            </a:endParaRPr>
          </a:p>
        </p:txBody>
      </p:sp>
      <p:sp>
        <p:nvSpPr>
          <p:cNvPr id="114692" name="Oval 4"/>
          <p:cNvSpPr>
            <a:spLocks noChangeArrowheads="1"/>
          </p:cNvSpPr>
          <p:nvPr/>
        </p:nvSpPr>
        <p:spPr bwMode="auto">
          <a:xfrm>
            <a:off x="457200" y="3810000"/>
            <a:ext cx="2438400" cy="1676400"/>
          </a:xfrm>
          <a:prstGeom prst="ellipse">
            <a:avLst/>
          </a:prstGeom>
          <a:solidFill>
            <a:schemeClr val="accent1"/>
          </a:solidFill>
          <a:ln w="9525">
            <a:solidFill>
              <a:schemeClr val="tx1"/>
            </a:solidFill>
            <a:round/>
            <a:headEnd/>
            <a:tailEnd/>
          </a:ln>
          <a:effectLst/>
        </p:spPr>
        <p:txBody>
          <a:bodyPr wrap="none" anchor="ctr"/>
          <a:lstStyle/>
          <a:p>
            <a:pPr algn="ctr"/>
            <a:r>
              <a:rPr lang="kk-KZ" sz="2400" b="1" dirty="0">
                <a:solidFill>
                  <a:srgbClr val="000099"/>
                </a:solidFill>
                <a:latin typeface="Times New Roman" pitchFamily="18" charset="0"/>
              </a:rPr>
              <a:t>с</a:t>
            </a:r>
            <a:r>
              <a:rPr lang="kk-KZ" sz="2400" b="1" dirty="0" smtClean="0">
                <a:solidFill>
                  <a:srgbClr val="000099"/>
                </a:solidFill>
                <a:latin typeface="Times New Roman" pitchFamily="18" charset="0"/>
              </a:rPr>
              <a:t>алт-дәстүрі</a:t>
            </a:r>
            <a:endParaRPr lang="ru-RU" sz="2400" b="1" dirty="0">
              <a:solidFill>
                <a:srgbClr val="000099"/>
              </a:solidFill>
              <a:latin typeface="Times New Roman" pitchFamily="18" charset="0"/>
            </a:endParaRPr>
          </a:p>
        </p:txBody>
      </p:sp>
      <p:sp>
        <p:nvSpPr>
          <p:cNvPr id="114694" name="Oval 6"/>
          <p:cNvSpPr>
            <a:spLocks noChangeArrowheads="1"/>
          </p:cNvSpPr>
          <p:nvPr/>
        </p:nvSpPr>
        <p:spPr bwMode="auto">
          <a:xfrm>
            <a:off x="2428860" y="5143512"/>
            <a:ext cx="2209800" cy="1524000"/>
          </a:xfrm>
          <a:prstGeom prst="ellipse">
            <a:avLst/>
          </a:prstGeom>
          <a:solidFill>
            <a:schemeClr val="accent1"/>
          </a:solidFill>
          <a:ln w="9525">
            <a:solidFill>
              <a:schemeClr val="tx1"/>
            </a:solidFill>
            <a:round/>
            <a:headEnd/>
            <a:tailEnd/>
          </a:ln>
          <a:effectLst/>
        </p:spPr>
        <p:txBody>
          <a:bodyPr wrap="none" anchor="ctr"/>
          <a:lstStyle/>
          <a:p>
            <a:pPr algn="ctr"/>
            <a:r>
              <a:rPr lang="kk-KZ" sz="2400" b="1" dirty="0" smtClean="0">
                <a:solidFill>
                  <a:srgbClr val="000099"/>
                </a:solidFill>
                <a:latin typeface="Times New Roman" pitchFamily="18" charset="0"/>
              </a:rPr>
              <a:t>сүйіспеншілік</a:t>
            </a:r>
            <a:endParaRPr lang="ru-RU" sz="2400" b="1" dirty="0">
              <a:solidFill>
                <a:srgbClr val="000099"/>
              </a:solidFill>
              <a:latin typeface="Times New Roman" pitchFamily="18" charset="0"/>
            </a:endParaRPr>
          </a:p>
        </p:txBody>
      </p:sp>
      <p:sp>
        <p:nvSpPr>
          <p:cNvPr id="114695" name="Oval 7"/>
          <p:cNvSpPr>
            <a:spLocks noChangeArrowheads="1"/>
          </p:cNvSpPr>
          <p:nvPr/>
        </p:nvSpPr>
        <p:spPr bwMode="auto">
          <a:xfrm>
            <a:off x="6858000" y="2057400"/>
            <a:ext cx="2133600" cy="1524000"/>
          </a:xfrm>
          <a:prstGeom prst="ellipse">
            <a:avLst/>
          </a:prstGeom>
          <a:solidFill>
            <a:schemeClr val="accent1"/>
          </a:solidFill>
          <a:ln w="9525">
            <a:solidFill>
              <a:schemeClr val="tx1"/>
            </a:solidFill>
            <a:round/>
            <a:headEnd/>
            <a:tailEnd/>
          </a:ln>
          <a:effectLst/>
        </p:spPr>
        <p:txBody>
          <a:bodyPr wrap="none" anchor="ctr"/>
          <a:lstStyle/>
          <a:p>
            <a:pPr algn="ctr"/>
            <a:r>
              <a:rPr lang="kk-KZ" sz="2400" b="1" dirty="0">
                <a:solidFill>
                  <a:srgbClr val="000099"/>
                </a:solidFill>
                <a:latin typeface="Times New Roman" pitchFamily="18" charset="0"/>
              </a:rPr>
              <a:t>а</a:t>
            </a:r>
            <a:r>
              <a:rPr lang="kk-KZ" sz="2400" b="1" dirty="0" smtClean="0">
                <a:solidFill>
                  <a:srgbClr val="000099"/>
                </a:solidFill>
                <a:latin typeface="Times New Roman" pitchFamily="18" charset="0"/>
              </a:rPr>
              <a:t>қыл кеңес</a:t>
            </a:r>
            <a:endParaRPr lang="ru-RU" sz="2400" b="1" dirty="0">
              <a:solidFill>
                <a:srgbClr val="000099"/>
              </a:solidFill>
              <a:latin typeface="Times New Roman" pitchFamily="18" charset="0"/>
            </a:endParaRPr>
          </a:p>
        </p:txBody>
      </p:sp>
      <p:sp>
        <p:nvSpPr>
          <p:cNvPr id="114696" name="Oval 8"/>
          <p:cNvSpPr>
            <a:spLocks noChangeArrowheads="1"/>
          </p:cNvSpPr>
          <p:nvPr/>
        </p:nvSpPr>
        <p:spPr bwMode="auto">
          <a:xfrm>
            <a:off x="4696414" y="5105400"/>
            <a:ext cx="2209800" cy="1524000"/>
          </a:xfrm>
          <a:prstGeom prst="ellipse">
            <a:avLst/>
          </a:prstGeom>
          <a:solidFill>
            <a:schemeClr val="accent1"/>
          </a:solidFill>
          <a:ln w="9525">
            <a:solidFill>
              <a:schemeClr val="tx1"/>
            </a:solidFill>
            <a:round/>
            <a:headEnd/>
            <a:tailEnd/>
          </a:ln>
          <a:effectLst/>
        </p:spPr>
        <p:txBody>
          <a:bodyPr wrap="none" anchor="ctr"/>
          <a:lstStyle/>
          <a:p>
            <a:pPr algn="ctr"/>
            <a:r>
              <a:rPr lang="kk-KZ" sz="2400" b="1" dirty="0">
                <a:solidFill>
                  <a:srgbClr val="000099"/>
                </a:solidFill>
                <a:latin typeface="Times New Roman" pitchFamily="18" charset="0"/>
              </a:rPr>
              <a:t>т</a:t>
            </a:r>
            <a:r>
              <a:rPr lang="kk-KZ" sz="2400" b="1" dirty="0" smtClean="0">
                <a:solidFill>
                  <a:srgbClr val="000099"/>
                </a:solidFill>
                <a:latin typeface="Times New Roman" pitchFamily="18" charset="0"/>
              </a:rPr>
              <a:t>әрбие</a:t>
            </a:r>
            <a:endParaRPr lang="ru-RU" sz="2400" b="1" dirty="0">
              <a:solidFill>
                <a:srgbClr val="000099"/>
              </a:solidFill>
              <a:latin typeface="Times New Roman" pitchFamily="18" charset="0"/>
            </a:endParaRPr>
          </a:p>
        </p:txBody>
      </p:sp>
      <p:sp>
        <p:nvSpPr>
          <p:cNvPr id="114697" name="Line 9"/>
          <p:cNvSpPr>
            <a:spLocks noChangeShapeType="1"/>
          </p:cNvSpPr>
          <p:nvPr/>
        </p:nvSpPr>
        <p:spPr bwMode="auto">
          <a:xfrm>
            <a:off x="4724400" y="2514600"/>
            <a:ext cx="990600" cy="2590800"/>
          </a:xfrm>
          <a:prstGeom prst="line">
            <a:avLst/>
          </a:prstGeom>
          <a:noFill/>
          <a:ln w="28575">
            <a:solidFill>
              <a:srgbClr val="000000"/>
            </a:solidFill>
            <a:round/>
            <a:headEnd/>
            <a:tailEnd type="triangle" w="med" len="med"/>
          </a:ln>
          <a:effectLst/>
        </p:spPr>
        <p:txBody>
          <a:bodyPr/>
          <a:lstStyle/>
          <a:p>
            <a:endParaRPr lang="ru-RU"/>
          </a:p>
        </p:txBody>
      </p:sp>
      <p:sp>
        <p:nvSpPr>
          <p:cNvPr id="114698" name="Line 10"/>
          <p:cNvSpPr>
            <a:spLocks noChangeShapeType="1"/>
          </p:cNvSpPr>
          <p:nvPr/>
        </p:nvSpPr>
        <p:spPr bwMode="auto">
          <a:xfrm>
            <a:off x="5029200" y="2438400"/>
            <a:ext cx="1600200" cy="1524000"/>
          </a:xfrm>
          <a:prstGeom prst="line">
            <a:avLst/>
          </a:prstGeom>
          <a:noFill/>
          <a:ln w="28575">
            <a:solidFill>
              <a:srgbClr val="000000"/>
            </a:solidFill>
            <a:round/>
            <a:headEnd/>
            <a:tailEnd type="triangle" w="med" len="med"/>
          </a:ln>
          <a:effectLst/>
        </p:spPr>
        <p:txBody>
          <a:bodyPr/>
          <a:lstStyle/>
          <a:p>
            <a:endParaRPr lang="ru-RU"/>
          </a:p>
        </p:txBody>
      </p:sp>
      <p:sp>
        <p:nvSpPr>
          <p:cNvPr id="114699" name="Line 11"/>
          <p:cNvSpPr>
            <a:spLocks noChangeShapeType="1"/>
          </p:cNvSpPr>
          <p:nvPr/>
        </p:nvSpPr>
        <p:spPr bwMode="auto">
          <a:xfrm>
            <a:off x="5508104" y="2276872"/>
            <a:ext cx="1600200" cy="381000"/>
          </a:xfrm>
          <a:prstGeom prst="line">
            <a:avLst/>
          </a:prstGeom>
          <a:noFill/>
          <a:ln w="28575">
            <a:solidFill>
              <a:srgbClr val="000000"/>
            </a:solidFill>
            <a:round/>
            <a:headEnd/>
            <a:tailEnd type="triangle" w="med" len="med"/>
          </a:ln>
          <a:effectLst/>
        </p:spPr>
        <p:txBody>
          <a:bodyPr/>
          <a:lstStyle/>
          <a:p>
            <a:endParaRPr lang="ru-RU"/>
          </a:p>
        </p:txBody>
      </p:sp>
      <p:sp>
        <p:nvSpPr>
          <p:cNvPr id="114700" name="Line 12"/>
          <p:cNvSpPr>
            <a:spLocks noChangeShapeType="1"/>
          </p:cNvSpPr>
          <p:nvPr/>
        </p:nvSpPr>
        <p:spPr bwMode="auto">
          <a:xfrm flipH="1">
            <a:off x="2362200" y="2362200"/>
            <a:ext cx="1447800" cy="457200"/>
          </a:xfrm>
          <a:prstGeom prst="line">
            <a:avLst/>
          </a:prstGeom>
          <a:noFill/>
          <a:ln w="28575">
            <a:solidFill>
              <a:srgbClr val="000000"/>
            </a:solidFill>
            <a:round/>
            <a:headEnd/>
            <a:tailEnd type="triangle" w="med" len="med"/>
          </a:ln>
          <a:effectLst/>
        </p:spPr>
        <p:txBody>
          <a:bodyPr/>
          <a:lstStyle/>
          <a:p>
            <a:endParaRPr lang="ru-RU"/>
          </a:p>
        </p:txBody>
      </p:sp>
      <p:sp>
        <p:nvSpPr>
          <p:cNvPr id="114701" name="Line 13"/>
          <p:cNvSpPr>
            <a:spLocks noChangeShapeType="1"/>
          </p:cNvSpPr>
          <p:nvPr/>
        </p:nvSpPr>
        <p:spPr bwMode="auto">
          <a:xfrm flipH="1">
            <a:off x="2590800" y="2514600"/>
            <a:ext cx="1600200" cy="1524000"/>
          </a:xfrm>
          <a:prstGeom prst="line">
            <a:avLst/>
          </a:prstGeom>
          <a:noFill/>
          <a:ln w="28575">
            <a:solidFill>
              <a:srgbClr val="000000"/>
            </a:solidFill>
            <a:round/>
            <a:headEnd/>
            <a:tailEnd type="triangle" w="med" len="med"/>
          </a:ln>
          <a:effectLst/>
        </p:spPr>
        <p:txBody>
          <a:bodyPr/>
          <a:lstStyle/>
          <a:p>
            <a:endParaRPr lang="ru-RU"/>
          </a:p>
        </p:txBody>
      </p:sp>
      <p:sp>
        <p:nvSpPr>
          <p:cNvPr id="114702" name="Line 14"/>
          <p:cNvSpPr>
            <a:spLocks noChangeShapeType="1"/>
          </p:cNvSpPr>
          <p:nvPr/>
        </p:nvSpPr>
        <p:spPr bwMode="auto">
          <a:xfrm flipH="1">
            <a:off x="3657600" y="2514600"/>
            <a:ext cx="762000" cy="2590800"/>
          </a:xfrm>
          <a:prstGeom prst="line">
            <a:avLst/>
          </a:prstGeom>
          <a:noFill/>
          <a:ln w="28575">
            <a:solidFill>
              <a:srgbClr val="000000"/>
            </a:solidFill>
            <a:round/>
            <a:headEnd/>
            <a:tailEnd type="triangle" w="med" len="med"/>
          </a:ln>
          <a:effectLst/>
        </p:spPr>
        <p:txBody>
          <a:bodyPr/>
          <a:lstStyle/>
          <a:p>
            <a:endParaRPr lang="ru-RU"/>
          </a:p>
        </p:txBody>
      </p:sp>
      <p:sp>
        <p:nvSpPr>
          <p:cNvPr id="114704" name="WordArt 16"/>
          <p:cNvSpPr>
            <a:spLocks noChangeArrowheads="1" noChangeShapeType="1" noTextEdit="1"/>
          </p:cNvSpPr>
          <p:nvPr/>
        </p:nvSpPr>
        <p:spPr bwMode="auto">
          <a:xfrm>
            <a:off x="899592" y="764704"/>
            <a:ext cx="8075613" cy="1008112"/>
          </a:xfrm>
          <a:prstGeom prst="rect">
            <a:avLst/>
          </a:prstGeom>
        </p:spPr>
        <p:txBody>
          <a:bodyPr wrap="none" fromWordArt="1">
            <a:prstTxWarp prst="textDeflate">
              <a:avLst>
                <a:gd name="adj" fmla="val 22803"/>
              </a:avLst>
            </a:prstTxWarp>
          </a:bodyPr>
          <a:lstStyle/>
          <a:p>
            <a:pPr algn="ctr"/>
            <a:r>
              <a:rPr lang="ru-RU" sz="3600" b="1" kern="10" dirty="0" smtClean="0">
                <a:ln w="9525">
                  <a:solidFill>
                    <a:srgbClr val="000000"/>
                  </a:solidFill>
                  <a:round/>
                  <a:headEnd/>
                  <a:tailEnd/>
                </a:ln>
                <a:solidFill>
                  <a:srgbClr val="FF0000"/>
                </a:solidFill>
                <a:latin typeface="Times New Roman" panose="02020603050405020304" pitchFamily="18" charset="0"/>
                <a:cs typeface="Times New Roman" panose="02020603050405020304" pitchFamily="18" charset="0"/>
              </a:rPr>
              <a:t>   </a:t>
            </a:r>
            <a:r>
              <a:rPr lang="ru-RU" sz="3600" b="1" kern="10" dirty="0" err="1" smtClean="0">
                <a:ln w="9525">
                  <a:solidFill>
                    <a:srgbClr val="000000"/>
                  </a:solidFill>
                  <a:round/>
                  <a:headEnd/>
                  <a:tailEnd/>
                </a:ln>
                <a:solidFill>
                  <a:srgbClr val="FF0000"/>
                </a:solidFill>
                <a:latin typeface="Times New Roman" panose="02020603050405020304" pitchFamily="18" charset="0"/>
                <a:cs typeface="Times New Roman" panose="02020603050405020304" pitchFamily="18" charset="0"/>
              </a:rPr>
              <a:t>Отбасы</a:t>
            </a:r>
            <a:r>
              <a:rPr lang="ru-RU" sz="3600" b="1" kern="10" dirty="0" smtClean="0">
                <a:ln w="9525">
                  <a:solidFill>
                    <a:srgbClr val="000000"/>
                  </a:solidFill>
                  <a:round/>
                  <a:headEnd/>
                  <a:tailEnd/>
                </a:ln>
                <a:solidFill>
                  <a:srgbClr val="FF0000"/>
                </a:solidFill>
                <a:latin typeface="Times New Roman" panose="02020603050405020304" pitchFamily="18" charset="0"/>
                <a:cs typeface="Times New Roman" panose="02020603050405020304" pitchFamily="18" charset="0"/>
              </a:rPr>
              <a:t> </a:t>
            </a:r>
            <a:r>
              <a:rPr lang="ru-RU" sz="3600" b="1" kern="10" dirty="0" err="1" smtClean="0">
                <a:ln w="9525">
                  <a:solidFill>
                    <a:srgbClr val="000000"/>
                  </a:solidFill>
                  <a:round/>
                  <a:headEnd/>
                  <a:tailEnd/>
                </a:ln>
                <a:solidFill>
                  <a:srgbClr val="FF0000"/>
                </a:solidFill>
                <a:latin typeface="Times New Roman" panose="02020603050405020304" pitchFamily="18" charset="0"/>
                <a:cs typeface="Times New Roman" panose="02020603050405020304" pitchFamily="18" charset="0"/>
              </a:rPr>
              <a:t>құндылықтары</a:t>
            </a:r>
            <a:endParaRPr lang="ru-RU" sz="3600" b="1" kern="10" dirty="0">
              <a:ln w="9525">
                <a:solidFill>
                  <a:srgbClr val="000000"/>
                </a:solidFill>
                <a:round/>
                <a:headEnd/>
                <a:tailEnd/>
              </a:ln>
              <a:solidFill>
                <a:srgbClr val="FF0000"/>
              </a:solidFill>
              <a:latin typeface="Times New Roman" panose="02020603050405020304" pitchFamily="18" charset="0"/>
              <a:cs typeface="Times New Roman" panose="02020603050405020304" pitchFamily="18" charset="0"/>
            </a:endParaRPr>
          </a:p>
        </p:txBody>
      </p:sp>
      <p:sp>
        <p:nvSpPr>
          <p:cNvPr id="114705" name="AutoShape 17"/>
          <p:cNvSpPr>
            <a:spLocks noChangeArrowheads="1"/>
          </p:cNvSpPr>
          <p:nvPr/>
        </p:nvSpPr>
        <p:spPr bwMode="auto">
          <a:xfrm rot="10800000">
            <a:off x="683568" y="1628800"/>
            <a:ext cx="8001000" cy="814916"/>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rgbClr val="FF99FF"/>
          </a:solidFill>
          <a:ln w="9525">
            <a:solidFill>
              <a:schemeClr val="tx1"/>
            </a:solidFill>
            <a:miter lim="800000"/>
            <a:headEnd/>
            <a:tailEnd/>
          </a:ln>
          <a:effectLst/>
        </p:spPr>
        <p:txBody>
          <a:bodyPr rot="10800000" wrap="none" anchor="ctr"/>
          <a:lstStyle/>
          <a:p>
            <a:pPr algn="ctr"/>
            <a:r>
              <a:rPr lang="kk-KZ" sz="2400" b="1" dirty="0" smtClean="0">
                <a:solidFill>
                  <a:srgbClr val="000000"/>
                </a:solidFill>
                <a:latin typeface="Times New Roman" pitchFamily="18" charset="0"/>
              </a:rPr>
              <a:t> </a:t>
            </a:r>
            <a:r>
              <a:rPr lang="kk-KZ" b="1" dirty="0" smtClean="0">
                <a:solidFill>
                  <a:srgbClr val="000000"/>
                </a:solidFill>
                <a:latin typeface="Times New Roman" pitchFamily="18" charset="0"/>
              </a:rPr>
              <a:t>:</a:t>
            </a:r>
            <a:endParaRPr lang="ru-RU" b="1" dirty="0">
              <a:solidFill>
                <a:srgbClr val="000000"/>
              </a:solidFill>
              <a:latin typeface="Times New Roman" pitchFamily="18" charset="0"/>
            </a:endParaRPr>
          </a:p>
        </p:txBody>
      </p:sp>
      <p:sp>
        <p:nvSpPr>
          <p:cNvPr id="19" name="Oval 7"/>
          <p:cNvSpPr>
            <a:spLocks noChangeArrowheads="1"/>
          </p:cNvSpPr>
          <p:nvPr/>
        </p:nvSpPr>
        <p:spPr bwMode="auto">
          <a:xfrm>
            <a:off x="6467760" y="3678621"/>
            <a:ext cx="2133600" cy="1524000"/>
          </a:xfrm>
          <a:prstGeom prst="ellipse">
            <a:avLst/>
          </a:prstGeom>
          <a:solidFill>
            <a:schemeClr val="accent1"/>
          </a:solidFill>
          <a:ln w="9525">
            <a:solidFill>
              <a:schemeClr val="tx1"/>
            </a:solidFill>
            <a:round/>
            <a:headEnd/>
            <a:tailEnd/>
          </a:ln>
          <a:effectLst/>
        </p:spPr>
        <p:txBody>
          <a:bodyPr wrap="none" anchor="ctr"/>
          <a:lstStyle/>
          <a:p>
            <a:pPr algn="ctr"/>
            <a:r>
              <a:rPr lang="kk-KZ" sz="2400" b="1" dirty="0">
                <a:solidFill>
                  <a:srgbClr val="000099"/>
                </a:solidFill>
                <a:latin typeface="Times New Roman" pitchFamily="18" charset="0"/>
              </a:rPr>
              <a:t>ұ</a:t>
            </a:r>
            <a:r>
              <a:rPr lang="kk-KZ" sz="2400" b="1" dirty="0" smtClean="0">
                <a:solidFill>
                  <a:srgbClr val="000099"/>
                </a:solidFill>
                <a:latin typeface="Times New Roman" pitchFamily="18" charset="0"/>
              </a:rPr>
              <a:t>рпақ өрбіту</a:t>
            </a:r>
            <a:endParaRPr lang="ru-RU" sz="2400" b="1" dirty="0">
              <a:solidFill>
                <a:srgbClr val="000099"/>
              </a:solidFill>
              <a:latin typeface="Times New Roman" pitchFamily="18" charset="0"/>
            </a:endParaRPr>
          </a:p>
        </p:txBody>
      </p:sp>
      <p:pic>
        <p:nvPicPr>
          <p:cNvPr id="2" name="Звук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332653433"/>
      </p:ext>
    </p:extLst>
  </p:cSld>
  <p:clrMapOvr>
    <a:masterClrMapping/>
  </p:clrMapOvr>
  <mc:AlternateContent xmlns:mc="http://schemas.openxmlformats.org/markup-compatibility/2006" xmlns:p14="http://schemas.microsoft.com/office/powerpoint/2010/main">
    <mc:Choice Requires="p14">
      <p:transition p14:dur="0" advTm="24890"/>
    </mc:Choice>
    <mc:Fallback xmlns="">
      <p:transition advTm="2489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9291"/>
            <a:ext cx="8768255" cy="6986528"/>
          </a:xfrm>
          <a:prstGeom prst="rect">
            <a:avLst/>
          </a:prstGeom>
        </p:spPr>
        <p:txBody>
          <a:bodyPr wrap="square">
            <a:spAutoFit/>
          </a:bodyPr>
          <a:lstStyle/>
          <a:p>
            <a:pPr algn="ctr"/>
            <a:r>
              <a:rPr lang="ru-RU" sz="2800" b="1" dirty="0" err="1">
                <a:solidFill>
                  <a:srgbClr val="FF0000"/>
                </a:solidFill>
                <a:latin typeface="Times New Roman" pitchFamily="18" charset="0"/>
                <a:cs typeface="Times New Roman" pitchFamily="18" charset="0"/>
              </a:rPr>
              <a:t>Түсіндірмелі</a:t>
            </a:r>
            <a:r>
              <a:rPr lang="ru-RU" sz="2800" b="1" dirty="0">
                <a:solidFill>
                  <a:srgbClr val="FF0000"/>
                </a:solidFill>
                <a:latin typeface="Times New Roman" pitchFamily="18" charset="0"/>
                <a:cs typeface="Times New Roman" pitchFamily="18" charset="0"/>
              </a:rPr>
              <a:t> </a:t>
            </a:r>
            <a:r>
              <a:rPr lang="ru-RU" sz="2800" b="1" dirty="0" err="1" smtClean="0">
                <a:solidFill>
                  <a:srgbClr val="FF0000"/>
                </a:solidFill>
                <a:latin typeface="Times New Roman" pitchFamily="18" charset="0"/>
                <a:cs typeface="Times New Roman" pitchFamily="18" charset="0"/>
              </a:rPr>
              <a:t>салалас</a:t>
            </a:r>
            <a:r>
              <a:rPr lang="ru-RU" sz="2800" b="1" dirty="0" smtClean="0">
                <a:solidFill>
                  <a:srgbClr val="FF0000"/>
                </a:solidFill>
                <a:latin typeface="Times New Roman" pitchFamily="18" charset="0"/>
                <a:cs typeface="Times New Roman" pitchFamily="18" charset="0"/>
              </a:rPr>
              <a:t> </a:t>
            </a:r>
            <a:r>
              <a:rPr lang="ru-RU" sz="2800" b="1" dirty="0" err="1" smtClean="0">
                <a:solidFill>
                  <a:srgbClr val="FF0000"/>
                </a:solidFill>
                <a:latin typeface="Times New Roman" pitchFamily="18" charset="0"/>
                <a:cs typeface="Times New Roman" pitchFamily="18" charset="0"/>
              </a:rPr>
              <a:t>құрмалас</a:t>
            </a:r>
            <a:r>
              <a:rPr lang="ru-RU" sz="2800" b="1" dirty="0" smtClean="0">
                <a:solidFill>
                  <a:srgbClr val="FF0000"/>
                </a:solidFill>
                <a:latin typeface="Times New Roman" pitchFamily="18" charset="0"/>
                <a:cs typeface="Times New Roman" pitchFamily="18" charset="0"/>
              </a:rPr>
              <a:t> </a:t>
            </a:r>
            <a:r>
              <a:rPr lang="ru-RU" sz="2800" b="1" dirty="0" err="1" smtClean="0">
                <a:solidFill>
                  <a:srgbClr val="FF0000"/>
                </a:solidFill>
                <a:latin typeface="Times New Roman" pitchFamily="18" charset="0"/>
                <a:cs typeface="Times New Roman" pitchFamily="18" charset="0"/>
              </a:rPr>
              <a:t>сөйлем</a:t>
            </a:r>
            <a:endParaRPr lang="ru-RU" sz="2800" b="1" dirty="0">
              <a:solidFill>
                <a:srgbClr val="FF0000"/>
              </a:solidFill>
              <a:latin typeface="Times New Roman" pitchFamily="18" charset="0"/>
              <a:cs typeface="Times New Roman" pitchFamily="18" charset="0"/>
            </a:endParaRPr>
          </a:p>
          <a:p>
            <a:r>
              <a:rPr lang="ru-RU" sz="2800" dirty="0" err="1" smtClean="0">
                <a:solidFill>
                  <a:srgbClr val="000099"/>
                </a:solidFill>
                <a:latin typeface="Times New Roman" pitchFamily="18" charset="0"/>
                <a:cs typeface="Times New Roman" pitchFamily="18" charset="0"/>
              </a:rPr>
              <a:t>Бірінші</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сөйлемде</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баяндалған</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оқиғаның</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мәні</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келесі</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сөйлемде</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айқындалып</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түсіндіріліп</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отыратын</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сөйлем</a:t>
            </a:r>
            <a:r>
              <a:rPr lang="ru-RU" sz="2800" dirty="0" smtClean="0">
                <a:solidFill>
                  <a:srgbClr val="000099"/>
                </a:solidFill>
                <a:latin typeface="Times New Roman" pitchFamily="18" charset="0"/>
                <a:cs typeface="Times New Roman" pitchFamily="18" charset="0"/>
              </a:rPr>
              <a:t> </a:t>
            </a:r>
            <a:r>
              <a:rPr lang="ru-RU" sz="2800" dirty="0" err="1">
                <a:solidFill>
                  <a:srgbClr val="000099"/>
                </a:solidFill>
                <a:latin typeface="Times New Roman" pitchFamily="18" charset="0"/>
                <a:cs typeface="Times New Roman" pitchFamily="18" charset="0"/>
              </a:rPr>
              <a:t>т</a:t>
            </a:r>
            <a:r>
              <a:rPr lang="ru-RU" sz="2800" dirty="0" err="1" smtClean="0">
                <a:solidFill>
                  <a:srgbClr val="000099"/>
                </a:solidFill>
                <a:latin typeface="Times New Roman" pitchFamily="18" charset="0"/>
                <a:cs typeface="Times New Roman" pitchFamily="18" charset="0"/>
              </a:rPr>
              <a:t>үсіндірмелі</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салалас</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құрмалас</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сөйлем</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деп</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аталады</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Қазақ</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тілініде</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үнемі</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жалғаулықсыз</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қолданылатын</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салалас</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сөйлемге</a:t>
            </a:r>
            <a:r>
              <a:rPr lang="ru-RU" sz="2800" dirty="0" smtClean="0">
                <a:solidFill>
                  <a:srgbClr val="000099"/>
                </a:solidFill>
                <a:latin typeface="Times New Roman" pitchFamily="18" charset="0"/>
                <a:cs typeface="Times New Roman" pitchFamily="18" charset="0"/>
              </a:rPr>
              <a:t> тек </a:t>
            </a:r>
            <a:r>
              <a:rPr lang="ru-RU" sz="2800" dirty="0" err="1" smtClean="0">
                <a:solidFill>
                  <a:srgbClr val="000099"/>
                </a:solidFill>
                <a:latin typeface="Times New Roman" pitchFamily="18" charset="0"/>
                <a:cs typeface="Times New Roman" pitchFamily="18" charset="0"/>
              </a:rPr>
              <a:t>түсіндірмелі</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салалас</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қана</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жатады</a:t>
            </a:r>
            <a:r>
              <a:rPr lang="ru-RU" sz="2800" dirty="0" smtClean="0">
                <a:solidFill>
                  <a:srgbClr val="000099"/>
                </a:solidFill>
                <a:latin typeface="Times New Roman" pitchFamily="18" charset="0"/>
                <a:cs typeface="Times New Roman" pitchFamily="18" charset="0"/>
              </a:rPr>
              <a:t>. </a:t>
            </a:r>
            <a:r>
              <a:rPr lang="ru-RU" sz="2800" b="1" dirty="0" err="1" smtClean="0">
                <a:solidFill>
                  <a:srgbClr val="000099"/>
                </a:solidFill>
                <a:latin typeface="Times New Roman" pitchFamily="18" charset="0"/>
                <a:cs typeface="Times New Roman" pitchFamily="18" charset="0"/>
              </a:rPr>
              <a:t>Жасалу</a:t>
            </a:r>
            <a:r>
              <a:rPr lang="ru-RU" sz="2800" b="1" dirty="0" smtClean="0">
                <a:solidFill>
                  <a:srgbClr val="000099"/>
                </a:solidFill>
                <a:latin typeface="Times New Roman" pitchFamily="18" charset="0"/>
                <a:cs typeface="Times New Roman" pitchFamily="18" charset="0"/>
              </a:rPr>
              <a:t> </a:t>
            </a:r>
            <a:r>
              <a:rPr lang="ru-RU" sz="2800" b="1" dirty="0" err="1" smtClean="0">
                <a:solidFill>
                  <a:srgbClr val="000099"/>
                </a:solidFill>
                <a:latin typeface="Times New Roman" pitchFamily="18" charset="0"/>
                <a:cs typeface="Times New Roman" pitchFamily="18" charset="0"/>
              </a:rPr>
              <a:t>жолдары</a:t>
            </a:r>
            <a:r>
              <a:rPr lang="ru-RU" sz="2800" b="1" dirty="0" smtClean="0">
                <a:solidFill>
                  <a:srgbClr val="000099"/>
                </a:solidFill>
                <a:latin typeface="Times New Roman" pitchFamily="18" charset="0"/>
                <a:cs typeface="Times New Roman" pitchFamily="18" charset="0"/>
              </a:rPr>
              <a:t>:</a:t>
            </a:r>
          </a:p>
          <a:p>
            <a:r>
              <a:rPr lang="ru-RU" sz="2800" i="1" dirty="0" smtClean="0">
                <a:solidFill>
                  <a:srgbClr val="000099"/>
                </a:solidFill>
                <a:latin typeface="Times New Roman" pitchFamily="18" charset="0"/>
                <a:cs typeface="Times New Roman" pitchFamily="18" charset="0"/>
              </a:rPr>
              <a:t>1.Алғашқы </a:t>
            </a:r>
            <a:r>
              <a:rPr lang="ru-RU" sz="2800" i="1" dirty="0" err="1" smtClean="0">
                <a:solidFill>
                  <a:srgbClr val="000099"/>
                </a:solidFill>
                <a:latin typeface="Times New Roman" pitchFamily="18" charset="0"/>
                <a:cs typeface="Times New Roman" pitchFamily="18" charset="0"/>
              </a:rPr>
              <a:t>сөйлемнің</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баяндауыштары</a:t>
            </a:r>
            <a:r>
              <a:rPr lang="ru-RU" sz="2800" i="1" dirty="0" smtClean="0">
                <a:solidFill>
                  <a:srgbClr val="000099"/>
                </a:solidFill>
                <a:latin typeface="Times New Roman" pitchFamily="18" charset="0"/>
                <a:cs typeface="Times New Roman" pitchFamily="18" charset="0"/>
              </a:rPr>
              <a:t> </a:t>
            </a:r>
            <a:r>
              <a:rPr lang="ru-RU" sz="2800" b="1" i="1" dirty="0" err="1" smtClean="0">
                <a:solidFill>
                  <a:schemeClr val="accent3"/>
                </a:solidFill>
                <a:latin typeface="Times New Roman" pitchFamily="18" charset="0"/>
                <a:cs typeface="Times New Roman" pitchFamily="18" charset="0"/>
              </a:rPr>
              <a:t>сол</a:t>
            </a:r>
            <a:r>
              <a:rPr lang="ru-RU" sz="2800" b="1" i="1" dirty="0" smtClean="0">
                <a:solidFill>
                  <a:schemeClr val="accent3"/>
                </a:solidFill>
                <a:latin typeface="Times New Roman" pitchFamily="18" charset="0"/>
                <a:cs typeface="Times New Roman" pitchFamily="18" charset="0"/>
              </a:rPr>
              <a:t>, </a:t>
            </a:r>
            <a:r>
              <a:rPr lang="ru-RU" sz="2800" b="1" i="1" dirty="0" err="1" smtClean="0">
                <a:solidFill>
                  <a:schemeClr val="accent3"/>
                </a:solidFill>
                <a:latin typeface="Times New Roman" pitchFamily="18" charset="0"/>
                <a:cs typeface="Times New Roman" pitchFamily="18" charset="0"/>
              </a:rPr>
              <a:t>сондай</a:t>
            </a:r>
            <a:r>
              <a:rPr lang="ru-RU" sz="2800" b="1" i="1" dirty="0" smtClean="0">
                <a:solidFill>
                  <a:schemeClr val="accent3"/>
                </a:solidFill>
                <a:latin typeface="Times New Roman" pitchFamily="18" charset="0"/>
                <a:cs typeface="Times New Roman" pitchFamily="18" charset="0"/>
              </a:rPr>
              <a:t>, </a:t>
            </a:r>
            <a:r>
              <a:rPr lang="ru-RU" sz="2800" b="1" i="1" dirty="0" err="1" smtClean="0">
                <a:solidFill>
                  <a:schemeClr val="accent3"/>
                </a:solidFill>
                <a:latin typeface="Times New Roman" pitchFamily="18" charset="0"/>
                <a:cs typeface="Times New Roman" pitchFamily="18" charset="0"/>
              </a:rPr>
              <a:t>сонша</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сөздерінің</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қатысуы</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арқылы</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жасалады</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Мысалы</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Саған</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ашып</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айтарым</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сол</a:t>
            </a:r>
            <a:r>
              <a:rPr lang="ru-RU" sz="2800" i="1" dirty="0" smtClean="0">
                <a:solidFill>
                  <a:srgbClr val="000099"/>
                </a:solidFill>
                <a:latin typeface="Times New Roman" pitchFamily="18" charset="0"/>
                <a:cs typeface="Times New Roman" pitchFamily="18" charset="0"/>
              </a:rPr>
              <a:t>: мен </a:t>
            </a:r>
            <a:r>
              <a:rPr lang="ru-RU" sz="2800" i="1" dirty="0" err="1" smtClean="0">
                <a:solidFill>
                  <a:srgbClr val="000099"/>
                </a:solidFill>
                <a:latin typeface="Times New Roman" pitchFamily="18" charset="0"/>
                <a:cs typeface="Times New Roman" pitchFamily="18" charset="0"/>
              </a:rPr>
              <a:t>басында</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қаламын</a:t>
            </a:r>
            <a:r>
              <a:rPr lang="ru-RU" sz="2800" i="1" dirty="0" smtClean="0">
                <a:solidFill>
                  <a:srgbClr val="000099"/>
                </a:solidFill>
                <a:latin typeface="Times New Roman" pitchFamily="18" charset="0"/>
                <a:cs typeface="Times New Roman" pitchFamily="18" charset="0"/>
              </a:rPr>
              <a:t>. </a:t>
            </a:r>
          </a:p>
          <a:p>
            <a:r>
              <a:rPr lang="ru-RU" sz="2800" i="1" dirty="0" smtClean="0">
                <a:solidFill>
                  <a:srgbClr val="000099"/>
                </a:solidFill>
                <a:latin typeface="Times New Roman" pitchFamily="18" charset="0"/>
                <a:cs typeface="Times New Roman" pitchFamily="18" charset="0"/>
              </a:rPr>
              <a:t>2.</a:t>
            </a:r>
            <a:r>
              <a:rPr lang="ru-RU" sz="2800" i="1" dirty="0">
                <a:solidFill>
                  <a:srgbClr val="000099"/>
                </a:solidFill>
                <a:latin typeface="Times New Roman" pitchFamily="18" charset="0"/>
                <a:cs typeface="Times New Roman" pitchFamily="18" charset="0"/>
              </a:rPr>
              <a:t> </a:t>
            </a:r>
            <a:r>
              <a:rPr lang="ru-RU" sz="2800" i="1" dirty="0" err="1">
                <a:solidFill>
                  <a:srgbClr val="000099"/>
                </a:solidFill>
                <a:latin typeface="Times New Roman" pitchFamily="18" charset="0"/>
                <a:cs typeface="Times New Roman" pitchFamily="18" charset="0"/>
              </a:rPr>
              <a:t>Алғашқы</a:t>
            </a:r>
            <a:r>
              <a:rPr lang="ru-RU" sz="2800" i="1" dirty="0">
                <a:solidFill>
                  <a:srgbClr val="000099"/>
                </a:solidFill>
                <a:latin typeface="Times New Roman" pitchFamily="18" charset="0"/>
                <a:cs typeface="Times New Roman" pitchFamily="18" charset="0"/>
              </a:rPr>
              <a:t> </a:t>
            </a:r>
            <a:r>
              <a:rPr lang="ru-RU" sz="2800" i="1" dirty="0" err="1">
                <a:solidFill>
                  <a:srgbClr val="000099"/>
                </a:solidFill>
                <a:latin typeface="Times New Roman" pitchFamily="18" charset="0"/>
                <a:cs typeface="Times New Roman" pitchFamily="18" charset="0"/>
              </a:rPr>
              <a:t>сөйлемнің</a:t>
            </a:r>
            <a:r>
              <a:rPr lang="ru-RU" sz="2800" i="1" dirty="0">
                <a:solidFill>
                  <a:srgbClr val="000099"/>
                </a:solidFill>
                <a:latin typeface="Times New Roman" pitchFamily="18" charset="0"/>
                <a:cs typeface="Times New Roman" pitchFamily="18" charset="0"/>
              </a:rPr>
              <a:t> </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құрамында</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мынандай</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жалпылауыш</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сөзі</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қолданылып</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келесі</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сөйлем</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оның</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мәнін</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ашып</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тұрады</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Мысалы</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Ұлым</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мынадай</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өтініш</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жасады</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несіне</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асығамыз</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мәйітті</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және</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бір</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күн</a:t>
            </a:r>
            <a:r>
              <a:rPr lang="ru-RU" sz="2800" i="1" dirty="0" smtClean="0">
                <a:solidFill>
                  <a:srgbClr val="000099"/>
                </a:solidFill>
                <a:latin typeface="Times New Roman" pitchFamily="18" charset="0"/>
                <a:cs typeface="Times New Roman" pitchFamily="18" charset="0"/>
              </a:rPr>
              <a:t> </a:t>
            </a:r>
            <a:r>
              <a:rPr lang="ru-RU" sz="2800" i="1" dirty="0" err="1" smtClean="0">
                <a:solidFill>
                  <a:srgbClr val="000099"/>
                </a:solidFill>
                <a:latin typeface="Times New Roman" pitchFamily="18" charset="0"/>
                <a:cs typeface="Times New Roman" pitchFamily="18" charset="0"/>
              </a:rPr>
              <a:t>түнетейік</a:t>
            </a:r>
            <a:r>
              <a:rPr lang="ru-RU" sz="2800" i="1" dirty="0" smtClean="0">
                <a:solidFill>
                  <a:srgbClr val="000099"/>
                </a:solidFill>
                <a:latin typeface="Times New Roman" pitchFamily="18" charset="0"/>
                <a:cs typeface="Times New Roman" pitchFamily="18" charset="0"/>
              </a:rPr>
              <a:t>.</a:t>
            </a:r>
            <a:endParaRPr lang="ru-RU" sz="2800" dirty="0" smtClean="0">
              <a:solidFill>
                <a:srgbClr val="000099"/>
              </a:solidFill>
              <a:latin typeface="Times New Roman" pitchFamily="18" charset="0"/>
              <a:cs typeface="Times New Roman" pitchFamily="18" charset="0"/>
            </a:endParaRPr>
          </a:p>
        </p:txBody>
      </p:sp>
    </p:spTree>
    <p:extLst>
      <p:ext uri="{BB962C8B-B14F-4D97-AF65-F5344CB8AC3E}">
        <p14:creationId xmlns:p14="http://schemas.microsoft.com/office/powerpoint/2010/main" val="2172949310"/>
      </p:ext>
    </p:extLst>
  </p:cSld>
  <p:clrMapOvr>
    <a:masterClrMapping/>
  </p:clrMapOvr>
  <p:transition advTm="52632">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636912"/>
            <a:ext cx="7509520" cy="1252728"/>
          </a:xfrm>
        </p:spPr>
        <p:txBody>
          <a:bodyPr>
            <a:noAutofit/>
          </a:bodyPr>
          <a:lstStyle/>
          <a:p>
            <a:pPr algn="l"/>
            <a:r>
              <a:rPr lang="kk-KZ" sz="2600" dirty="0" smtClean="0">
                <a:solidFill>
                  <a:srgbClr val="000099"/>
                </a:solidFill>
                <a:latin typeface="Times New Roman" pitchFamily="18" charset="0"/>
                <a:cs typeface="Times New Roman" pitchFamily="18" charset="0"/>
              </a:rPr>
              <a:t>        3. Алғашқы сөйлемнің баяндауыштарында        түсіндірмелі мәндегі </a:t>
            </a:r>
            <a:r>
              <a:rPr lang="kk-KZ" sz="2600" b="1" i="1" dirty="0" smtClean="0">
                <a:solidFill>
                  <a:schemeClr val="accent3"/>
                </a:solidFill>
                <a:latin typeface="Times New Roman" pitchFamily="18" charset="0"/>
                <a:cs typeface="Times New Roman" pitchFamily="18" charset="0"/>
              </a:rPr>
              <a:t>есім, етістік </a:t>
            </a:r>
            <a:r>
              <a:rPr lang="kk-KZ" sz="2600" dirty="0" smtClean="0">
                <a:solidFill>
                  <a:srgbClr val="000099"/>
                </a:solidFill>
                <a:latin typeface="Times New Roman" pitchFamily="18" charset="0"/>
                <a:cs typeface="Times New Roman" pitchFamily="18" charset="0"/>
              </a:rPr>
              <a:t>сөздерде қолданылады.</a:t>
            </a:r>
            <a:br>
              <a:rPr lang="kk-KZ" sz="2600" dirty="0" smtClean="0">
                <a:solidFill>
                  <a:srgbClr val="000099"/>
                </a:solidFill>
                <a:latin typeface="Times New Roman" pitchFamily="18" charset="0"/>
                <a:cs typeface="Times New Roman" pitchFamily="18" charset="0"/>
              </a:rPr>
            </a:br>
            <a:r>
              <a:rPr lang="kk-KZ" sz="2600" dirty="0" smtClean="0">
                <a:solidFill>
                  <a:srgbClr val="000099"/>
                </a:solidFill>
                <a:latin typeface="Times New Roman" pitchFamily="18" charset="0"/>
                <a:cs typeface="Times New Roman" pitchFamily="18" charset="0"/>
              </a:rPr>
              <a:t>Мысалы: Жоламан іштей сезіп келеді: ұры жүзден астам мылтығы бар жау жағында. </a:t>
            </a:r>
            <a:br>
              <a:rPr lang="kk-KZ" sz="2600" dirty="0" smtClean="0">
                <a:solidFill>
                  <a:srgbClr val="000099"/>
                </a:solidFill>
                <a:latin typeface="Times New Roman" pitchFamily="18" charset="0"/>
                <a:cs typeface="Times New Roman" pitchFamily="18" charset="0"/>
              </a:rPr>
            </a:br>
            <a:r>
              <a:rPr lang="kk-KZ" sz="2600" dirty="0" smtClean="0">
                <a:solidFill>
                  <a:srgbClr val="000099"/>
                </a:solidFill>
                <a:latin typeface="Times New Roman" pitchFamily="18" charset="0"/>
                <a:cs typeface="Times New Roman" pitchFamily="18" charset="0"/>
              </a:rPr>
              <a:t>Түсіндірмелі салалас құрмалас сөйлем түрлері тек екі сөйлемнен ғана болмайды. Жалпы мәнде айтылған алғашқы сөйлемді кейде екі-үш сөйлем бірдей түсіндіруге қызмет етеді. </a:t>
            </a:r>
            <a:br>
              <a:rPr lang="kk-KZ" sz="2600" dirty="0" smtClean="0">
                <a:solidFill>
                  <a:srgbClr val="000099"/>
                </a:solidFill>
                <a:latin typeface="Times New Roman" pitchFamily="18" charset="0"/>
                <a:cs typeface="Times New Roman" pitchFamily="18" charset="0"/>
              </a:rPr>
            </a:br>
            <a:r>
              <a:rPr lang="kk-KZ" sz="2600" dirty="0" smtClean="0">
                <a:solidFill>
                  <a:srgbClr val="000099"/>
                </a:solidFill>
                <a:latin typeface="Times New Roman" pitchFamily="18" charset="0"/>
                <a:cs typeface="Times New Roman" pitchFamily="18" charset="0"/>
              </a:rPr>
              <a:t>Мысалы: Жұрттың бәрі соған қарай дүрлікті: біреу қолын бұлғады, біреулері оның атын атап айқайлады.</a:t>
            </a:r>
            <a:endParaRPr lang="ru-RU" sz="2600" dirty="0">
              <a:solidFill>
                <a:srgbClr val="000099"/>
              </a:solidFill>
              <a:latin typeface="Times New Roman" pitchFamily="18" charset="0"/>
              <a:cs typeface="Times New Roman" pitchFamily="18" charset="0"/>
            </a:endParaRPr>
          </a:p>
        </p:txBody>
      </p:sp>
    </p:spTree>
    <p:extLst>
      <p:ext uri="{BB962C8B-B14F-4D97-AF65-F5344CB8AC3E}">
        <p14:creationId xmlns:p14="http://schemas.microsoft.com/office/powerpoint/2010/main" val="1582692736"/>
      </p:ext>
    </p:extLst>
  </p:cSld>
  <p:clrMapOvr>
    <a:masterClrMapping/>
  </p:clrMapOvr>
  <p:transition advTm="48470">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2453451799"/>
              </p:ext>
            </p:extLst>
          </p:nvPr>
        </p:nvGraphicFramePr>
        <p:xfrm>
          <a:off x="1763688" y="2420888"/>
          <a:ext cx="7056784" cy="1269488"/>
        </p:xfrm>
        <a:graphic>
          <a:graphicData uri="http://schemas.openxmlformats.org/drawingml/2006/table">
            <a:tbl>
              <a:tblPr/>
              <a:tblGrid>
                <a:gridCol w="7056784"/>
              </a:tblGrid>
              <a:tr h="1269488">
                <a:tc>
                  <a:txBody>
                    <a:bodyPr/>
                    <a:lstStyle/>
                    <a:p>
                      <a:pPr marL="36195" marR="36195" algn="ctr">
                        <a:lnSpc>
                          <a:spcPct val="115000"/>
                        </a:lnSpc>
                        <a:spcAft>
                          <a:spcPts val="0"/>
                        </a:spcAft>
                        <a:tabLst>
                          <a:tab pos="723900" algn="l"/>
                        </a:tabLst>
                      </a:pPr>
                      <a:r>
                        <a:rPr lang="kk-KZ" sz="2800" b="1" dirty="0" smtClean="0">
                          <a:solidFill>
                            <a:srgbClr val="FF0000"/>
                          </a:solidFill>
                          <a:latin typeface="Times New Roman"/>
                          <a:ea typeface="Times New Roman"/>
                          <a:cs typeface="Times New Roman"/>
                        </a:rPr>
                        <a:t> </a:t>
                      </a:r>
                      <a:r>
                        <a:rPr lang="kk-KZ" sz="2800" dirty="0" smtClean="0">
                          <a:solidFill>
                            <a:srgbClr val="3333CC"/>
                          </a:solidFill>
                          <a:latin typeface="Times New Roman"/>
                          <a:ea typeface="Times New Roman"/>
                          <a:cs typeface="Times New Roman"/>
                        </a:rPr>
                        <a:t> </a:t>
                      </a:r>
                      <a:r>
                        <a:rPr lang="kk-KZ" sz="2800" b="1" dirty="0" smtClean="0">
                          <a:solidFill>
                            <a:srgbClr val="000099"/>
                          </a:solidFill>
                          <a:latin typeface="Times New Roman"/>
                          <a:ea typeface="Times New Roman"/>
                          <a:cs typeface="Times New Roman"/>
                        </a:rPr>
                        <a:t>Мәтіннен түсіндірмелі</a:t>
                      </a:r>
                      <a:r>
                        <a:rPr lang="kk-KZ" sz="2800" b="1" baseline="0" dirty="0" smtClean="0">
                          <a:solidFill>
                            <a:srgbClr val="000099"/>
                          </a:solidFill>
                          <a:latin typeface="Times New Roman"/>
                          <a:ea typeface="Times New Roman"/>
                          <a:cs typeface="Times New Roman"/>
                        </a:rPr>
                        <a:t> салалас сөйлемді тауып жаз</a:t>
                      </a:r>
                      <a:endParaRPr lang="ru-RU" sz="2400" b="1" dirty="0">
                        <a:solidFill>
                          <a:srgbClr val="000099"/>
                        </a:solidFill>
                        <a:latin typeface="Arial"/>
                        <a:ea typeface="Times New Roman"/>
                        <a:cs typeface="Times New Roman"/>
                      </a:endParaRPr>
                    </a:p>
                  </a:txBody>
                  <a:tcPr marL="114300" marR="114300" marT="0" marB="0">
                    <a:lnL>
                      <a:noFill/>
                    </a:lnL>
                    <a:lnR>
                      <a:noFill/>
                    </a:lnR>
                    <a:lnT>
                      <a:noFill/>
                    </a:lnT>
                    <a:lnB>
                      <a:noFill/>
                    </a:lnB>
                  </a:tcPr>
                </a:tc>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723495321"/>
              </p:ext>
            </p:extLst>
          </p:nvPr>
        </p:nvGraphicFramePr>
        <p:xfrm>
          <a:off x="463768" y="1556792"/>
          <a:ext cx="8686800" cy="420624"/>
        </p:xfrm>
        <a:graphic>
          <a:graphicData uri="http://schemas.openxmlformats.org/drawingml/2006/table">
            <a:tbl>
              <a:tblPr/>
              <a:tblGrid>
                <a:gridCol w="8686800"/>
              </a:tblGrid>
              <a:tr h="0">
                <a:tc>
                  <a:txBody>
                    <a:bodyPr/>
                    <a:lstStyle/>
                    <a:p>
                      <a:pPr marL="36195" marR="36195" algn="ctr">
                        <a:lnSpc>
                          <a:spcPct val="115000"/>
                        </a:lnSpc>
                        <a:spcAft>
                          <a:spcPts val="0"/>
                        </a:spcAft>
                        <a:tabLst>
                          <a:tab pos="723900" algn="l"/>
                        </a:tabLst>
                      </a:pPr>
                      <a:r>
                        <a:rPr lang="kk-KZ" sz="2400" b="1" dirty="0" smtClean="0">
                          <a:solidFill>
                            <a:srgbClr val="000099"/>
                          </a:solidFill>
                          <a:latin typeface="Times New Roman"/>
                          <a:ea typeface="Times New Roman"/>
                          <a:cs typeface="Times New Roman"/>
                        </a:rPr>
                        <a:t> Оқулықтағы  82-беттегі 4-тапсырма</a:t>
                      </a:r>
                    </a:p>
                  </a:txBody>
                  <a:tcPr marL="114300" marR="114300" marT="0" marB="0">
                    <a:lnL>
                      <a:noFill/>
                    </a:lnL>
                    <a:lnR>
                      <a:noFill/>
                    </a:lnR>
                    <a:lnT>
                      <a:noFill/>
                    </a:lnT>
                    <a:lnB>
                      <a:noFill/>
                    </a:lnB>
                  </a:tcPr>
                </a:tc>
              </a:tr>
            </a:tbl>
          </a:graphicData>
        </a:graphic>
      </p:graphicFrame>
      <p:sp>
        <p:nvSpPr>
          <p:cNvPr id="6" name="Прямоугольник 5"/>
          <p:cNvSpPr/>
          <p:nvPr/>
        </p:nvSpPr>
        <p:spPr>
          <a:xfrm>
            <a:off x="1475656" y="3933056"/>
            <a:ext cx="7668344" cy="2431435"/>
          </a:xfrm>
          <a:prstGeom prst="rect">
            <a:avLst/>
          </a:prstGeom>
        </p:spPr>
        <p:txBody>
          <a:bodyPr wrap="square">
            <a:spAutoFit/>
          </a:bodyPr>
          <a:lstStyle/>
          <a:p>
            <a:r>
              <a:rPr lang="kk-KZ" sz="2400" b="1" dirty="0">
                <a:solidFill>
                  <a:srgbClr val="FF0000"/>
                </a:solidFill>
                <a:latin typeface="Times New Roman" pitchFamily="18" charset="0"/>
                <a:cs typeface="Times New Roman" pitchFamily="18" charset="0"/>
              </a:rPr>
              <a:t>Дескриптор</a:t>
            </a:r>
            <a:r>
              <a:rPr lang="kk-KZ" sz="2400" b="1" dirty="0" smtClean="0">
                <a:solidFill>
                  <a:srgbClr val="FF0000"/>
                </a:solidFill>
                <a:latin typeface="Times New Roman" pitchFamily="18" charset="0"/>
                <a:cs typeface="Times New Roman" pitchFamily="18" charset="0"/>
              </a:rPr>
              <a:t>:</a:t>
            </a:r>
          </a:p>
          <a:p>
            <a:endParaRPr lang="kk-KZ" sz="2400" b="1" dirty="0">
              <a:solidFill>
                <a:srgbClr val="FF0000"/>
              </a:solidFill>
              <a:latin typeface="Times New Roman" pitchFamily="18" charset="0"/>
              <a:cs typeface="Times New Roman" pitchFamily="18" charset="0"/>
            </a:endParaRPr>
          </a:p>
          <a:p>
            <a:pPr>
              <a:buFont typeface="Wingdings" pitchFamily="2" charset="2"/>
              <a:buChar char="Ø"/>
            </a:pPr>
            <a:r>
              <a:rPr lang="kk-KZ" sz="2400" dirty="0" smtClean="0">
                <a:solidFill>
                  <a:srgbClr val="3333CC"/>
                </a:solidFill>
                <a:latin typeface="Times New Roman" pitchFamily="18" charset="0"/>
                <a:cs typeface="Times New Roman" pitchFamily="18" charset="0"/>
              </a:rPr>
              <a:t>    </a:t>
            </a:r>
            <a:r>
              <a:rPr lang="kk-KZ" sz="2600" dirty="0" smtClean="0">
                <a:solidFill>
                  <a:srgbClr val="3333CC"/>
                </a:solidFill>
                <a:latin typeface="Times New Roman" pitchFamily="18" charset="0"/>
                <a:cs typeface="Times New Roman" pitchFamily="18" charset="0"/>
              </a:rPr>
              <a:t>Мәтін </a:t>
            </a:r>
            <a:r>
              <a:rPr lang="kk-KZ" sz="2600" dirty="0">
                <a:solidFill>
                  <a:srgbClr val="3333CC"/>
                </a:solidFill>
                <a:latin typeface="Times New Roman" pitchFamily="18" charset="0"/>
                <a:cs typeface="Times New Roman" pitchFamily="18" charset="0"/>
              </a:rPr>
              <a:t>бойынша түсінгендерін   көрсете </a:t>
            </a:r>
            <a:r>
              <a:rPr lang="kk-KZ" sz="2600" dirty="0" smtClean="0">
                <a:solidFill>
                  <a:srgbClr val="3333CC"/>
                </a:solidFill>
                <a:latin typeface="Times New Roman" pitchFamily="18" charset="0"/>
                <a:cs typeface="Times New Roman" pitchFamily="18" charset="0"/>
              </a:rPr>
              <a:t>алады.</a:t>
            </a:r>
            <a:endParaRPr lang="ru-RU" sz="2600" dirty="0">
              <a:solidFill>
                <a:srgbClr val="3333CC"/>
              </a:solidFill>
              <a:latin typeface="Times New Roman" pitchFamily="18" charset="0"/>
              <a:cs typeface="Times New Roman" pitchFamily="18" charset="0"/>
            </a:endParaRPr>
          </a:p>
          <a:p>
            <a:pPr>
              <a:buFont typeface="Wingdings" pitchFamily="2" charset="2"/>
              <a:buChar char="Ø"/>
            </a:pPr>
            <a:r>
              <a:rPr lang="kk-KZ" sz="2600" dirty="0">
                <a:solidFill>
                  <a:srgbClr val="3333CC"/>
                </a:solidFill>
                <a:latin typeface="Times New Roman" pitchFamily="18" charset="0"/>
                <a:cs typeface="Times New Roman" pitchFamily="18" charset="0"/>
              </a:rPr>
              <a:t>   Мәтіннен түсіндірмелі салалас сөйлемдерді анықтайды .</a:t>
            </a:r>
            <a:endParaRPr lang="ru-RU" sz="2600" dirty="0">
              <a:solidFill>
                <a:srgbClr val="3333CC"/>
              </a:solidFill>
              <a:latin typeface="Times New Roman" pitchFamily="18" charset="0"/>
              <a:cs typeface="Times New Roman" pitchFamily="18" charset="0"/>
            </a:endParaRPr>
          </a:p>
          <a:p>
            <a:pPr>
              <a:buFont typeface="Wingdings" pitchFamily="2" charset="2"/>
              <a:buChar char="Ø"/>
            </a:pPr>
            <a:r>
              <a:rPr lang="kk-KZ" sz="2600" dirty="0">
                <a:solidFill>
                  <a:srgbClr val="3333CC"/>
                </a:solidFill>
                <a:latin typeface="Times New Roman" pitchFamily="18" charset="0"/>
                <a:cs typeface="Times New Roman" pitchFamily="18" charset="0"/>
              </a:rPr>
              <a:t> </a:t>
            </a:r>
            <a:r>
              <a:rPr lang="kk-KZ" sz="2600" dirty="0" smtClean="0">
                <a:solidFill>
                  <a:srgbClr val="3333CC"/>
                </a:solidFill>
                <a:latin typeface="Times New Roman" pitchFamily="18" charset="0"/>
                <a:cs typeface="Times New Roman" pitchFamily="18" charset="0"/>
              </a:rPr>
              <a:t>  Өз </a:t>
            </a:r>
            <a:r>
              <a:rPr lang="kk-KZ" sz="2600" dirty="0">
                <a:solidFill>
                  <a:srgbClr val="3333CC"/>
                </a:solidFill>
                <a:latin typeface="Times New Roman" pitchFamily="18" charset="0"/>
                <a:cs typeface="Times New Roman" pitchFamily="18" charset="0"/>
              </a:rPr>
              <a:t>ойын дәлелдемелермен жеткізе </a:t>
            </a:r>
            <a:r>
              <a:rPr lang="kk-KZ" sz="2600" dirty="0" smtClean="0">
                <a:solidFill>
                  <a:srgbClr val="3333CC"/>
                </a:solidFill>
                <a:latin typeface="Times New Roman" pitchFamily="18" charset="0"/>
                <a:cs typeface="Times New Roman" pitchFamily="18" charset="0"/>
              </a:rPr>
              <a:t>алады.</a:t>
            </a:r>
            <a:endParaRPr lang="ru-RU" sz="2600" dirty="0">
              <a:solidFill>
                <a:srgbClr val="3333CC"/>
              </a:solidFill>
              <a:latin typeface="Times New Roman" pitchFamily="18" charset="0"/>
              <a:cs typeface="Times New Roman" pitchFamily="18" charset="0"/>
            </a:endParaRPr>
          </a:p>
        </p:txBody>
      </p:sp>
    </p:spTree>
  </p:cSld>
  <p:clrMapOvr>
    <a:masterClrMapping/>
  </p:clrMapOvr>
  <p:transition advTm="1221">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2844" y="5143512"/>
            <a:ext cx="9001156" cy="52322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kk-KZ" sz="2800" b="1" dirty="0" smtClean="0">
                <a:ln w="11430"/>
                <a:solidFill>
                  <a:srgbClr val="002060"/>
                </a:solidFill>
                <a:effectLst>
                  <a:outerShdw blurRad="50800" dist="39000" dir="5460000" algn="tl">
                    <a:srgbClr val="000000">
                      <a:alpha val="38000"/>
                    </a:srgbClr>
                  </a:outerShdw>
                </a:effectLst>
                <a:latin typeface="Arial" charset="0"/>
              </a:rPr>
              <a:t>  </a:t>
            </a:r>
            <a:endParaRPr lang="ru-RU" sz="2800" b="1" dirty="0">
              <a:ln w="11430"/>
              <a:solidFill>
                <a:srgbClr val="FF0000"/>
              </a:solidFill>
              <a:effectLst>
                <a:outerShdw blurRad="50800" dist="39000" dir="5460000" algn="tl">
                  <a:srgbClr val="000000">
                    <a:alpha val="38000"/>
                  </a:srgbClr>
                </a:outerShdw>
              </a:effectLst>
              <a:latin typeface="Arial" charset="0"/>
            </a:endParaRPr>
          </a:p>
        </p:txBody>
      </p:sp>
      <p:sp>
        <p:nvSpPr>
          <p:cNvPr id="4" name="Прямоугольник 3"/>
          <p:cNvSpPr/>
          <p:nvPr/>
        </p:nvSpPr>
        <p:spPr>
          <a:xfrm>
            <a:off x="-612576" y="692696"/>
            <a:ext cx="9756576" cy="584775"/>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kk-KZ" sz="3200" b="1" dirty="0" smtClean="0">
                <a:ln w="11430"/>
                <a:solidFill>
                  <a:srgbClr val="FF0000"/>
                </a:solidFill>
                <a:latin typeface="Times New Roman" pitchFamily="18" charset="0"/>
                <a:cs typeface="Times New Roman" pitchFamily="18" charset="0"/>
              </a:rPr>
              <a:t>Қорытынды</a:t>
            </a:r>
            <a:endParaRPr lang="ru-RU" sz="3200" b="1" dirty="0">
              <a:ln w="11430"/>
              <a:solidFill>
                <a:srgbClr val="FF0000"/>
              </a:solidFill>
              <a:latin typeface="Times New Roman" pitchFamily="18" charset="0"/>
              <a:cs typeface="Times New Roman" pitchFamily="18" charset="0"/>
            </a:endParaRPr>
          </a:p>
        </p:txBody>
      </p:sp>
      <p:sp>
        <p:nvSpPr>
          <p:cNvPr id="6" name="Прямоугольник 5"/>
          <p:cNvSpPr/>
          <p:nvPr/>
        </p:nvSpPr>
        <p:spPr>
          <a:xfrm>
            <a:off x="1623560" y="2132856"/>
            <a:ext cx="6908879" cy="5570756"/>
          </a:xfrm>
          <a:prstGeom prst="rect">
            <a:avLst/>
          </a:prstGeom>
        </p:spPr>
        <p:txBody>
          <a:bodyPr wrap="square">
            <a:spAutoFit/>
          </a:bodyPr>
          <a:lstStyle/>
          <a:p>
            <a:r>
              <a:rPr lang="kk-KZ" sz="2800" b="1" dirty="0" smtClean="0">
                <a:solidFill>
                  <a:srgbClr val="000099"/>
                </a:solidFill>
                <a:latin typeface="Times New Roman" pitchFamily="18" charset="0"/>
                <a:cs typeface="Times New Roman" pitchFamily="18" charset="0"/>
              </a:rPr>
              <a:t>Бүгінгі сабақта:</a:t>
            </a:r>
          </a:p>
          <a:p>
            <a:r>
              <a:rPr lang="ru-RU" sz="2800" dirty="0" err="1">
                <a:solidFill>
                  <a:srgbClr val="000099"/>
                </a:solidFill>
                <a:latin typeface="Times New Roman" pitchFamily="18" charset="0"/>
                <a:cs typeface="Times New Roman" pitchFamily="18" charset="0"/>
              </a:rPr>
              <a:t>Ұлттың</a:t>
            </a:r>
            <a:r>
              <a:rPr lang="ru-RU" sz="2800" dirty="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болашағы</a:t>
            </a:r>
            <a:r>
              <a:rPr lang="ru-RU" sz="2800" dirty="0" smtClean="0">
                <a:solidFill>
                  <a:srgbClr val="000099"/>
                </a:solidFill>
                <a:latin typeface="Times New Roman" pitchFamily="18" charset="0"/>
                <a:cs typeface="Times New Roman" pitchFamily="18" charset="0"/>
              </a:rPr>
              <a:t> - </a:t>
            </a:r>
            <a:r>
              <a:rPr lang="ru-RU" sz="2800" dirty="0" err="1">
                <a:solidFill>
                  <a:srgbClr val="000099"/>
                </a:solidFill>
                <a:latin typeface="Times New Roman" pitchFamily="18" charset="0"/>
                <a:cs typeface="Times New Roman" pitchFamily="18" charset="0"/>
              </a:rPr>
              <a:t>халықтың</a:t>
            </a:r>
            <a:r>
              <a:rPr lang="ru-RU" sz="2800" dirty="0">
                <a:solidFill>
                  <a:srgbClr val="000099"/>
                </a:solidFill>
                <a:latin typeface="Times New Roman" pitchFamily="18" charset="0"/>
                <a:cs typeface="Times New Roman" pitchFamily="18" charset="0"/>
              </a:rPr>
              <a:t> </a:t>
            </a:r>
            <a:r>
              <a:rPr lang="ru-RU" sz="2800" dirty="0" err="1">
                <a:solidFill>
                  <a:srgbClr val="000099"/>
                </a:solidFill>
                <a:latin typeface="Times New Roman" pitchFamily="18" charset="0"/>
                <a:cs typeface="Times New Roman" pitchFamily="18" charset="0"/>
              </a:rPr>
              <a:t>деомографиялық</a:t>
            </a:r>
            <a:r>
              <a:rPr lang="ru-RU" sz="2800" dirty="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өсімі</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жайында</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қызықты</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ақпарат</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алдыңыз</a:t>
            </a:r>
            <a:r>
              <a:rPr lang="ru-RU" sz="2800" dirty="0" smtClean="0">
                <a:solidFill>
                  <a:srgbClr val="000099"/>
                </a:solidFill>
                <a:latin typeface="Times New Roman" pitchFamily="18" charset="0"/>
                <a:cs typeface="Times New Roman" pitchFamily="18" charset="0"/>
              </a:rPr>
              <a:t>.</a:t>
            </a:r>
          </a:p>
          <a:p>
            <a:r>
              <a:rPr lang="ru-RU" sz="2800" dirty="0" err="1" smtClean="0">
                <a:solidFill>
                  <a:srgbClr val="000099"/>
                </a:solidFill>
                <a:latin typeface="Times New Roman" pitchFamily="18" charset="0"/>
                <a:cs typeface="Times New Roman" pitchFamily="18" charset="0"/>
              </a:rPr>
              <a:t>Өз</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пікірі</a:t>
            </a:r>
            <a:r>
              <a:rPr lang="kk-KZ" sz="2800" dirty="0">
                <a:solidFill>
                  <a:srgbClr val="000099"/>
                </a:solidFill>
                <a:latin typeface="Times New Roman" pitchFamily="18" charset="0"/>
                <a:cs typeface="Times New Roman" pitchFamily="18" charset="0"/>
              </a:rPr>
              <a:t>ң</a:t>
            </a:r>
            <a:r>
              <a:rPr lang="ru-RU" sz="2800" dirty="0" err="1" smtClean="0">
                <a:solidFill>
                  <a:srgbClr val="000099"/>
                </a:solidFill>
                <a:latin typeface="Times New Roman" pitchFamily="18" charset="0"/>
                <a:cs typeface="Times New Roman" pitchFamily="18" charset="0"/>
              </a:rPr>
              <a:t>ді</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білдіріп,мысалдармен</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дәлелдедіңіз</a:t>
            </a:r>
            <a:r>
              <a:rPr lang="ru-RU" sz="2800" dirty="0" smtClean="0">
                <a:solidFill>
                  <a:srgbClr val="000099"/>
                </a:solidFill>
                <a:latin typeface="Times New Roman" pitchFamily="18" charset="0"/>
                <a:cs typeface="Times New Roman" pitchFamily="18" charset="0"/>
              </a:rPr>
              <a:t>.</a:t>
            </a:r>
          </a:p>
          <a:p>
            <a:r>
              <a:rPr lang="ru-RU" sz="2800" dirty="0" err="1" smtClean="0">
                <a:solidFill>
                  <a:srgbClr val="000099"/>
                </a:solidFill>
                <a:latin typeface="Times New Roman" pitchFamily="18" charset="0"/>
                <a:cs typeface="Times New Roman" pitchFamily="18" charset="0"/>
              </a:rPr>
              <a:t>Отбасы</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құндылықтарымен</a:t>
            </a:r>
            <a:r>
              <a:rPr lang="ru-RU" sz="2800" dirty="0" smtClean="0">
                <a:solidFill>
                  <a:srgbClr val="000099"/>
                </a:solidFill>
                <a:latin typeface="Times New Roman" pitchFamily="18" charset="0"/>
                <a:cs typeface="Times New Roman" pitchFamily="18" charset="0"/>
              </a:rPr>
              <a:t> </a:t>
            </a:r>
            <a:r>
              <a:rPr lang="ru-RU" sz="2800" dirty="0" err="1" smtClean="0">
                <a:solidFill>
                  <a:srgbClr val="000099"/>
                </a:solidFill>
                <a:latin typeface="Times New Roman" pitchFamily="18" charset="0"/>
                <a:cs typeface="Times New Roman" pitchFamily="18" charset="0"/>
              </a:rPr>
              <a:t>таныстыңыз</a:t>
            </a:r>
            <a:r>
              <a:rPr lang="ru-RU" sz="2800" dirty="0" smtClean="0">
                <a:solidFill>
                  <a:srgbClr val="000099"/>
                </a:solidFill>
                <a:latin typeface="Times New Roman" pitchFamily="18" charset="0"/>
                <a:cs typeface="Times New Roman" pitchFamily="18" charset="0"/>
              </a:rPr>
              <a:t>.</a:t>
            </a:r>
          </a:p>
          <a:p>
            <a:r>
              <a:rPr lang="kk-KZ" sz="2800" dirty="0" smtClean="0">
                <a:solidFill>
                  <a:srgbClr val="000099"/>
                </a:solidFill>
                <a:latin typeface="Times New Roman" pitchFamily="18" charset="0"/>
                <a:cs typeface="Times New Roman" pitchFamily="18" charset="0"/>
              </a:rPr>
              <a:t>Мәтіннен түсіндірмелі салалас сөйлемдерді  тауып,ажырата білдіңіз.</a:t>
            </a:r>
            <a:endParaRPr lang="ru-RU" sz="2800" dirty="0">
              <a:solidFill>
                <a:srgbClr val="000099"/>
              </a:solidFill>
              <a:latin typeface="Times New Roman" pitchFamily="18" charset="0"/>
              <a:cs typeface="Times New Roman" pitchFamily="18" charset="0"/>
            </a:endParaRPr>
          </a:p>
          <a:p>
            <a:r>
              <a:rPr lang="ru-RU" sz="4000" dirty="0"/>
              <a:t/>
            </a:r>
            <a:br>
              <a:rPr lang="ru-RU" sz="4000" dirty="0"/>
            </a:br>
            <a:endParaRPr lang="kk-KZ" sz="3600" b="1" dirty="0" smtClean="0">
              <a:solidFill>
                <a:srgbClr val="000099"/>
              </a:solidFill>
              <a:latin typeface="Times New Roman" pitchFamily="18" charset="0"/>
              <a:cs typeface="Times New Roman" pitchFamily="18" charset="0"/>
            </a:endParaRPr>
          </a:p>
          <a:p>
            <a:endParaRPr lang="ru-RU" sz="2800" dirty="0">
              <a:solidFill>
                <a:srgbClr val="000099"/>
              </a:solidFill>
            </a:endParaRPr>
          </a:p>
        </p:txBody>
      </p:sp>
    </p:spTree>
  </p:cSld>
  <p:clrMapOvr>
    <a:masterClrMapping/>
  </p:clrMapOvr>
  <p:transition advTm="351">
    <p:strips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2844" y="5143512"/>
            <a:ext cx="9001156" cy="52322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kk-KZ" sz="2800" b="1" dirty="0" smtClean="0">
                <a:ln w="11430"/>
                <a:solidFill>
                  <a:srgbClr val="002060"/>
                </a:solidFill>
                <a:effectLst>
                  <a:outerShdw blurRad="50800" dist="39000" dir="5460000" algn="tl">
                    <a:srgbClr val="000000">
                      <a:alpha val="38000"/>
                    </a:srgbClr>
                  </a:outerShdw>
                </a:effectLst>
                <a:latin typeface="Arial" charset="0"/>
              </a:rPr>
              <a:t>  </a:t>
            </a:r>
            <a:endParaRPr lang="ru-RU" sz="2800" b="1" dirty="0">
              <a:ln w="11430"/>
              <a:solidFill>
                <a:srgbClr val="FF0000"/>
              </a:solidFill>
              <a:effectLst>
                <a:outerShdw blurRad="50800" dist="39000" dir="5460000" algn="tl">
                  <a:srgbClr val="000000">
                    <a:alpha val="38000"/>
                  </a:srgbClr>
                </a:outerShdw>
              </a:effectLst>
              <a:latin typeface="Arial" charset="0"/>
            </a:endParaRPr>
          </a:p>
        </p:txBody>
      </p:sp>
      <p:sp>
        <p:nvSpPr>
          <p:cNvPr id="4" name="Прямоугольник 3"/>
          <p:cNvSpPr/>
          <p:nvPr/>
        </p:nvSpPr>
        <p:spPr>
          <a:xfrm>
            <a:off x="-108520" y="1772816"/>
            <a:ext cx="9252520" cy="584775"/>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ru-RU"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Times New Roman" pitchFamily="18" charset="0"/>
                <a:cs typeface="Times New Roman" pitchFamily="18" charset="0"/>
              </a:rPr>
              <a:t> </a:t>
            </a:r>
            <a:r>
              <a:rPr lang="ru-RU" sz="3200" b="1" dirty="0" err="1" smtClean="0">
                <a:ln w="11430"/>
                <a:solidFill>
                  <a:srgbClr val="FF0000"/>
                </a:solidFill>
                <a:latin typeface="Times New Roman" pitchFamily="18" charset="0"/>
                <a:cs typeface="Times New Roman" pitchFamily="18" charset="0"/>
              </a:rPr>
              <a:t>Қосымша</a:t>
            </a:r>
            <a:r>
              <a:rPr lang="ru-RU" sz="3200" b="1" dirty="0" smtClean="0">
                <a:ln w="11430"/>
                <a:solidFill>
                  <a:srgbClr val="FF0000"/>
                </a:solidFill>
                <a:latin typeface="Times New Roman" pitchFamily="18" charset="0"/>
                <a:cs typeface="Times New Roman" pitchFamily="18" charset="0"/>
              </a:rPr>
              <a:t> </a:t>
            </a:r>
            <a:r>
              <a:rPr lang="ru-RU" sz="3200" b="1" dirty="0" err="1" smtClean="0">
                <a:ln w="11430"/>
                <a:solidFill>
                  <a:srgbClr val="FF0000"/>
                </a:solidFill>
                <a:latin typeface="Times New Roman" pitchFamily="18" charset="0"/>
                <a:cs typeface="Times New Roman" pitchFamily="18" charset="0"/>
              </a:rPr>
              <a:t>тапсырма</a:t>
            </a:r>
            <a:endParaRPr lang="ru-RU" sz="3200" b="1" dirty="0">
              <a:ln w="11430"/>
              <a:solidFill>
                <a:srgbClr val="FF0000"/>
              </a:solidFill>
              <a:latin typeface="Times New Roman" pitchFamily="18" charset="0"/>
              <a:cs typeface="Times New Roman" pitchFamily="18" charset="0"/>
            </a:endParaRPr>
          </a:p>
        </p:txBody>
      </p:sp>
      <p:sp>
        <p:nvSpPr>
          <p:cNvPr id="5" name="Прямоугольник 4"/>
          <p:cNvSpPr/>
          <p:nvPr/>
        </p:nvSpPr>
        <p:spPr>
          <a:xfrm>
            <a:off x="1763688" y="2708920"/>
            <a:ext cx="6324600" cy="646331"/>
          </a:xfrm>
          <a:prstGeom prst="rect">
            <a:avLst/>
          </a:prstGeom>
        </p:spPr>
        <p:txBody>
          <a:bodyPr wrap="square">
            <a:spAutoFit/>
          </a:bodyPr>
          <a:lstStyle/>
          <a:p>
            <a:r>
              <a:rPr lang="kk-KZ" sz="3600" b="1" dirty="0" smtClean="0">
                <a:solidFill>
                  <a:srgbClr val="000099"/>
                </a:solidFill>
                <a:latin typeface="Times New Roman" pitchFamily="18" charset="0"/>
                <a:cs typeface="Times New Roman" pitchFamily="18" charset="0"/>
              </a:rPr>
              <a:t> </a:t>
            </a:r>
            <a:r>
              <a:rPr lang="kk-KZ" sz="2800" b="1" dirty="0" smtClean="0">
                <a:solidFill>
                  <a:srgbClr val="000099"/>
                </a:solidFill>
                <a:latin typeface="Times New Roman" pitchFamily="18" charset="0"/>
                <a:cs typeface="Times New Roman" pitchFamily="18" charset="0"/>
              </a:rPr>
              <a:t>“ Отбасы -қоғамның тірегі ” эссе </a:t>
            </a:r>
            <a:endParaRPr lang="ru-RU" sz="2800" dirty="0">
              <a:solidFill>
                <a:srgbClr val="000099"/>
              </a:solidFill>
            </a:endParaRPr>
          </a:p>
        </p:txBody>
      </p:sp>
      <p:sp>
        <p:nvSpPr>
          <p:cNvPr id="6" name="Прямоугольник 5"/>
          <p:cNvSpPr/>
          <p:nvPr/>
        </p:nvSpPr>
        <p:spPr>
          <a:xfrm>
            <a:off x="1619672" y="2204864"/>
            <a:ext cx="6324600" cy="1692771"/>
          </a:xfrm>
          <a:prstGeom prst="rect">
            <a:avLst/>
          </a:prstGeom>
        </p:spPr>
        <p:txBody>
          <a:bodyPr wrap="square">
            <a:spAutoFit/>
          </a:bodyPr>
          <a:lstStyle/>
          <a:p>
            <a:r>
              <a:rPr lang="ru-RU" sz="4000" dirty="0"/>
              <a:t/>
            </a:r>
            <a:br>
              <a:rPr lang="ru-RU" sz="4000" dirty="0"/>
            </a:br>
            <a:endParaRPr lang="kk-KZ" sz="3600" b="1" dirty="0" smtClean="0">
              <a:solidFill>
                <a:srgbClr val="000099"/>
              </a:solidFill>
              <a:latin typeface="Times New Roman" pitchFamily="18" charset="0"/>
              <a:cs typeface="Times New Roman" pitchFamily="18" charset="0"/>
            </a:endParaRPr>
          </a:p>
          <a:p>
            <a:endParaRPr lang="ru-RU" sz="2800" dirty="0">
              <a:solidFill>
                <a:srgbClr val="000099"/>
              </a:solidFill>
            </a:endParaRPr>
          </a:p>
        </p:txBody>
      </p:sp>
    </p:spTree>
    <p:extLst>
      <p:ext uri="{BB962C8B-B14F-4D97-AF65-F5344CB8AC3E}">
        <p14:creationId xmlns:p14="http://schemas.microsoft.com/office/powerpoint/2010/main" val="3264961232"/>
      </p:ext>
    </p:extLst>
  </p:cSld>
  <p:clrMapOvr>
    <a:masterClrMapping/>
  </p:clrMapOvr>
  <p:transition advTm="892">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ая прямоугольная выноска 1"/>
          <p:cNvSpPr/>
          <p:nvPr/>
        </p:nvSpPr>
        <p:spPr>
          <a:xfrm>
            <a:off x="152400" y="1412776"/>
            <a:ext cx="8596064" cy="1656184"/>
          </a:xfrm>
          <a:prstGeom prst="wedgeRoundRectCallout">
            <a:avLst>
              <a:gd name="adj1" fmla="val -27846"/>
              <a:gd name="adj2" fmla="val -87322"/>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rgbClr val="000099"/>
                </a:solidFill>
                <a:latin typeface="Times New Roman" pitchFamily="18" charset="0"/>
                <a:cs typeface="Times New Roman" pitchFamily="18" charset="0"/>
              </a:rPr>
              <a:t>  </a:t>
            </a:r>
            <a:r>
              <a:rPr lang="kk-KZ" sz="2400" dirty="0">
                <a:solidFill>
                  <a:srgbClr val="000099"/>
                </a:solidFill>
                <a:latin typeface="Times New Roman" pitchFamily="18" charset="0"/>
                <a:cs typeface="Times New Roman" pitchFamily="18" charset="0"/>
              </a:rPr>
              <a:t>Т/А 9.1.4.1 </a:t>
            </a:r>
            <a:r>
              <a:rPr lang="kk-KZ" sz="2400" dirty="0" smtClean="0">
                <a:solidFill>
                  <a:srgbClr val="000099"/>
                </a:solidFill>
                <a:latin typeface="Times New Roman" pitchFamily="18" charset="0"/>
                <a:cs typeface="Times New Roman" pitchFamily="18" charset="0"/>
              </a:rPr>
              <a:t>Мәтіннің </a:t>
            </a:r>
            <a:r>
              <a:rPr lang="kk-KZ" sz="2400" dirty="0">
                <a:solidFill>
                  <a:srgbClr val="000099"/>
                </a:solidFill>
                <a:latin typeface="Times New Roman" pitchFamily="18" charset="0"/>
                <a:cs typeface="Times New Roman" pitchFamily="18" charset="0"/>
              </a:rPr>
              <a:t>мақсаты арқылы негізгі ойды анықтау;</a:t>
            </a:r>
            <a:endParaRPr lang="ru-RU" sz="2400" dirty="0">
              <a:solidFill>
                <a:srgbClr val="000099"/>
              </a:solidFill>
              <a:latin typeface="Times New Roman" pitchFamily="18" charset="0"/>
              <a:cs typeface="Times New Roman" pitchFamily="18" charset="0"/>
            </a:endParaRPr>
          </a:p>
          <a:p>
            <a:r>
              <a:rPr lang="kk-KZ" sz="2400" dirty="0">
                <a:solidFill>
                  <a:srgbClr val="000099"/>
                </a:solidFill>
                <a:latin typeface="Times New Roman" pitchFamily="18" charset="0"/>
                <a:cs typeface="Times New Roman" pitchFamily="18" charset="0"/>
              </a:rPr>
              <a:t>ӘТН 9.4.4.2 </a:t>
            </a:r>
            <a:r>
              <a:rPr lang="kk-KZ" sz="2400" dirty="0" smtClean="0">
                <a:solidFill>
                  <a:srgbClr val="000099"/>
                </a:solidFill>
                <a:latin typeface="Times New Roman" pitchFamily="18" charset="0"/>
                <a:cs typeface="Times New Roman" pitchFamily="18" charset="0"/>
              </a:rPr>
              <a:t>Салалас </a:t>
            </a:r>
            <a:r>
              <a:rPr lang="kk-KZ" sz="2400" dirty="0">
                <a:solidFill>
                  <a:srgbClr val="000099"/>
                </a:solidFill>
                <a:latin typeface="Times New Roman" pitchFamily="18" charset="0"/>
                <a:cs typeface="Times New Roman" pitchFamily="18" charset="0"/>
              </a:rPr>
              <a:t>құрмалас сөйлемдердің мағыналық түрлерін ажырата білу, түрлендіріп қолдану</a:t>
            </a:r>
            <a:r>
              <a:rPr lang="kk-KZ" sz="2400" dirty="0" smtClean="0">
                <a:solidFill>
                  <a:srgbClr val="000099"/>
                </a:solidFill>
                <a:latin typeface="Times New Roman" pitchFamily="18" charset="0"/>
                <a:cs typeface="Times New Roman" pitchFamily="18" charset="0"/>
              </a:rPr>
              <a:t>. </a:t>
            </a:r>
            <a:endParaRPr lang="kk-KZ" sz="2400" dirty="0" smtClean="0">
              <a:solidFill>
                <a:srgbClr val="000099"/>
              </a:solidFill>
              <a:latin typeface="Times New Roman" pitchFamily="18" charset="0"/>
              <a:cs typeface="Times New Roman" pitchFamily="18" charset="0"/>
            </a:endParaRPr>
          </a:p>
          <a:p>
            <a:r>
              <a:rPr lang="kk-KZ" sz="2400" dirty="0" smtClean="0">
                <a:solidFill>
                  <a:srgbClr val="000099"/>
                </a:solidFill>
                <a:latin typeface="Times New Roman" pitchFamily="18" charset="0"/>
                <a:cs typeface="Times New Roman" pitchFamily="18" charset="0"/>
              </a:rPr>
              <a:t>(</a:t>
            </a:r>
            <a:r>
              <a:rPr lang="kk-KZ" sz="2400" dirty="0" smtClean="0">
                <a:solidFill>
                  <a:srgbClr val="000099"/>
                </a:solidFill>
                <a:latin typeface="Times New Roman" pitchFamily="18" charset="0"/>
                <a:cs typeface="Times New Roman" pitchFamily="18" charset="0"/>
              </a:rPr>
              <a:t>Түсіндірмелі салалас)</a:t>
            </a:r>
            <a:endParaRPr lang="ru-RU" b="1" dirty="0">
              <a:solidFill>
                <a:srgbClr val="000099"/>
              </a:solidFill>
              <a:latin typeface="Times New Roman" pitchFamily="18" charset="0"/>
              <a:cs typeface="Times New Roman" pitchFamily="18" charset="0"/>
            </a:endParaRPr>
          </a:p>
        </p:txBody>
      </p:sp>
      <p:sp>
        <p:nvSpPr>
          <p:cNvPr id="3" name="Прямоугольник 2"/>
          <p:cNvSpPr/>
          <p:nvPr/>
        </p:nvSpPr>
        <p:spPr>
          <a:xfrm>
            <a:off x="1043608" y="188640"/>
            <a:ext cx="4572000" cy="523220"/>
          </a:xfrm>
          <a:prstGeom prst="rect">
            <a:avLst/>
          </a:prstGeom>
        </p:spPr>
        <p:txBody>
          <a:bodyPr>
            <a:spAutoFit/>
          </a:bodyPr>
          <a:lstStyle/>
          <a:p>
            <a:r>
              <a:rPr lang="kk-KZ" b="1" dirty="0" smtClean="0">
                <a:solidFill>
                  <a:srgbClr val="000099"/>
                </a:solidFill>
                <a:latin typeface="Times New Roman" pitchFamily="18" charset="0"/>
                <a:cs typeface="Times New Roman" pitchFamily="18" charset="0"/>
              </a:rPr>
              <a:t> </a:t>
            </a:r>
            <a:r>
              <a:rPr lang="kk-KZ" sz="2800" b="1" dirty="0" smtClean="0">
                <a:solidFill>
                  <a:srgbClr val="FF0000"/>
                </a:solidFill>
                <a:latin typeface="Times New Roman" pitchFamily="18" charset="0"/>
                <a:cs typeface="Times New Roman" pitchFamily="18" charset="0"/>
              </a:rPr>
              <a:t>Оқу мақсаттары:</a:t>
            </a:r>
            <a:endParaRPr lang="ru-RU" sz="2800" dirty="0">
              <a:solidFill>
                <a:srgbClr val="FF0000"/>
              </a:solidFill>
            </a:endParaRPr>
          </a:p>
        </p:txBody>
      </p:sp>
      <p:sp>
        <p:nvSpPr>
          <p:cNvPr id="4" name="Скругленная прямоугольная выноска 3"/>
          <p:cNvSpPr/>
          <p:nvPr/>
        </p:nvSpPr>
        <p:spPr>
          <a:xfrm>
            <a:off x="152400" y="4437112"/>
            <a:ext cx="8596064" cy="1656184"/>
          </a:xfrm>
          <a:prstGeom prst="wedgeRoundRectCallout">
            <a:avLst>
              <a:gd name="adj1" fmla="val -27846"/>
              <a:gd name="adj2" fmla="val -87322"/>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dirty="0" smtClean="0">
                <a:solidFill>
                  <a:srgbClr val="000099"/>
                </a:solidFill>
                <a:latin typeface="Times New Roman" panose="02020603050405020304" pitchFamily="18" charset="0"/>
                <a:cs typeface="Times New Roman" panose="02020603050405020304" pitchFamily="18" charset="0"/>
              </a:rPr>
              <a:t>Білім алушылар мәтіннің мақсаты арқылы негізгі ойды анықтайды;</a:t>
            </a:r>
          </a:p>
          <a:p>
            <a:r>
              <a:rPr lang="kk-KZ" sz="2400" dirty="0" smtClean="0">
                <a:solidFill>
                  <a:srgbClr val="000099"/>
                </a:solidFill>
                <a:latin typeface="Times New Roman" panose="02020603050405020304" pitchFamily="18" charset="0"/>
                <a:cs typeface="Times New Roman" panose="02020603050405020304" pitchFamily="18" charset="0"/>
              </a:rPr>
              <a:t>Салалас құрмалас сөйлемдердің мағыналық түрлерін ажырата біледі,түрлендіріп қолдана алады.</a:t>
            </a:r>
            <a:endParaRPr lang="ru-RU" sz="2400" dirty="0">
              <a:solidFill>
                <a:srgbClr val="000099"/>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683568" y="3356992"/>
            <a:ext cx="2819041" cy="523220"/>
          </a:xfrm>
          <a:prstGeom prst="rect">
            <a:avLst/>
          </a:prstGeom>
        </p:spPr>
        <p:txBody>
          <a:bodyPr wrap="none">
            <a:spAutoFit/>
          </a:bodyPr>
          <a:lstStyle/>
          <a:p>
            <a:r>
              <a:rPr lang="kk-KZ" sz="2800" b="1" dirty="0" smtClean="0">
                <a:solidFill>
                  <a:srgbClr val="FF0000"/>
                </a:solidFill>
                <a:latin typeface="Times New Roman" panose="02020603050405020304" pitchFamily="18" charset="0"/>
                <a:cs typeface="Times New Roman" panose="02020603050405020304" pitchFamily="18" charset="0"/>
              </a:rPr>
              <a:t>Сабақ мақсаты:</a:t>
            </a:r>
            <a:endParaRPr lang="ru-RU"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8605933"/>
      </p:ext>
    </p:extLst>
  </p:cSld>
  <p:clrMapOvr>
    <a:masterClrMapping/>
  </p:clrMapOvr>
  <p:transition advTm="26306">
    <p:strips dir="rd"/>
  </p:transition>
  <p:timing>
    <p:tnLst>
      <p:par>
        <p:cTn id="1" dur="indefinite" restart="never" nodeType="tmRoot"/>
      </p:par>
    </p:tnLst>
  </p:timing>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ая прямоугольная выноска 3"/>
          <p:cNvSpPr/>
          <p:nvPr/>
        </p:nvSpPr>
        <p:spPr>
          <a:xfrm>
            <a:off x="467544" y="2852936"/>
            <a:ext cx="8352928" cy="1728192"/>
          </a:xfrm>
          <a:prstGeom prst="wedgeRoundRectCallout">
            <a:avLst>
              <a:gd name="adj1" fmla="val -27846"/>
              <a:gd name="adj2" fmla="val -87322"/>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buFont typeface="Wingdings" pitchFamily="2" charset="2"/>
              <a:buChar char="ü"/>
            </a:pPr>
            <a:r>
              <a:rPr lang="kk-KZ" sz="2800" dirty="0" smtClean="0">
                <a:solidFill>
                  <a:srgbClr val="000099"/>
                </a:solidFill>
                <a:latin typeface="Times New Roman" pitchFamily="18" charset="0"/>
                <a:cs typeface="Times New Roman" pitchFamily="18" charset="0"/>
              </a:rPr>
              <a:t> </a:t>
            </a:r>
            <a:r>
              <a:rPr lang="kk-KZ" sz="2800" dirty="0">
                <a:solidFill>
                  <a:srgbClr val="000099"/>
                </a:solidFill>
                <a:latin typeface="Times New Roman" pitchFamily="18" charset="0"/>
                <a:cs typeface="Times New Roman" pitchFamily="18" charset="0"/>
              </a:rPr>
              <a:t>тыңдалған мәтін мазмұнын түсінеді;</a:t>
            </a:r>
            <a:endParaRPr lang="ru-RU" sz="2800" dirty="0">
              <a:solidFill>
                <a:srgbClr val="000099"/>
              </a:solidFill>
              <a:latin typeface="Times New Roman" pitchFamily="18" charset="0"/>
              <a:cs typeface="Times New Roman" pitchFamily="18" charset="0"/>
            </a:endParaRPr>
          </a:p>
          <a:p>
            <a:pPr marL="342900" lvl="0" indent="-342900">
              <a:buFont typeface="Wingdings" pitchFamily="2" charset="2"/>
              <a:buChar char="ü"/>
            </a:pPr>
            <a:r>
              <a:rPr lang="kk-KZ" sz="2800" dirty="0">
                <a:solidFill>
                  <a:srgbClr val="000099"/>
                </a:solidFill>
                <a:latin typeface="Times New Roman" pitchFamily="18" charset="0"/>
                <a:cs typeface="Times New Roman" pitchFamily="18" charset="0"/>
              </a:rPr>
              <a:t>ұсынылған ақпараттан астарлы ойды анықтайды;</a:t>
            </a:r>
            <a:endParaRPr lang="ru-RU" sz="2800" dirty="0">
              <a:solidFill>
                <a:srgbClr val="000099"/>
              </a:solidFill>
              <a:latin typeface="Times New Roman" pitchFamily="18" charset="0"/>
              <a:cs typeface="Times New Roman" pitchFamily="18" charset="0"/>
            </a:endParaRPr>
          </a:p>
          <a:p>
            <a:pPr marL="342900" indent="-342900">
              <a:buFont typeface="Wingdings" pitchFamily="2" charset="2"/>
              <a:buChar char="ü"/>
            </a:pPr>
            <a:r>
              <a:rPr lang="kk-KZ" sz="2800" dirty="0" smtClean="0">
                <a:solidFill>
                  <a:srgbClr val="000099"/>
                </a:solidFill>
                <a:latin typeface="Times New Roman" pitchFamily="18" charset="0"/>
                <a:cs typeface="Times New Roman" pitchFamily="18" charset="0"/>
              </a:rPr>
              <a:t> </a:t>
            </a:r>
            <a:r>
              <a:rPr lang="en-US" sz="2800" dirty="0" smtClean="0">
                <a:solidFill>
                  <a:srgbClr val="000099"/>
                </a:solidFill>
                <a:latin typeface="Times New Roman" pitchFamily="18" charset="0"/>
                <a:cs typeface="Times New Roman" pitchFamily="18" charset="0"/>
              </a:rPr>
              <a:t>c</a:t>
            </a:r>
            <a:r>
              <a:rPr lang="kk-KZ" sz="2800" dirty="0" smtClean="0">
                <a:solidFill>
                  <a:srgbClr val="000099"/>
                </a:solidFill>
                <a:latin typeface="Times New Roman" pitchFamily="18" charset="0"/>
                <a:cs typeface="Times New Roman" pitchFamily="18" charset="0"/>
              </a:rPr>
              <a:t>алалас құрмалас </a:t>
            </a:r>
            <a:r>
              <a:rPr lang="kk-KZ" sz="2800" dirty="0">
                <a:solidFill>
                  <a:srgbClr val="000099"/>
                </a:solidFill>
                <a:latin typeface="Times New Roman" pitchFamily="18" charset="0"/>
                <a:cs typeface="Times New Roman" pitchFamily="18" charset="0"/>
              </a:rPr>
              <a:t>сөйлем түрлерін  ажыратады</a:t>
            </a:r>
            <a:r>
              <a:rPr lang="kk-KZ" sz="2400" dirty="0">
                <a:solidFill>
                  <a:srgbClr val="000099"/>
                </a:solidFill>
                <a:latin typeface="Times New Roman" pitchFamily="18" charset="0"/>
                <a:cs typeface="Times New Roman" pitchFamily="18" charset="0"/>
              </a:rPr>
              <a:t>.</a:t>
            </a:r>
            <a:endParaRPr lang="ru-RU" sz="2400" b="1" dirty="0">
              <a:solidFill>
                <a:srgbClr val="000099"/>
              </a:solidFill>
              <a:latin typeface="Times New Roman" pitchFamily="18" charset="0"/>
              <a:cs typeface="Times New Roman" pitchFamily="18" charset="0"/>
            </a:endParaRPr>
          </a:p>
        </p:txBody>
      </p:sp>
      <p:sp>
        <p:nvSpPr>
          <p:cNvPr id="5" name="Прямоугольник 4"/>
          <p:cNvSpPr/>
          <p:nvPr/>
        </p:nvSpPr>
        <p:spPr>
          <a:xfrm>
            <a:off x="971600" y="980728"/>
            <a:ext cx="5976664" cy="523220"/>
          </a:xfrm>
          <a:prstGeom prst="rect">
            <a:avLst/>
          </a:prstGeom>
        </p:spPr>
        <p:txBody>
          <a:bodyPr wrap="square">
            <a:spAutoFit/>
          </a:bodyPr>
          <a:lstStyle/>
          <a:p>
            <a:r>
              <a:rPr lang="kk-KZ" b="1" dirty="0">
                <a:solidFill>
                  <a:srgbClr val="000099"/>
                </a:solidFill>
                <a:latin typeface="Times New Roman" pitchFamily="18" charset="0"/>
                <a:cs typeface="Times New Roman" pitchFamily="18" charset="0"/>
              </a:rPr>
              <a:t> </a:t>
            </a:r>
            <a:r>
              <a:rPr lang="kk-KZ" b="1" dirty="0" smtClean="0">
                <a:solidFill>
                  <a:srgbClr val="FF0000"/>
                </a:solidFill>
                <a:latin typeface="Times New Roman" pitchFamily="18" charset="0"/>
                <a:cs typeface="Times New Roman" pitchFamily="18" charset="0"/>
              </a:rPr>
              <a:t> </a:t>
            </a:r>
            <a:r>
              <a:rPr lang="kk-KZ" sz="2800" b="1" dirty="0" smtClean="0">
                <a:solidFill>
                  <a:srgbClr val="FF0000"/>
                </a:solidFill>
                <a:latin typeface="Times New Roman" pitchFamily="18" charset="0"/>
                <a:cs typeface="Times New Roman" pitchFamily="18" charset="0"/>
              </a:rPr>
              <a:t>Бағалау  критерийлері</a:t>
            </a:r>
            <a:endParaRPr lang="ru-RU" sz="2800" b="1" dirty="0">
              <a:solidFill>
                <a:srgbClr val="FF0000"/>
              </a:solidFill>
            </a:endParaRPr>
          </a:p>
        </p:txBody>
      </p:sp>
    </p:spTree>
    <p:extLst>
      <p:ext uri="{BB962C8B-B14F-4D97-AF65-F5344CB8AC3E}">
        <p14:creationId xmlns:p14="http://schemas.microsoft.com/office/powerpoint/2010/main" val="2660051660"/>
      </p:ext>
    </p:extLst>
  </p:cSld>
  <p:clrMapOvr>
    <a:masterClrMapping/>
  </p:clrMapOvr>
  <p:transition advTm="11619">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Блок-схема: перфолента 5"/>
          <p:cNvSpPr/>
          <p:nvPr/>
        </p:nvSpPr>
        <p:spPr>
          <a:xfrm>
            <a:off x="228600" y="914400"/>
            <a:ext cx="8763000" cy="3733800"/>
          </a:xfrm>
          <a:prstGeom prst="flowChartPunchedTa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kk-KZ" sz="2400" dirty="0" smtClean="0">
              <a:solidFill>
                <a:srgbClr val="3333CC"/>
              </a:solidFill>
              <a:latin typeface="Times New Roman" pitchFamily="18" charset="0"/>
              <a:cs typeface="Times New Roman" pitchFamily="18" charset="0"/>
            </a:endParaRPr>
          </a:p>
          <a:p>
            <a:r>
              <a:rPr lang="kk-KZ" sz="2400" dirty="0" smtClean="0">
                <a:solidFill>
                  <a:srgbClr val="3333CC"/>
                </a:solidFill>
                <a:latin typeface="Times New Roman" pitchFamily="18" charset="0"/>
                <a:cs typeface="Times New Roman" pitchFamily="18" charset="0"/>
              </a:rPr>
              <a:t>1. Демография  ұғымы нені білдіреді?</a:t>
            </a:r>
          </a:p>
          <a:p>
            <a:r>
              <a:rPr lang="kk-KZ" sz="2400" dirty="0" smtClean="0">
                <a:solidFill>
                  <a:srgbClr val="3333CC"/>
                </a:solidFill>
                <a:latin typeface="Times New Roman" pitchFamily="18" charset="0"/>
                <a:cs typeface="Times New Roman" pitchFamily="18" charset="0"/>
              </a:rPr>
              <a:t>2. Халық саны  мемлекеттің дамуына  әсер ете ме?</a:t>
            </a:r>
          </a:p>
          <a:p>
            <a:r>
              <a:rPr lang="kk-KZ" sz="2400" dirty="0" smtClean="0">
                <a:solidFill>
                  <a:srgbClr val="3333CC"/>
                </a:solidFill>
                <a:latin typeface="Times New Roman" pitchFamily="18" charset="0"/>
                <a:cs typeface="Times New Roman" pitchFamily="18" charset="0"/>
              </a:rPr>
              <a:t>3. Қазақстандағы халық саны қанша?</a:t>
            </a:r>
          </a:p>
          <a:p>
            <a:r>
              <a:rPr lang="kk-KZ" sz="2400" dirty="0" smtClean="0">
                <a:solidFill>
                  <a:srgbClr val="3333CC"/>
                </a:solidFill>
                <a:latin typeface="Times New Roman" pitchFamily="18" charset="0"/>
                <a:cs typeface="Times New Roman" pitchFamily="18" charset="0"/>
              </a:rPr>
              <a:t>4. Оның ішінде қазақ халқының үлес салмағы қанша? </a:t>
            </a:r>
          </a:p>
          <a:p>
            <a:pPr marL="457200" indent="-457200"/>
            <a:endParaRPr lang="ru-RU" sz="2000" dirty="0" smtClean="0">
              <a:solidFill>
                <a:srgbClr val="3333CC"/>
              </a:solidFill>
              <a:latin typeface="Times New Roman" pitchFamily="18" charset="0"/>
              <a:cs typeface="Times New Roman" pitchFamily="18" charset="0"/>
            </a:endParaRPr>
          </a:p>
          <a:p>
            <a:pPr algn="ctr">
              <a:defRPr/>
            </a:pPr>
            <a:endParaRPr lang="ru-RU" b="1" dirty="0">
              <a:solidFill>
                <a:srgbClr val="0000CC"/>
              </a:solidFill>
              <a:latin typeface="Times New Roman" pitchFamily="18" charset="0"/>
              <a:cs typeface="Times New Roman" pitchFamily="18" charset="0"/>
            </a:endParaRPr>
          </a:p>
        </p:txBody>
      </p:sp>
      <p:sp>
        <p:nvSpPr>
          <p:cNvPr id="2" name="Прямоугольник 1"/>
          <p:cNvSpPr/>
          <p:nvPr/>
        </p:nvSpPr>
        <p:spPr>
          <a:xfrm>
            <a:off x="1043608" y="4941168"/>
            <a:ext cx="7200800" cy="1200329"/>
          </a:xfrm>
          <a:prstGeom prst="rect">
            <a:avLst/>
          </a:prstGeom>
        </p:spPr>
        <p:txBody>
          <a:bodyPr wrap="square">
            <a:spAutoFit/>
          </a:bodyPr>
          <a:lstStyle/>
          <a:p>
            <a:pPr>
              <a:defRPr/>
            </a:pPr>
            <a:r>
              <a:rPr lang="kk-KZ" b="1" dirty="0">
                <a:solidFill>
                  <a:srgbClr val="FF0000"/>
                </a:solidFill>
                <a:latin typeface="Times New Roman" pitchFamily="18" charset="0"/>
                <a:cs typeface="Times New Roman" pitchFamily="18" charset="0"/>
              </a:rPr>
              <a:t>Дескриптор:</a:t>
            </a:r>
          </a:p>
          <a:p>
            <a:pPr>
              <a:buFont typeface="Wingdings" pitchFamily="2" charset="2"/>
              <a:buChar char="Ø"/>
              <a:defRPr/>
            </a:pPr>
            <a:r>
              <a:rPr lang="kk-KZ" b="1" dirty="0">
                <a:solidFill>
                  <a:srgbClr val="0000CC"/>
                </a:solidFill>
                <a:latin typeface="Times New Roman" pitchFamily="18" charset="0"/>
                <a:cs typeface="Times New Roman" pitchFamily="18" charset="0"/>
              </a:rPr>
              <a:t>   Демография  ұғымы туралы білгендерін  </a:t>
            </a:r>
            <a:r>
              <a:rPr lang="kk-KZ" b="1" dirty="0" smtClean="0">
                <a:solidFill>
                  <a:srgbClr val="0000CC"/>
                </a:solidFill>
                <a:latin typeface="Times New Roman" pitchFamily="18" charset="0"/>
                <a:cs typeface="Times New Roman" pitchFamily="18" charset="0"/>
              </a:rPr>
              <a:t>айтады.</a:t>
            </a:r>
            <a:endParaRPr lang="kk-KZ" b="1" dirty="0">
              <a:solidFill>
                <a:srgbClr val="0000CC"/>
              </a:solidFill>
              <a:latin typeface="Times New Roman" pitchFamily="18" charset="0"/>
              <a:cs typeface="Times New Roman" pitchFamily="18" charset="0"/>
            </a:endParaRPr>
          </a:p>
          <a:p>
            <a:pPr>
              <a:buFont typeface="Wingdings" pitchFamily="2" charset="2"/>
              <a:buChar char="Ø"/>
              <a:defRPr/>
            </a:pPr>
            <a:r>
              <a:rPr lang="kk-KZ" b="1" dirty="0">
                <a:solidFill>
                  <a:srgbClr val="0000CC"/>
                </a:solidFill>
                <a:latin typeface="Times New Roman" pitchFamily="18" charset="0"/>
                <a:cs typeface="Times New Roman" pitchFamily="18" charset="0"/>
              </a:rPr>
              <a:t>  Халық санына  шолу жасайды. Оның маңыздылығын болжайды.</a:t>
            </a:r>
          </a:p>
        </p:txBody>
      </p:sp>
      <p:sp>
        <p:nvSpPr>
          <p:cNvPr id="5" name="Заголовок 4"/>
          <p:cNvSpPr>
            <a:spLocks noGrp="1"/>
          </p:cNvSpPr>
          <p:nvPr>
            <p:ph type="ctrTitle"/>
          </p:nvPr>
        </p:nvSpPr>
        <p:spPr>
          <a:xfrm>
            <a:off x="971600" y="359898"/>
            <a:ext cx="7867600" cy="764846"/>
          </a:xfrm>
        </p:spPr>
        <p:txBody>
          <a:bodyPr/>
          <a:lstStyle/>
          <a:p>
            <a:r>
              <a:rPr lang="kk-KZ" b="1" dirty="0" smtClean="0">
                <a:solidFill>
                  <a:srgbClr val="FF0000"/>
                </a:solidFill>
                <a:cs typeface="Aharoni" panose="02010803020104030203" pitchFamily="2" charset="-79"/>
              </a:rPr>
              <a:t>Ой қозғау</a:t>
            </a:r>
            <a:endParaRPr lang="ru-RU" b="1" dirty="0">
              <a:solidFill>
                <a:srgbClr val="FF0000"/>
              </a:solidFill>
              <a:cs typeface="Aharoni" panose="02010803020104030203" pitchFamily="2" charset="-79"/>
            </a:endParaRPr>
          </a:p>
        </p:txBody>
      </p:sp>
    </p:spTree>
  </p:cSld>
  <p:clrMapOvr>
    <a:masterClrMapping/>
  </p:clrMapOvr>
  <p:transition advTm="28615">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332656"/>
            <a:ext cx="8928992" cy="6525344"/>
          </a:xfrm>
        </p:spPr>
        <p:txBody>
          <a:bodyPr>
            <a:normAutofit fontScale="90000"/>
          </a:bodyPr>
          <a:lstStyle/>
          <a:p>
            <a:pPr algn="l"/>
            <a:r>
              <a:rPr lang="kk-KZ" dirty="0" smtClean="0"/>
              <a:t> </a:t>
            </a:r>
            <a:br>
              <a:rPr lang="kk-KZ" dirty="0" smtClean="0"/>
            </a:br>
            <a:r>
              <a:rPr lang="kk-KZ" dirty="0"/>
              <a:t/>
            </a:r>
            <a:br>
              <a:rPr lang="kk-KZ" dirty="0"/>
            </a:br>
            <a:r>
              <a:rPr lang="kk-KZ" dirty="0" smtClean="0"/>
              <a:t>        </a:t>
            </a:r>
            <a:r>
              <a:rPr lang="kk-KZ" sz="2700" dirty="0" smtClean="0">
                <a:solidFill>
                  <a:srgbClr val="000099"/>
                </a:solidFill>
                <a:latin typeface="Times New Roman" pitchFamily="18" charset="0"/>
                <a:cs typeface="Times New Roman" pitchFamily="18" charset="0"/>
              </a:rPr>
              <a:t>Халықты </a:t>
            </a:r>
            <a:r>
              <a:rPr lang="kk-KZ" sz="2700" dirty="0">
                <a:solidFill>
                  <a:srgbClr val="000099"/>
                </a:solidFill>
                <a:latin typeface="Times New Roman" pitchFamily="18" charset="0"/>
                <a:cs typeface="Times New Roman" pitchFamily="18" charset="0"/>
              </a:rPr>
              <a:t>көптеген қоғамдық және </a:t>
            </a:r>
            <a:r>
              <a:rPr lang="kk-KZ" sz="2700" dirty="0" smtClean="0">
                <a:solidFill>
                  <a:srgbClr val="000099"/>
                </a:solidFill>
                <a:latin typeface="Times New Roman" pitchFamily="18" charset="0"/>
                <a:cs typeface="Times New Roman" pitchFamily="18" charset="0"/>
              </a:rPr>
              <a:t>жаратылыстану </a:t>
            </a:r>
            <a:r>
              <a:rPr lang="kk-KZ" sz="2700" dirty="0">
                <a:solidFill>
                  <a:srgbClr val="000099"/>
                </a:solidFill>
                <a:latin typeface="Times New Roman" pitchFamily="18" charset="0"/>
                <a:cs typeface="Times New Roman" pitchFamily="18" charset="0"/>
              </a:rPr>
              <a:t>ғылымдары зерттейді. Осылардың ішінде демография ерекше орын алады. Демография гректің «demos</a:t>
            </a:r>
            <a:r>
              <a:rPr lang="kk-KZ" sz="2700" dirty="0" smtClean="0">
                <a:solidFill>
                  <a:srgbClr val="000099"/>
                </a:solidFill>
                <a:latin typeface="Times New Roman" pitchFamily="18" charset="0"/>
                <a:cs typeface="Times New Roman" pitchFamily="18" charset="0"/>
              </a:rPr>
              <a:t>» - халық</a:t>
            </a:r>
            <a:r>
              <a:rPr lang="kk-KZ" sz="2700" dirty="0">
                <a:solidFill>
                  <a:srgbClr val="000099"/>
                </a:solidFill>
                <a:latin typeface="Times New Roman" pitchFamily="18" charset="0"/>
                <a:cs typeface="Times New Roman" pitchFamily="18" charset="0"/>
              </a:rPr>
              <a:t>, «</a:t>
            </a:r>
            <a:r>
              <a:rPr lang="kk-KZ" sz="2700" dirty="0" smtClean="0">
                <a:solidFill>
                  <a:srgbClr val="000099"/>
                </a:solidFill>
                <a:latin typeface="Times New Roman" pitchFamily="18" charset="0"/>
                <a:cs typeface="Times New Roman" pitchFamily="18" charset="0"/>
              </a:rPr>
              <a:t>g</a:t>
            </a:r>
            <a:r>
              <a:rPr lang="tr-TR" sz="2700" dirty="0" smtClean="0">
                <a:solidFill>
                  <a:srgbClr val="000099"/>
                </a:solidFill>
                <a:latin typeface="Times New Roman" pitchFamily="18" charset="0"/>
                <a:cs typeface="Times New Roman" pitchFamily="18" charset="0"/>
              </a:rPr>
              <a:t>r</a:t>
            </a:r>
            <a:r>
              <a:rPr lang="kk-KZ" sz="2700" dirty="0" smtClean="0">
                <a:solidFill>
                  <a:srgbClr val="000099"/>
                </a:solidFill>
                <a:latin typeface="Times New Roman" pitchFamily="18" charset="0"/>
                <a:cs typeface="Times New Roman" pitchFamily="18" charset="0"/>
              </a:rPr>
              <a:t>a</a:t>
            </a:r>
            <a:r>
              <a:rPr lang="tr-TR" sz="2700" dirty="0" smtClean="0">
                <a:solidFill>
                  <a:srgbClr val="000099"/>
                </a:solidFill>
                <a:latin typeface="Times New Roman" pitchFamily="18" charset="0"/>
                <a:cs typeface="Times New Roman" pitchFamily="18" charset="0"/>
              </a:rPr>
              <a:t>ph</a:t>
            </a:r>
            <a:r>
              <a:rPr lang="kk-KZ" sz="2700" dirty="0" smtClean="0">
                <a:solidFill>
                  <a:srgbClr val="000099"/>
                </a:solidFill>
                <a:latin typeface="Times New Roman" pitchFamily="18" charset="0"/>
                <a:cs typeface="Times New Roman" pitchFamily="18" charset="0"/>
              </a:rPr>
              <a:t>o» - </a:t>
            </a:r>
            <a:r>
              <a:rPr lang="kk-KZ" sz="2700" dirty="0">
                <a:solidFill>
                  <a:srgbClr val="000099"/>
                </a:solidFill>
                <a:latin typeface="Times New Roman" pitchFamily="18" charset="0"/>
                <a:cs typeface="Times New Roman" pitchFamily="18" charset="0"/>
              </a:rPr>
              <a:t>жазу, сипаттау деген сөздерінен </a:t>
            </a:r>
            <a:r>
              <a:rPr lang="kk-KZ" sz="2700" dirty="0" smtClean="0">
                <a:solidFill>
                  <a:srgbClr val="000099"/>
                </a:solidFill>
                <a:latin typeface="Times New Roman" pitchFamily="18" charset="0"/>
                <a:cs typeface="Times New Roman" pitchFamily="18" charset="0"/>
              </a:rPr>
              <a:t>шыққан. Халық </a:t>
            </a:r>
            <a:r>
              <a:rPr lang="kk-KZ" sz="2700" dirty="0">
                <a:solidFill>
                  <a:srgbClr val="000099"/>
                </a:solidFill>
                <a:latin typeface="Times New Roman" pitchFamily="18" charset="0"/>
                <a:cs typeface="Times New Roman" pitchFamily="18" charset="0"/>
              </a:rPr>
              <a:t>кең мағынасында </a:t>
            </a:r>
            <a:r>
              <a:rPr lang="kk-KZ" sz="2700" dirty="0" smtClean="0">
                <a:solidFill>
                  <a:srgbClr val="000099"/>
                </a:solidFill>
                <a:latin typeface="Times New Roman" pitchFamily="18" charset="0"/>
                <a:cs typeface="Times New Roman" pitchFamily="18" charset="0"/>
              </a:rPr>
              <a:t>адамдардың </a:t>
            </a:r>
            <a:r>
              <a:rPr lang="kk-KZ" sz="2700" dirty="0">
                <a:solidFill>
                  <a:srgbClr val="000099"/>
                </a:solidFill>
                <a:latin typeface="Times New Roman" pitchFamily="18" charset="0"/>
                <a:cs typeface="Times New Roman" pitchFamily="18" charset="0"/>
              </a:rPr>
              <a:t>жиынтығын білдіреді. Ол белгілі бір территорияда </a:t>
            </a:r>
            <a:r>
              <a:rPr lang="kk-KZ" sz="2700" dirty="0" smtClean="0">
                <a:solidFill>
                  <a:srgbClr val="000099"/>
                </a:solidFill>
                <a:latin typeface="Times New Roman" pitchFamily="18" charset="0"/>
                <a:cs typeface="Times New Roman" pitchFamily="18" charset="0"/>
              </a:rPr>
              <a:t>өмір </a:t>
            </a:r>
            <a:r>
              <a:rPr lang="kk-KZ" sz="2700" dirty="0">
                <a:solidFill>
                  <a:srgbClr val="000099"/>
                </a:solidFill>
                <a:latin typeface="Times New Roman" pitchFamily="18" charset="0"/>
                <a:cs typeface="Times New Roman" pitchFamily="18" charset="0"/>
              </a:rPr>
              <a:t>сүреді, іс-әрекет, қызмет жасайды. Демография халықтың құрамын, санын және оның өсуін, өнуін, көбеюін, азаюын зерттейді. Бұл процесте адамның жынысы, жасы, атқаратын қызметі, </a:t>
            </a:r>
            <a:r>
              <a:rPr lang="kk-KZ" sz="2700" dirty="0" smtClean="0">
                <a:solidFill>
                  <a:srgbClr val="000099"/>
                </a:solidFill>
                <a:latin typeface="Times New Roman" pitchFamily="18" charset="0"/>
                <a:cs typeface="Times New Roman" pitchFamily="18" charset="0"/>
              </a:rPr>
              <a:t>жұмысы </a:t>
            </a:r>
            <a:r>
              <a:rPr lang="kk-KZ" sz="2700" dirty="0">
                <a:solidFill>
                  <a:srgbClr val="000099"/>
                </a:solidFill>
                <a:latin typeface="Times New Roman" pitchFamily="18" charset="0"/>
                <a:cs typeface="Times New Roman" pitchFamily="18" charset="0"/>
              </a:rPr>
              <a:t>т.б. жақтары негізге алынады, (мысалы, некелесу, туу, миграция, өндіріске </a:t>
            </a:r>
            <a:r>
              <a:rPr lang="kk-KZ" sz="2700" dirty="0" smtClean="0">
                <a:solidFill>
                  <a:srgbClr val="000099"/>
                </a:solidFill>
                <a:latin typeface="Times New Roman" pitchFamily="18" charset="0"/>
                <a:cs typeface="Times New Roman" pitchFamily="18" charset="0"/>
              </a:rPr>
              <a:t>әсерін т.б</a:t>
            </a:r>
            <a:r>
              <a:rPr lang="kk-KZ" sz="2700" dirty="0">
                <a:solidFill>
                  <a:srgbClr val="000099"/>
                </a:solidFill>
                <a:latin typeface="Times New Roman" pitchFamily="18" charset="0"/>
                <a:cs typeface="Times New Roman" pitchFamily="18" charset="0"/>
              </a:rPr>
              <a:t>.) зерттейді. Әр қоғам халқының өзінің өсу, өнудегі ерекше даму заңдылықтары болады. Ал, мұның өзі қоғамның нақтылы әлеуметтік – экономикалық жағдайына </a:t>
            </a:r>
            <a:r>
              <a:rPr lang="kk-KZ" sz="2700" dirty="0" smtClean="0">
                <a:solidFill>
                  <a:srgbClr val="000099"/>
                </a:solidFill>
                <a:latin typeface="Times New Roman" pitchFamily="18" charset="0"/>
                <a:cs typeface="Times New Roman" pitchFamily="18" charset="0"/>
              </a:rPr>
              <a:t>байланысты. </a:t>
            </a:r>
            <a:r>
              <a:rPr lang="ru-RU" sz="4900" dirty="0"/>
              <a:t/>
            </a:r>
            <a:br>
              <a:rPr lang="ru-RU" sz="4900" dirty="0"/>
            </a:br>
            <a:r>
              <a:rPr lang="kk-KZ" sz="4900" dirty="0"/>
              <a:t> </a:t>
            </a:r>
            <a:r>
              <a:rPr lang="ru-RU" sz="4900" dirty="0"/>
              <a:t/>
            </a:r>
            <a:br>
              <a:rPr lang="ru-RU" sz="4900" dirty="0"/>
            </a:br>
            <a:endParaRPr lang="ru-RU" sz="4900" dirty="0"/>
          </a:p>
        </p:txBody>
      </p:sp>
    </p:spTree>
    <p:extLst>
      <p:ext uri="{BB962C8B-B14F-4D97-AF65-F5344CB8AC3E}">
        <p14:creationId xmlns:p14="http://schemas.microsoft.com/office/powerpoint/2010/main" val="3689874499"/>
      </p:ext>
    </p:extLst>
  </p:cSld>
  <p:clrMapOvr>
    <a:masterClrMapping/>
  </p:clrMapOvr>
  <p:transition advTm="67019">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068960"/>
            <a:ext cx="8229600" cy="1252728"/>
          </a:xfrm>
        </p:spPr>
        <p:txBody>
          <a:bodyPr>
            <a:normAutofit fontScale="90000"/>
          </a:bodyPr>
          <a:lstStyle/>
          <a:p>
            <a:pPr algn="l"/>
            <a:r>
              <a:rPr lang="en-US" sz="3100" dirty="0" smtClean="0">
                <a:solidFill>
                  <a:srgbClr val="000099"/>
                </a:solidFill>
                <a:latin typeface="Times New Roman" pitchFamily="18" charset="0"/>
                <a:cs typeface="Times New Roman" pitchFamily="18" charset="0"/>
              </a:rPr>
              <a:t>   </a:t>
            </a:r>
            <a:r>
              <a:rPr lang="kk-KZ" sz="3100" dirty="0" smtClean="0">
                <a:solidFill>
                  <a:srgbClr val="000099"/>
                </a:solidFill>
                <a:latin typeface="Times New Roman" pitchFamily="18" charset="0"/>
                <a:cs typeface="Times New Roman" pitchFamily="18" charset="0"/>
              </a:rPr>
              <a:t>Ғылыми саяси - экономия </a:t>
            </a:r>
            <a:r>
              <a:rPr lang="kk-KZ" sz="3100" dirty="0">
                <a:solidFill>
                  <a:srgbClr val="000099"/>
                </a:solidFill>
                <a:latin typeface="Times New Roman" pitchFamily="18" charset="0"/>
                <a:cs typeface="Times New Roman" pitchFamily="18" charset="0"/>
              </a:rPr>
              <a:t>теориясына сәйкес әрбір тарихи өндірістік тәсілдің өзіне тән халықтың </a:t>
            </a:r>
            <a:r>
              <a:rPr lang="kk-KZ" sz="3100" dirty="0" smtClean="0">
                <a:solidFill>
                  <a:srgbClr val="000099"/>
                </a:solidFill>
                <a:latin typeface="Times New Roman" pitchFamily="18" charset="0"/>
                <a:cs typeface="Times New Roman" pitchFamily="18" charset="0"/>
              </a:rPr>
              <a:t>өсіп - өну </a:t>
            </a:r>
            <a:r>
              <a:rPr lang="kk-KZ" sz="3100" dirty="0">
                <a:solidFill>
                  <a:srgbClr val="000099"/>
                </a:solidFill>
                <a:latin typeface="Times New Roman" pitchFamily="18" charset="0"/>
                <a:cs typeface="Times New Roman" pitchFamily="18" charset="0"/>
              </a:rPr>
              <a:t>заңы болады. Халықтың жұмыссыздығы, оның материалдық жағдайының төмен болуы сол қоғамның экономикалық даму заңдарына тікелей байланысты. Осыған орай халықтың өсуі қоғамның материалдық жағдайының жүйесіне кіреді, бірақ, ол қоғамның негізгі қозғаушы күші бола алмайды. Сонымен</a:t>
            </a:r>
            <a:r>
              <a:rPr lang="kk-KZ" sz="3100" dirty="0" smtClean="0">
                <a:solidFill>
                  <a:srgbClr val="000099"/>
                </a:solidFill>
                <a:latin typeface="Times New Roman" pitchFamily="18" charset="0"/>
                <a:cs typeface="Times New Roman" pitchFamily="18" charset="0"/>
              </a:rPr>
              <a:t>, демография </a:t>
            </a:r>
            <a:r>
              <a:rPr lang="kk-KZ" sz="3100" dirty="0">
                <a:solidFill>
                  <a:srgbClr val="000099"/>
                </a:solidFill>
                <a:latin typeface="Times New Roman" pitchFamily="18" charset="0"/>
                <a:cs typeface="Times New Roman" pitchFamily="18" charset="0"/>
              </a:rPr>
              <a:t>халықтың </a:t>
            </a:r>
            <a:r>
              <a:rPr lang="kk-KZ" sz="3100" dirty="0" smtClean="0">
                <a:solidFill>
                  <a:srgbClr val="000099"/>
                </a:solidFill>
                <a:latin typeface="Times New Roman" pitchFamily="18" charset="0"/>
                <a:cs typeface="Times New Roman" pitchFamily="18" charset="0"/>
              </a:rPr>
              <a:t>алуан түрлі ерекшелік сипаттамаларын зерттейді. </a:t>
            </a:r>
            <a:r>
              <a:rPr lang="kk-KZ" sz="3100" dirty="0">
                <a:solidFill>
                  <a:srgbClr val="000099"/>
                </a:solidFill>
                <a:latin typeface="Times New Roman" pitchFamily="18" charset="0"/>
                <a:cs typeface="Times New Roman" pitchFamily="18" charset="0"/>
              </a:rPr>
              <a:t>Демографиялық зерттеудің </a:t>
            </a:r>
            <a:r>
              <a:rPr lang="kk-KZ" sz="3100" dirty="0" smtClean="0">
                <a:solidFill>
                  <a:srgbClr val="000099"/>
                </a:solidFill>
                <a:latin typeface="Times New Roman" pitchFamily="18" charset="0"/>
                <a:cs typeface="Times New Roman" pitchFamily="18" charset="0"/>
              </a:rPr>
              <a:t>өлшемі - нақтылы </a:t>
            </a:r>
            <a:r>
              <a:rPr lang="kk-KZ" sz="3100" dirty="0">
                <a:solidFill>
                  <a:srgbClr val="000099"/>
                </a:solidFill>
                <a:latin typeface="Times New Roman" pitchFamily="18" charset="0"/>
                <a:cs typeface="Times New Roman" pitchFamily="18" charset="0"/>
              </a:rPr>
              <a:t>адам.</a:t>
            </a:r>
            <a:r>
              <a:rPr lang="ru-RU" sz="2700" dirty="0"/>
              <a:t/>
            </a:r>
            <a:br>
              <a:rPr lang="ru-RU" sz="2700" dirty="0"/>
            </a:br>
            <a:r>
              <a:rPr lang="kk-KZ" sz="2700" dirty="0"/>
              <a:t> </a:t>
            </a:r>
            <a:r>
              <a:rPr lang="ru-RU" dirty="0"/>
              <a:t/>
            </a:r>
            <a:br>
              <a:rPr lang="ru-RU" dirty="0"/>
            </a:br>
            <a:endParaRPr lang="ru-RU" dirty="0"/>
          </a:p>
        </p:txBody>
      </p:sp>
    </p:spTree>
    <p:extLst>
      <p:ext uri="{BB962C8B-B14F-4D97-AF65-F5344CB8AC3E}">
        <p14:creationId xmlns:p14="http://schemas.microsoft.com/office/powerpoint/2010/main" val="3003556327"/>
      </p:ext>
    </p:extLst>
  </p:cSld>
  <p:clrMapOvr>
    <a:masterClrMapping/>
  </p:clrMapOvr>
  <p:transition advTm="40690">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1391870"/>
            <a:ext cx="878687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kk-KZ" sz="2400" b="0"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endParaRPr>
          </a:p>
          <a:p>
            <a:r>
              <a:rPr lang="kk-KZ" sz="2400" dirty="0" smtClean="0">
                <a:solidFill>
                  <a:srgbClr val="3333CC"/>
                </a:solidFill>
                <a:latin typeface="Times New Roman" pitchFamily="18" charset="0"/>
                <a:cs typeface="Times New Roman" pitchFamily="18" charset="0"/>
              </a:rPr>
              <a:t>Бірінші сөйлем: </a:t>
            </a:r>
            <a:r>
              <a:rPr lang="kk-KZ" sz="2400" i="1" dirty="0" smtClean="0">
                <a:solidFill>
                  <a:srgbClr val="3333CC"/>
                </a:solidFill>
                <a:latin typeface="Times New Roman" pitchFamily="18" charset="0"/>
                <a:cs typeface="Times New Roman" pitchFamily="18" charset="0"/>
              </a:rPr>
              <a:t>« Біздің  ойымызша, ... »</a:t>
            </a:r>
            <a:r>
              <a:rPr lang="kk-KZ" sz="2400" dirty="0" smtClean="0">
                <a:solidFill>
                  <a:srgbClr val="3333CC"/>
                </a:solidFill>
                <a:latin typeface="Times New Roman" pitchFamily="18" charset="0"/>
                <a:cs typeface="Times New Roman" pitchFamily="18" charset="0"/>
              </a:rPr>
              <a:t> </a:t>
            </a:r>
            <a:endParaRPr lang="ru-RU" sz="2400" dirty="0" smtClean="0">
              <a:solidFill>
                <a:srgbClr val="3333CC"/>
              </a:solidFill>
              <a:latin typeface="Times New Roman" pitchFamily="18" charset="0"/>
              <a:cs typeface="Times New Roman" pitchFamily="18" charset="0"/>
            </a:endParaRPr>
          </a:p>
          <a:p>
            <a:r>
              <a:rPr lang="kk-KZ" sz="2400" dirty="0" smtClean="0">
                <a:solidFill>
                  <a:srgbClr val="3333CC"/>
                </a:solidFill>
                <a:latin typeface="Times New Roman" pitchFamily="18" charset="0"/>
                <a:cs typeface="Times New Roman" pitchFamily="18" charset="0"/>
              </a:rPr>
              <a:t>Екінші сөйлем</a:t>
            </a:r>
            <a:r>
              <a:rPr lang="kk-KZ" sz="2400" i="1" dirty="0" smtClean="0">
                <a:solidFill>
                  <a:srgbClr val="3333CC"/>
                </a:solidFill>
                <a:latin typeface="Times New Roman" pitchFamily="18" charset="0"/>
                <a:cs typeface="Times New Roman" pitchFamily="18" charset="0"/>
              </a:rPr>
              <a:t>: «Себебі ,  біз оны былай түсіндіреміз ... »</a:t>
            </a:r>
            <a:r>
              <a:rPr lang="kk-KZ" sz="2400" dirty="0" smtClean="0">
                <a:solidFill>
                  <a:srgbClr val="3333CC"/>
                </a:solidFill>
                <a:latin typeface="Times New Roman" pitchFamily="18" charset="0"/>
                <a:cs typeface="Times New Roman" pitchFamily="18" charset="0"/>
              </a:rPr>
              <a:t> </a:t>
            </a:r>
            <a:endParaRPr lang="ru-RU" sz="2400" dirty="0" smtClean="0">
              <a:solidFill>
                <a:srgbClr val="3333CC"/>
              </a:solidFill>
              <a:latin typeface="Times New Roman" pitchFamily="18" charset="0"/>
              <a:cs typeface="Times New Roman" pitchFamily="18" charset="0"/>
            </a:endParaRPr>
          </a:p>
          <a:p>
            <a:r>
              <a:rPr lang="kk-KZ" sz="2400" dirty="0" smtClean="0">
                <a:solidFill>
                  <a:srgbClr val="3333CC"/>
                </a:solidFill>
                <a:latin typeface="Times New Roman" pitchFamily="18" charset="0"/>
                <a:cs typeface="Times New Roman" pitchFamily="18" charset="0"/>
              </a:rPr>
              <a:t>Үшінші сөйлем : </a:t>
            </a:r>
            <a:r>
              <a:rPr lang="kk-KZ" sz="2400" i="1" dirty="0" smtClean="0">
                <a:solidFill>
                  <a:srgbClr val="3333CC"/>
                </a:solidFill>
                <a:latin typeface="Times New Roman" pitchFamily="18" charset="0"/>
                <a:cs typeface="Times New Roman" pitchFamily="18" charset="0"/>
              </a:rPr>
              <a:t>«Оны біз  мына фактілермен, мысалдармен дәлелдей аламыз ... »</a:t>
            </a:r>
            <a:r>
              <a:rPr lang="kk-KZ" sz="2400" dirty="0" smtClean="0">
                <a:solidFill>
                  <a:srgbClr val="3333CC"/>
                </a:solidFill>
                <a:latin typeface="Times New Roman" pitchFamily="18" charset="0"/>
                <a:cs typeface="Times New Roman" pitchFamily="18" charset="0"/>
              </a:rPr>
              <a:t> </a:t>
            </a:r>
            <a:endParaRPr lang="ru-RU" sz="2400" dirty="0" smtClean="0">
              <a:solidFill>
                <a:srgbClr val="3333CC"/>
              </a:solidFill>
              <a:latin typeface="Times New Roman" pitchFamily="18" charset="0"/>
              <a:cs typeface="Times New Roman" pitchFamily="18" charset="0"/>
            </a:endParaRPr>
          </a:p>
          <a:p>
            <a:r>
              <a:rPr lang="kk-KZ" sz="2400" dirty="0" smtClean="0">
                <a:solidFill>
                  <a:srgbClr val="3333CC"/>
                </a:solidFill>
                <a:latin typeface="Times New Roman" pitchFamily="18" charset="0"/>
                <a:cs typeface="Times New Roman" pitchFamily="18" charset="0"/>
              </a:rPr>
              <a:t>Соңғы сөйлем: </a:t>
            </a:r>
            <a:r>
              <a:rPr lang="kk-KZ" sz="2400" i="1" dirty="0" smtClean="0">
                <a:solidFill>
                  <a:srgbClr val="3333CC"/>
                </a:solidFill>
                <a:latin typeface="Times New Roman" pitchFamily="18" charset="0"/>
                <a:cs typeface="Times New Roman" pitchFamily="18" charset="0"/>
              </a:rPr>
              <a:t>«Осыған байланысты  біз  мынадай қорытындыға келдік...  </a:t>
            </a:r>
            <a:r>
              <a:rPr lang="kk-KZ" sz="2400" i="1" dirty="0" smtClean="0">
                <a:solidFill>
                  <a:srgbClr val="3333CC"/>
                </a:solidFill>
              </a:rPr>
              <a:t>»</a:t>
            </a:r>
            <a:r>
              <a:rPr lang="kk-KZ" sz="2400" dirty="0" smtClean="0">
                <a:solidFill>
                  <a:srgbClr val="3333CC"/>
                </a:solidFill>
              </a:rPr>
              <a:t> </a:t>
            </a:r>
            <a:endParaRPr lang="ru-RU" sz="2400" dirty="0">
              <a:solidFill>
                <a:srgbClr val="3333CC"/>
              </a:solidFill>
            </a:endParaRPr>
          </a:p>
        </p:txBody>
      </p:sp>
      <p:sp>
        <p:nvSpPr>
          <p:cNvPr id="3" name="Прямоугольник 2"/>
          <p:cNvSpPr/>
          <p:nvPr/>
        </p:nvSpPr>
        <p:spPr>
          <a:xfrm>
            <a:off x="-304800" y="0"/>
            <a:ext cx="4071934" cy="64633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3600" b="1" cap="none" spc="50" dirty="0" smtClean="0">
                <a:ln w="11430"/>
                <a:solidFill>
                  <a:srgbClr val="0000CC"/>
                </a:solidFill>
                <a:latin typeface="Times New Roman" pitchFamily="18" charset="0"/>
                <a:cs typeface="Times New Roman" pitchFamily="18" charset="0"/>
              </a:rPr>
              <a:t> </a:t>
            </a:r>
            <a:endParaRPr lang="ru-RU" sz="3600" b="1" cap="none" spc="50" dirty="0">
              <a:ln w="11430"/>
              <a:solidFill>
                <a:srgbClr val="0000CC"/>
              </a:solidFill>
              <a:latin typeface="Times New Roman" pitchFamily="18" charset="0"/>
              <a:cs typeface="Times New Roman" pitchFamily="18" charset="0"/>
            </a:endParaRPr>
          </a:p>
        </p:txBody>
      </p:sp>
      <p:sp>
        <p:nvSpPr>
          <p:cNvPr id="4" name="Прямоугольник 3"/>
          <p:cNvSpPr/>
          <p:nvPr/>
        </p:nvSpPr>
        <p:spPr>
          <a:xfrm>
            <a:off x="395536" y="428604"/>
            <a:ext cx="8064896" cy="58477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3200" b="1" cap="none" spc="50" dirty="0" smtClean="0">
                <a:ln w="11430"/>
                <a:solidFill>
                  <a:srgbClr val="FF0000"/>
                </a:solidFill>
                <a:latin typeface="Times New Roman" pitchFamily="18" charset="0"/>
                <a:cs typeface="Times New Roman" pitchFamily="18" charset="0"/>
              </a:rPr>
              <a:t> </a:t>
            </a:r>
            <a:r>
              <a:rPr lang="ru-RU" sz="3200" b="1" spc="50" dirty="0">
                <a:ln w="11430"/>
                <a:solidFill>
                  <a:srgbClr val="FF0000"/>
                </a:solidFill>
                <a:latin typeface="Times New Roman" pitchFamily="18" charset="0"/>
                <a:cs typeface="Times New Roman" pitchFamily="18" charset="0"/>
              </a:rPr>
              <a:t>2</a:t>
            </a:r>
            <a:r>
              <a:rPr lang="ru-RU" sz="3200" b="1" cap="none" spc="50" dirty="0" smtClean="0">
                <a:ln w="11430"/>
                <a:solidFill>
                  <a:srgbClr val="FF0000"/>
                </a:solidFill>
                <a:latin typeface="Times New Roman" pitchFamily="18" charset="0"/>
                <a:cs typeface="Times New Roman" pitchFamily="18" charset="0"/>
              </a:rPr>
              <a:t>-тапсырма</a:t>
            </a:r>
            <a:endParaRPr lang="ru-RU" sz="2800" b="1" cap="none" spc="50" dirty="0">
              <a:ln w="11430"/>
              <a:solidFill>
                <a:srgbClr val="FF0000"/>
              </a:solidFill>
              <a:latin typeface="Times New Roman" pitchFamily="18" charset="0"/>
              <a:cs typeface="Times New Roman" pitchFamily="18" charset="0"/>
            </a:endParaRPr>
          </a:p>
        </p:txBody>
      </p:sp>
      <p:sp>
        <p:nvSpPr>
          <p:cNvPr id="2" name="Прямоугольник 1"/>
          <p:cNvSpPr/>
          <p:nvPr/>
        </p:nvSpPr>
        <p:spPr>
          <a:xfrm>
            <a:off x="1763688" y="5157192"/>
            <a:ext cx="6948264" cy="1477328"/>
          </a:xfrm>
          <a:prstGeom prst="rect">
            <a:avLst/>
          </a:prstGeom>
        </p:spPr>
        <p:txBody>
          <a:bodyPr wrap="square">
            <a:spAutoFit/>
          </a:bodyPr>
          <a:lstStyle/>
          <a:p>
            <a:r>
              <a:rPr lang="kk-KZ" sz="2400" b="1" dirty="0">
                <a:solidFill>
                  <a:srgbClr val="FF0000"/>
                </a:solidFill>
                <a:latin typeface="Times New Roman" pitchFamily="18" charset="0"/>
                <a:cs typeface="Times New Roman" pitchFamily="18" charset="0"/>
              </a:rPr>
              <a:t>Дескриптор:</a:t>
            </a:r>
          </a:p>
          <a:p>
            <a:pPr>
              <a:buFont typeface="Wingdings" pitchFamily="2" charset="2"/>
              <a:buChar char="Ø"/>
            </a:pPr>
            <a:r>
              <a:rPr lang="kk-KZ" sz="2400" b="1" dirty="0">
                <a:solidFill>
                  <a:srgbClr val="0000CC"/>
                </a:solidFill>
                <a:latin typeface="Times New Roman" pitchFamily="18" charset="0"/>
                <a:cs typeface="Times New Roman" pitchFamily="18" charset="0"/>
              </a:rPr>
              <a:t> </a:t>
            </a:r>
            <a:r>
              <a:rPr lang="kk-KZ" sz="2400" b="1" dirty="0">
                <a:solidFill>
                  <a:srgbClr val="3333CC"/>
                </a:solidFill>
                <a:latin typeface="Times New Roman" pitchFamily="18" charset="0"/>
                <a:cs typeface="Times New Roman" pitchFamily="18" charset="0"/>
              </a:rPr>
              <a:t>Өз пікірін  жаза алды</a:t>
            </a:r>
            <a:endParaRPr lang="ru-RU" sz="2400" b="1" dirty="0">
              <a:solidFill>
                <a:srgbClr val="3333CC"/>
              </a:solidFill>
              <a:latin typeface="Times New Roman" pitchFamily="18" charset="0"/>
              <a:cs typeface="Times New Roman" pitchFamily="18" charset="0"/>
            </a:endParaRPr>
          </a:p>
          <a:p>
            <a:pPr>
              <a:buFont typeface="Wingdings" pitchFamily="2" charset="2"/>
              <a:buChar char="Ø"/>
            </a:pPr>
            <a:r>
              <a:rPr lang="kk-KZ" sz="2400" b="1" dirty="0">
                <a:solidFill>
                  <a:srgbClr val="3333CC"/>
                </a:solidFill>
                <a:latin typeface="Times New Roman" pitchFamily="18" charset="0"/>
                <a:cs typeface="Times New Roman" pitchFamily="18" charset="0"/>
              </a:rPr>
              <a:t> мазмұны мен идеясын ашады</a:t>
            </a:r>
            <a:r>
              <a:rPr lang="kk-KZ" sz="2000" b="1" dirty="0">
                <a:solidFill>
                  <a:srgbClr val="3333CC"/>
                </a:solidFill>
                <a:latin typeface="Times New Roman" pitchFamily="18" charset="0"/>
                <a:cs typeface="Times New Roman" pitchFamily="18" charset="0"/>
              </a:rPr>
              <a:t>.</a:t>
            </a:r>
            <a:endParaRPr lang="ru-RU" sz="2000" b="1" dirty="0">
              <a:solidFill>
                <a:srgbClr val="3333CC"/>
              </a:solidFill>
              <a:latin typeface="Times New Roman" pitchFamily="18" charset="0"/>
              <a:cs typeface="Times New Roman" pitchFamily="18" charset="0"/>
            </a:endParaRPr>
          </a:p>
          <a:p>
            <a:endParaRPr lang="ru-RU" b="1" dirty="0">
              <a:solidFill>
                <a:srgbClr val="0000CC"/>
              </a:solidFill>
              <a:latin typeface="Times New Roman" pitchFamily="18" charset="0"/>
              <a:cs typeface="Times New Roman" pitchFamily="18" charset="0"/>
            </a:endParaRPr>
          </a:p>
        </p:txBody>
      </p:sp>
    </p:spTree>
  </p:cSld>
  <p:clrMapOvr>
    <a:masterClrMapping/>
  </p:clrMapOvr>
  <p:transition advTm="39297">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40861" y="-7059"/>
            <a:ext cx="8786874" cy="71711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kk-KZ" sz="2400" dirty="0" smtClean="0">
                <a:solidFill>
                  <a:srgbClr val="FF0000"/>
                </a:solidFill>
                <a:latin typeface="Times New Roman" pitchFamily="18" charset="0"/>
                <a:cs typeface="Times New Roman" pitchFamily="18" charset="0"/>
              </a:rPr>
              <a:t>                                 </a:t>
            </a:r>
            <a:r>
              <a:rPr lang="kk-KZ" sz="3600" b="1" dirty="0" smtClean="0">
                <a:solidFill>
                  <a:srgbClr val="000099"/>
                </a:solidFill>
                <a:latin typeface="Times New Roman" panose="02020603050405020304" pitchFamily="18" charset="0"/>
                <a:cs typeface="Times New Roman" pitchFamily="18" charset="0"/>
              </a:rPr>
              <a:t>Өзіңді тексер</a:t>
            </a:r>
          </a:p>
          <a:p>
            <a:r>
              <a:rPr lang="kk-KZ" sz="2500" dirty="0" smtClean="0">
                <a:solidFill>
                  <a:srgbClr val="FF0000"/>
                </a:solidFill>
                <a:latin typeface="Times New Roman" pitchFamily="18" charset="0"/>
                <a:cs typeface="Times New Roman" pitchFamily="18" charset="0"/>
              </a:rPr>
              <a:t>Бірінші сөйлем</a:t>
            </a:r>
            <a:r>
              <a:rPr lang="kk-KZ" sz="2500" dirty="0" smtClean="0">
                <a:solidFill>
                  <a:srgbClr val="3333CC"/>
                </a:solidFill>
                <a:latin typeface="Times New Roman" pitchFamily="18" charset="0"/>
                <a:cs typeface="Times New Roman" pitchFamily="18" charset="0"/>
              </a:rPr>
              <a:t>: </a:t>
            </a:r>
            <a:r>
              <a:rPr lang="kk-KZ" sz="2500" i="1" dirty="0" smtClean="0">
                <a:solidFill>
                  <a:srgbClr val="3333CC"/>
                </a:solidFill>
                <a:latin typeface="Times New Roman" pitchFamily="18" charset="0"/>
                <a:cs typeface="Times New Roman" pitchFamily="18" charset="0"/>
              </a:rPr>
              <a:t>«Менің  ойымша, </a:t>
            </a:r>
            <a:r>
              <a:rPr lang="kk-KZ" sz="2500" dirty="0" smtClean="0">
                <a:solidFill>
                  <a:srgbClr val="3333CC"/>
                </a:solidFill>
                <a:latin typeface="Times New Roman" pitchFamily="18" charset="0"/>
                <a:cs typeface="Times New Roman" pitchFamily="18" charset="0"/>
              </a:rPr>
              <a:t>ұлттың </a:t>
            </a:r>
            <a:r>
              <a:rPr lang="kk-KZ" sz="2500" dirty="0">
                <a:solidFill>
                  <a:srgbClr val="3333CC"/>
                </a:solidFill>
                <a:latin typeface="Times New Roman" pitchFamily="18" charset="0"/>
                <a:cs typeface="Times New Roman" pitchFamily="18" charset="0"/>
              </a:rPr>
              <a:t>болашағы – халықтың </a:t>
            </a:r>
            <a:r>
              <a:rPr lang="kk-KZ" sz="2500" dirty="0" smtClean="0">
                <a:solidFill>
                  <a:srgbClr val="3333CC"/>
                </a:solidFill>
                <a:latin typeface="Times New Roman" pitchFamily="18" charset="0"/>
                <a:cs typeface="Times New Roman" pitchFamily="18" charset="0"/>
              </a:rPr>
              <a:t>демографиялық өсімінде </a:t>
            </a:r>
            <a:endParaRPr lang="ru-RU" sz="2500" dirty="0" smtClean="0">
              <a:solidFill>
                <a:srgbClr val="3333CC"/>
              </a:solidFill>
              <a:latin typeface="Times New Roman" pitchFamily="18" charset="0"/>
              <a:cs typeface="Times New Roman" pitchFamily="18" charset="0"/>
            </a:endParaRPr>
          </a:p>
          <a:p>
            <a:r>
              <a:rPr lang="kk-KZ" sz="2500" dirty="0" smtClean="0">
                <a:solidFill>
                  <a:srgbClr val="FF0000"/>
                </a:solidFill>
                <a:latin typeface="Times New Roman" pitchFamily="18" charset="0"/>
                <a:cs typeface="Times New Roman" pitchFamily="18" charset="0"/>
              </a:rPr>
              <a:t>Екінші сөйлем</a:t>
            </a:r>
            <a:r>
              <a:rPr lang="kk-KZ" sz="2500" i="1" dirty="0" smtClean="0">
                <a:solidFill>
                  <a:srgbClr val="FF0000"/>
                </a:solidFill>
                <a:latin typeface="Times New Roman" pitchFamily="18" charset="0"/>
                <a:cs typeface="Times New Roman" pitchFamily="18" charset="0"/>
              </a:rPr>
              <a:t>: </a:t>
            </a:r>
            <a:r>
              <a:rPr lang="kk-KZ" sz="2500" i="1" dirty="0" smtClean="0">
                <a:solidFill>
                  <a:srgbClr val="3333CC"/>
                </a:solidFill>
                <a:latin typeface="Times New Roman" pitchFamily="18" charset="0"/>
                <a:cs typeface="Times New Roman" pitchFamily="18" charset="0"/>
              </a:rPr>
              <a:t>Себебі, мен оны былай түсіндіремін ...</a:t>
            </a:r>
            <a:r>
              <a:rPr lang="ru-RU" sz="2500" dirty="0"/>
              <a:t> </a:t>
            </a:r>
            <a:r>
              <a:rPr lang="ru-RU" sz="2500" dirty="0">
                <a:solidFill>
                  <a:srgbClr val="3333CC"/>
                </a:solidFill>
                <a:latin typeface="Times New Roman" pitchFamily="18" charset="0"/>
                <a:cs typeface="Times New Roman" pitchFamily="18" charset="0"/>
              </a:rPr>
              <a:t>Демография – </a:t>
            </a:r>
            <a:r>
              <a:rPr lang="ru-RU" sz="2500" dirty="0" err="1">
                <a:solidFill>
                  <a:srgbClr val="3333CC"/>
                </a:solidFill>
                <a:latin typeface="Times New Roman" pitchFamily="18" charset="0"/>
                <a:cs typeface="Times New Roman" pitchFamily="18" charset="0"/>
              </a:rPr>
              <a:t>кез</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келген</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мемлекет</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үшін</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маңызды</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мәселе</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Өйткені</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қай</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мемлекеттің</a:t>
            </a:r>
            <a:r>
              <a:rPr lang="ru-RU" sz="2500" dirty="0">
                <a:solidFill>
                  <a:srgbClr val="3333CC"/>
                </a:solidFill>
                <a:latin typeface="Times New Roman" pitchFamily="18" charset="0"/>
                <a:cs typeface="Times New Roman" pitchFamily="18" charset="0"/>
              </a:rPr>
              <a:t> де </a:t>
            </a:r>
            <a:r>
              <a:rPr lang="ru-RU" sz="2500" dirty="0" err="1">
                <a:solidFill>
                  <a:srgbClr val="3333CC"/>
                </a:solidFill>
                <a:latin typeface="Times New Roman" pitchFamily="18" charset="0"/>
                <a:cs typeface="Times New Roman" pitchFamily="18" charset="0"/>
              </a:rPr>
              <a:t>дамуына</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халық</a:t>
            </a:r>
            <a:r>
              <a:rPr lang="ru-RU" sz="2500" dirty="0">
                <a:solidFill>
                  <a:srgbClr val="3333CC"/>
                </a:solidFill>
                <a:latin typeface="Times New Roman" pitchFamily="18" charset="0"/>
                <a:cs typeface="Times New Roman" pitchFamily="18" charset="0"/>
              </a:rPr>
              <a:t> саны </a:t>
            </a:r>
            <a:r>
              <a:rPr lang="ru-RU" sz="2500" dirty="0" err="1">
                <a:solidFill>
                  <a:srgbClr val="3333CC"/>
                </a:solidFill>
                <a:latin typeface="Times New Roman" pitchFamily="18" charset="0"/>
                <a:cs typeface="Times New Roman" pitchFamily="18" charset="0"/>
              </a:rPr>
              <a:t>ықпал</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етеді</a:t>
            </a:r>
            <a:r>
              <a:rPr lang="ru-RU" sz="2500" dirty="0"/>
              <a:t>.</a:t>
            </a:r>
            <a:r>
              <a:rPr lang="kk-KZ" sz="2500" i="1" dirty="0" smtClean="0">
                <a:solidFill>
                  <a:srgbClr val="3333CC"/>
                </a:solidFill>
                <a:latin typeface="Times New Roman" pitchFamily="18" charset="0"/>
                <a:cs typeface="Times New Roman" pitchFamily="18" charset="0"/>
              </a:rPr>
              <a:t> </a:t>
            </a:r>
            <a:r>
              <a:rPr lang="kk-KZ" sz="2500" dirty="0" smtClean="0">
                <a:solidFill>
                  <a:srgbClr val="3333CC"/>
                </a:solidFill>
                <a:latin typeface="Times New Roman" pitchFamily="18" charset="0"/>
                <a:cs typeface="Times New Roman" pitchFamily="18" charset="0"/>
              </a:rPr>
              <a:t> </a:t>
            </a:r>
            <a:endParaRPr lang="ru-RU" sz="2500" dirty="0" smtClean="0">
              <a:solidFill>
                <a:srgbClr val="3333CC"/>
              </a:solidFill>
              <a:latin typeface="Times New Roman" pitchFamily="18" charset="0"/>
              <a:cs typeface="Times New Roman" pitchFamily="18" charset="0"/>
            </a:endParaRPr>
          </a:p>
          <a:p>
            <a:r>
              <a:rPr lang="kk-KZ" sz="2500" dirty="0" smtClean="0">
                <a:solidFill>
                  <a:srgbClr val="FF0000"/>
                </a:solidFill>
                <a:latin typeface="Times New Roman" pitchFamily="18" charset="0"/>
                <a:cs typeface="Times New Roman" pitchFamily="18" charset="0"/>
              </a:rPr>
              <a:t>Үшінші сөйлем : </a:t>
            </a:r>
            <a:r>
              <a:rPr lang="kk-KZ" sz="2500" i="1" dirty="0" smtClean="0">
                <a:solidFill>
                  <a:srgbClr val="3333CC"/>
                </a:solidFill>
                <a:latin typeface="Times New Roman" pitchFamily="18" charset="0"/>
                <a:cs typeface="Times New Roman" pitchFamily="18" charset="0"/>
              </a:rPr>
              <a:t>«Оны мен  мына фактілермен, мысалдармен дәлелдей аламын. </a:t>
            </a:r>
            <a:r>
              <a:rPr lang="ru-RU" sz="2500" dirty="0" smtClean="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Мемлекет</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басшысы</a:t>
            </a:r>
            <a:r>
              <a:rPr lang="ru-RU" sz="2500" dirty="0">
                <a:solidFill>
                  <a:srgbClr val="3333CC"/>
                </a:solidFill>
                <a:latin typeface="Times New Roman" pitchFamily="18" charset="0"/>
                <a:cs typeface="Times New Roman" pitchFamily="18" charset="0"/>
              </a:rPr>
              <a:t> </a:t>
            </a:r>
            <a:r>
              <a:rPr lang="ru-RU" sz="2500" dirty="0" smtClean="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жыл</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сайынғы</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Жолдауының</a:t>
            </a:r>
            <a:r>
              <a:rPr lang="ru-RU" sz="2500" dirty="0">
                <a:solidFill>
                  <a:srgbClr val="3333CC"/>
                </a:solidFill>
                <a:latin typeface="Times New Roman" pitchFamily="18" charset="0"/>
                <a:cs typeface="Times New Roman" pitchFamily="18" charset="0"/>
              </a:rPr>
              <a:t> б</a:t>
            </a:r>
            <a:r>
              <a:rPr lang="en-US" sz="2500" dirty="0">
                <a:solidFill>
                  <a:srgbClr val="3333CC"/>
                </a:solidFill>
                <a:latin typeface="Times New Roman" pitchFamily="18" charset="0"/>
                <a:cs typeface="Times New Roman" pitchFamily="18" charset="0"/>
              </a:rPr>
              <a:t>i</a:t>
            </a:r>
            <a:r>
              <a:rPr lang="ru-RU" sz="2500" dirty="0">
                <a:solidFill>
                  <a:srgbClr val="3333CC"/>
                </a:solidFill>
                <a:latin typeface="Times New Roman" pitchFamily="18" charset="0"/>
                <a:cs typeface="Times New Roman" pitchFamily="18" charset="0"/>
              </a:rPr>
              <a:t>р </a:t>
            </a:r>
            <a:r>
              <a:rPr lang="ru-RU" sz="2500" dirty="0" err="1">
                <a:solidFill>
                  <a:srgbClr val="3333CC"/>
                </a:solidFill>
                <a:latin typeface="Times New Roman" pitchFamily="18" charset="0"/>
                <a:cs typeface="Times New Roman" pitchFamily="18" charset="0"/>
              </a:rPr>
              <a:t>тармағын</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демографиялық</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ахуалға</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арнайды</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Әсіресе</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Елбасы</a:t>
            </a:r>
            <a:r>
              <a:rPr lang="ru-RU" sz="2500" dirty="0">
                <a:solidFill>
                  <a:srgbClr val="3333CC"/>
                </a:solidFill>
                <a:latin typeface="Times New Roman" pitchFamily="18" charset="0"/>
                <a:cs typeface="Times New Roman" pitchFamily="18" charset="0"/>
              </a:rPr>
              <a:t> «Қазақстан-2050» </a:t>
            </a:r>
            <a:r>
              <a:rPr lang="ru-RU" sz="2500" dirty="0" err="1">
                <a:solidFill>
                  <a:srgbClr val="3333CC"/>
                </a:solidFill>
                <a:latin typeface="Times New Roman" pitchFamily="18" charset="0"/>
                <a:cs typeface="Times New Roman" pitchFamily="18" charset="0"/>
              </a:rPr>
              <a:t>стратегиясында</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демографиялық</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ахуалға</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айрықша</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көңіл</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бөлді</a:t>
            </a:r>
            <a:r>
              <a:rPr lang="ru-RU" sz="2500" dirty="0" smtClean="0">
                <a:solidFill>
                  <a:srgbClr val="3333CC"/>
                </a:solidFill>
                <a:latin typeface="Times New Roman" pitchFamily="18" charset="0"/>
                <a:cs typeface="Times New Roman" pitchFamily="18" charset="0"/>
              </a:rPr>
              <a:t>.</a:t>
            </a:r>
          </a:p>
          <a:p>
            <a:r>
              <a:rPr lang="kk-KZ" sz="2500" dirty="0" smtClean="0">
                <a:solidFill>
                  <a:srgbClr val="FF0000"/>
                </a:solidFill>
                <a:latin typeface="Times New Roman" pitchFamily="18" charset="0"/>
                <a:cs typeface="Times New Roman" pitchFamily="18" charset="0"/>
              </a:rPr>
              <a:t>Соңғы сөйлем: </a:t>
            </a:r>
            <a:r>
              <a:rPr lang="kk-KZ" sz="2500" i="1" dirty="0" smtClean="0">
                <a:solidFill>
                  <a:srgbClr val="3333CC"/>
                </a:solidFill>
                <a:latin typeface="Times New Roman" pitchFamily="18" charset="0"/>
                <a:cs typeface="Times New Roman" pitchFamily="18" charset="0"/>
              </a:rPr>
              <a:t>«Осыған байланысты  мен  мынадай қорытындыға келдім.</a:t>
            </a:r>
            <a:r>
              <a:rPr lang="ru-RU" sz="2500" dirty="0" smtClean="0"/>
              <a:t> </a:t>
            </a:r>
            <a:r>
              <a:rPr lang="ru-RU" sz="2500" dirty="0" err="1">
                <a:solidFill>
                  <a:srgbClr val="3333CC"/>
                </a:solidFill>
                <a:latin typeface="Times New Roman" pitchFamily="18" charset="0"/>
                <a:cs typeface="Times New Roman" pitchFamily="18" charset="0"/>
              </a:rPr>
              <a:t>Қалай</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десек</a:t>
            </a:r>
            <a:r>
              <a:rPr lang="ru-RU" sz="2500" dirty="0">
                <a:solidFill>
                  <a:srgbClr val="3333CC"/>
                </a:solidFill>
                <a:latin typeface="Times New Roman" pitchFamily="18" charset="0"/>
                <a:cs typeface="Times New Roman" pitchFamily="18" charset="0"/>
              </a:rPr>
              <a:t> те, </a:t>
            </a:r>
            <a:r>
              <a:rPr lang="ru-RU" sz="2500" dirty="0" err="1">
                <a:solidFill>
                  <a:srgbClr val="3333CC"/>
                </a:solidFill>
                <a:latin typeface="Times New Roman" pitchFamily="18" charset="0"/>
                <a:cs typeface="Times New Roman" pitchFamily="18" charset="0"/>
              </a:rPr>
              <a:t>демографиялық</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көрсеткішті</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ұлғайтуға</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экономикалық</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мемлекеттік</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шаралар</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ықпал</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ете</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алады</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Мемлекет</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тарапынан</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арнайы</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бағдарламалар</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жүзеге</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асып</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жүйелі</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жұмыс</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істеп</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отырса</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ол</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елдегі</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демографиялық</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ахуалдың</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жақсаруына</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дем</a:t>
            </a:r>
            <a:r>
              <a:rPr lang="ru-RU" sz="2500" dirty="0">
                <a:solidFill>
                  <a:srgbClr val="3333CC"/>
                </a:solidFill>
                <a:latin typeface="Times New Roman" pitchFamily="18" charset="0"/>
                <a:cs typeface="Times New Roman" pitchFamily="18" charset="0"/>
              </a:rPr>
              <a:t> </a:t>
            </a:r>
            <a:r>
              <a:rPr lang="ru-RU" sz="2500" dirty="0" err="1">
                <a:solidFill>
                  <a:srgbClr val="3333CC"/>
                </a:solidFill>
                <a:latin typeface="Times New Roman" pitchFamily="18" charset="0"/>
                <a:cs typeface="Times New Roman" pitchFamily="18" charset="0"/>
              </a:rPr>
              <a:t>бере</a:t>
            </a:r>
            <a:r>
              <a:rPr lang="ru-RU" sz="2500" dirty="0">
                <a:solidFill>
                  <a:srgbClr val="3333CC"/>
                </a:solidFill>
                <a:latin typeface="Times New Roman" pitchFamily="18" charset="0"/>
                <a:cs typeface="Times New Roman" pitchFamily="18" charset="0"/>
              </a:rPr>
              <a:t> </a:t>
            </a:r>
            <a:r>
              <a:rPr lang="ru-RU" sz="2500" dirty="0" err="1" smtClean="0">
                <a:solidFill>
                  <a:srgbClr val="3333CC"/>
                </a:solidFill>
                <a:latin typeface="Times New Roman" pitchFamily="18" charset="0"/>
                <a:cs typeface="Times New Roman" pitchFamily="18" charset="0"/>
              </a:rPr>
              <a:t>алады</a:t>
            </a:r>
            <a:r>
              <a:rPr lang="ru-RU" sz="2500" dirty="0" smtClean="0">
                <a:solidFill>
                  <a:srgbClr val="3333CC"/>
                </a:solidFill>
                <a:latin typeface="Times New Roman" pitchFamily="18" charset="0"/>
                <a:cs typeface="Times New Roman" pitchFamily="18" charset="0"/>
              </a:rPr>
              <a:t>.</a:t>
            </a:r>
            <a:r>
              <a:rPr lang="ru-RU" sz="2400" dirty="0"/>
              <a:t/>
            </a:r>
            <a:br>
              <a:rPr lang="ru-RU" sz="2400" dirty="0"/>
            </a:br>
            <a:r>
              <a:rPr lang="kk-KZ" sz="2400" dirty="0" smtClean="0"/>
              <a:t> </a:t>
            </a:r>
            <a:endParaRPr lang="ru-RU" sz="2400" dirty="0">
              <a:solidFill>
                <a:srgbClr val="3333CC"/>
              </a:solidFill>
            </a:endParaRPr>
          </a:p>
        </p:txBody>
      </p:sp>
      <p:sp>
        <p:nvSpPr>
          <p:cNvPr id="3" name="Прямоугольник 2"/>
          <p:cNvSpPr/>
          <p:nvPr/>
        </p:nvSpPr>
        <p:spPr>
          <a:xfrm>
            <a:off x="-304800" y="0"/>
            <a:ext cx="4071934" cy="64633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3600" b="1" cap="none" spc="50" dirty="0" smtClean="0">
                <a:ln w="11430"/>
                <a:solidFill>
                  <a:srgbClr val="0000CC"/>
                </a:solidFill>
                <a:latin typeface="Times New Roman" pitchFamily="18" charset="0"/>
                <a:cs typeface="Times New Roman" pitchFamily="18" charset="0"/>
              </a:rPr>
              <a:t> </a:t>
            </a:r>
            <a:endParaRPr lang="ru-RU" sz="3600" b="1" cap="none" spc="50" dirty="0">
              <a:ln w="11430"/>
              <a:solidFill>
                <a:srgbClr val="0000CC"/>
              </a:solidFill>
              <a:latin typeface="Times New Roman" pitchFamily="18" charset="0"/>
              <a:cs typeface="Times New Roman" pitchFamily="18" charset="0"/>
            </a:endParaRPr>
          </a:p>
        </p:txBody>
      </p:sp>
      <p:sp>
        <p:nvSpPr>
          <p:cNvPr id="4" name="Прямоугольник 3"/>
          <p:cNvSpPr/>
          <p:nvPr/>
        </p:nvSpPr>
        <p:spPr>
          <a:xfrm>
            <a:off x="1000100" y="428604"/>
            <a:ext cx="7064378" cy="58477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cap="none" spc="50" dirty="0" smtClean="0">
                <a:ln w="11430"/>
                <a:solidFill>
                  <a:srgbClr val="FF0000"/>
                </a:solidFill>
                <a:latin typeface="Times New Roman" pitchFamily="18" charset="0"/>
                <a:cs typeface="Times New Roman" pitchFamily="18" charset="0"/>
              </a:rPr>
              <a:t> </a:t>
            </a:r>
            <a:endParaRPr lang="ru-RU" sz="2800" b="1" cap="none" spc="50" dirty="0">
              <a:ln w="1143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68449238"/>
      </p:ext>
    </p:extLst>
  </p:cSld>
  <p:clrMapOvr>
    <a:masterClrMapping/>
  </p:clrMapOvr>
  <p:transition advTm="82286">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923" y="908720"/>
            <a:ext cx="8686800" cy="6115008"/>
          </a:xfrm>
        </p:spPr>
        <p:txBody>
          <a:bodyPr>
            <a:noAutofit/>
          </a:bodyPr>
          <a:lstStyle/>
          <a:p>
            <a:pPr algn="l"/>
            <a:r>
              <a:rPr lang="en-US" sz="2000" b="1" dirty="0" smtClean="0">
                <a:solidFill>
                  <a:srgbClr val="000099"/>
                </a:solidFill>
                <a:latin typeface="Times New Roman" pitchFamily="18" charset="0"/>
                <a:cs typeface="Times New Roman" pitchFamily="18" charset="0"/>
              </a:rPr>
              <a:t/>
            </a:r>
            <a:br>
              <a:rPr lang="en-US" sz="2000" b="1" dirty="0" smtClean="0">
                <a:solidFill>
                  <a:srgbClr val="000099"/>
                </a:solidFill>
                <a:latin typeface="Times New Roman" pitchFamily="18" charset="0"/>
                <a:cs typeface="Times New Roman" pitchFamily="18" charset="0"/>
              </a:rPr>
            </a:br>
            <a:r>
              <a:rPr lang="en-US" sz="2000" b="1" dirty="0">
                <a:solidFill>
                  <a:srgbClr val="000099"/>
                </a:solidFill>
                <a:latin typeface="Times New Roman" pitchFamily="18" charset="0"/>
                <a:cs typeface="Times New Roman" pitchFamily="18" charset="0"/>
              </a:rPr>
              <a:t/>
            </a:r>
            <a:br>
              <a:rPr lang="en-US" sz="2000" b="1" dirty="0">
                <a:solidFill>
                  <a:srgbClr val="000099"/>
                </a:solidFill>
                <a:latin typeface="Times New Roman" pitchFamily="18" charset="0"/>
                <a:cs typeface="Times New Roman" pitchFamily="18" charset="0"/>
              </a:rPr>
            </a:br>
            <a:r>
              <a:rPr lang="en-US" sz="2000" b="1" dirty="0" smtClean="0">
                <a:solidFill>
                  <a:srgbClr val="000099"/>
                </a:solidFill>
                <a:latin typeface="Times New Roman" pitchFamily="18" charset="0"/>
                <a:cs typeface="Times New Roman" pitchFamily="18" charset="0"/>
              </a:rPr>
              <a:t/>
            </a:r>
            <a:br>
              <a:rPr lang="en-US" sz="2000" b="1" dirty="0" smtClean="0">
                <a:solidFill>
                  <a:srgbClr val="000099"/>
                </a:solidFill>
                <a:latin typeface="Times New Roman" pitchFamily="18" charset="0"/>
                <a:cs typeface="Times New Roman" pitchFamily="18" charset="0"/>
              </a:rPr>
            </a:br>
            <a:r>
              <a:rPr lang="kk-KZ" sz="2100" b="1" dirty="0" smtClean="0">
                <a:solidFill>
                  <a:srgbClr val="000099"/>
                </a:solidFill>
                <a:latin typeface="Times New Roman" pitchFamily="18" charset="0"/>
                <a:cs typeface="Times New Roman" pitchFamily="18" charset="0"/>
              </a:rPr>
              <a:t>Отбасылық </a:t>
            </a:r>
            <a:r>
              <a:rPr lang="kk-KZ" sz="2100" b="1" dirty="0">
                <a:solidFill>
                  <a:srgbClr val="000099"/>
                </a:solidFill>
                <a:latin typeface="Times New Roman" pitchFamily="18" charset="0"/>
                <a:cs typeface="Times New Roman" pitchFamily="18" charset="0"/>
              </a:rPr>
              <a:t>құндылықтар</a:t>
            </a:r>
            <a:r>
              <a:rPr lang="kk-KZ" sz="2100" dirty="0">
                <a:solidFill>
                  <a:srgbClr val="000099"/>
                </a:solidFill>
                <a:latin typeface="Times New Roman" pitchFamily="18" charset="0"/>
                <a:cs typeface="Times New Roman" pitchFamily="18" charset="0"/>
              </a:rPr>
              <a:t> </a:t>
            </a:r>
            <a:r>
              <a:rPr lang="kk-KZ" sz="2100" b="1" dirty="0">
                <a:solidFill>
                  <a:srgbClr val="000099"/>
                </a:solidFill>
                <a:latin typeface="Times New Roman" pitchFamily="18" charset="0"/>
                <a:cs typeface="Times New Roman" pitchFamily="18" charset="0"/>
              </a:rPr>
              <a:t>дегеніміз</a:t>
            </a:r>
            <a:r>
              <a:rPr lang="kk-KZ" sz="2100" dirty="0">
                <a:solidFill>
                  <a:srgbClr val="000099"/>
                </a:solidFill>
                <a:latin typeface="Times New Roman" pitchFamily="18" charset="0"/>
                <a:cs typeface="Times New Roman" pitchFamily="18" charset="0"/>
              </a:rPr>
              <a:t> - бір - бірін сүйіп қосылған жандардың отбасын құрып, мықты шаңырақ болу мен бала тәрбиелеуде қолданатын ежелден </a:t>
            </a:r>
            <a:r>
              <a:rPr lang="kk-KZ" sz="2100" dirty="0" smtClean="0">
                <a:solidFill>
                  <a:srgbClr val="000099"/>
                </a:solidFill>
                <a:latin typeface="Times New Roman" pitchFamily="18" charset="0"/>
                <a:cs typeface="Times New Roman" pitchFamily="18" charset="0"/>
              </a:rPr>
              <a:t>келе жатқан </a:t>
            </a:r>
            <a:r>
              <a:rPr lang="kk-KZ" sz="2100" dirty="0">
                <a:solidFill>
                  <a:srgbClr val="000099"/>
                </a:solidFill>
                <a:latin typeface="Times New Roman" pitchFamily="18" charset="0"/>
                <a:cs typeface="Times New Roman" pitchFamily="18" charset="0"/>
              </a:rPr>
              <a:t>ұстанымдар.</a:t>
            </a:r>
            <a:br>
              <a:rPr lang="kk-KZ" sz="2100" dirty="0">
                <a:solidFill>
                  <a:srgbClr val="000099"/>
                </a:solidFill>
                <a:latin typeface="Times New Roman" pitchFamily="18" charset="0"/>
                <a:cs typeface="Times New Roman" pitchFamily="18" charset="0"/>
              </a:rPr>
            </a:br>
            <a:r>
              <a:rPr lang="kk-KZ" sz="2100" dirty="0">
                <a:solidFill>
                  <a:srgbClr val="000099"/>
                </a:solidFill>
                <a:latin typeface="Times New Roman" pitchFamily="18" charset="0"/>
                <a:cs typeface="Times New Roman" pitchFamily="18" charset="0"/>
              </a:rPr>
              <a:t>Әрбір отбасының </a:t>
            </a:r>
            <a:r>
              <a:rPr lang="kk-KZ" sz="2100" b="1" dirty="0">
                <a:solidFill>
                  <a:srgbClr val="000099"/>
                </a:solidFill>
                <a:latin typeface="Times New Roman" pitchFamily="18" charset="0"/>
                <a:cs typeface="Times New Roman" pitchFamily="18" charset="0"/>
              </a:rPr>
              <a:t>өз құндылықтары</a:t>
            </a:r>
            <a:r>
              <a:rPr lang="kk-KZ" sz="2100" dirty="0">
                <a:solidFill>
                  <a:srgbClr val="000099"/>
                </a:solidFill>
                <a:latin typeface="Times New Roman" pitchFamily="18" charset="0"/>
                <a:cs typeface="Times New Roman" pitchFamily="18" charset="0"/>
              </a:rPr>
              <a:t> болады: өзара сыйластық, қолдау, адалдық, түсіністік</a:t>
            </a:r>
            <a:r>
              <a:rPr lang="kk-KZ" sz="2100">
                <a:solidFill>
                  <a:srgbClr val="000099"/>
                </a:solidFill>
                <a:latin typeface="Times New Roman" pitchFamily="18" charset="0"/>
                <a:cs typeface="Times New Roman" pitchFamily="18" charset="0"/>
              </a:rPr>
              <a:t>, </a:t>
            </a:r>
            <a:r>
              <a:rPr lang="kk-KZ" sz="2100" smtClean="0">
                <a:solidFill>
                  <a:srgbClr val="000099"/>
                </a:solidFill>
                <a:latin typeface="Times New Roman" pitchFamily="18" charset="0"/>
                <a:cs typeface="Times New Roman" pitchFamily="18" charset="0"/>
              </a:rPr>
              <a:t>үлкенге ізет</a:t>
            </a:r>
            <a:r>
              <a:rPr lang="kk-KZ" sz="2100">
                <a:solidFill>
                  <a:srgbClr val="000099"/>
                </a:solidFill>
                <a:latin typeface="Times New Roman" pitchFamily="18" charset="0"/>
                <a:cs typeface="Times New Roman" pitchFamily="18" charset="0"/>
              </a:rPr>
              <a:t>, </a:t>
            </a:r>
            <a:r>
              <a:rPr lang="kk-KZ" sz="2100" smtClean="0">
                <a:solidFill>
                  <a:srgbClr val="000099"/>
                </a:solidFill>
                <a:latin typeface="Times New Roman" pitchFamily="18" charset="0"/>
                <a:cs typeface="Times New Roman" pitchFamily="18" charset="0"/>
              </a:rPr>
              <a:t>кішіге құрмет көрсету, </a:t>
            </a:r>
            <a:r>
              <a:rPr lang="kk-KZ" sz="2100" dirty="0">
                <a:solidFill>
                  <a:srgbClr val="000099"/>
                </a:solidFill>
                <a:latin typeface="Times New Roman" pitchFamily="18" charset="0"/>
                <a:cs typeface="Times New Roman" pitchFamily="18" charset="0"/>
              </a:rPr>
              <a:t>ауызбіршілік, </a:t>
            </a:r>
            <a:r>
              <a:rPr lang="kk-KZ" sz="2100">
                <a:solidFill>
                  <a:srgbClr val="000099"/>
                </a:solidFill>
                <a:latin typeface="Times New Roman" pitchFamily="18" charset="0"/>
                <a:cs typeface="Times New Roman" pitchFamily="18" charset="0"/>
              </a:rPr>
              <a:t>сенім </a:t>
            </a:r>
            <a:r>
              <a:rPr lang="kk-KZ" sz="2100" smtClean="0">
                <a:solidFill>
                  <a:srgbClr val="000099"/>
                </a:solidFill>
                <a:latin typeface="Times New Roman" pitchFamily="18" charset="0"/>
                <a:cs typeface="Times New Roman" pitchFamily="18" charset="0"/>
              </a:rPr>
              <a:t>арта білу, қуанышпен </a:t>
            </a:r>
            <a:r>
              <a:rPr lang="kk-KZ" sz="2100" dirty="0">
                <a:solidFill>
                  <a:srgbClr val="000099"/>
                </a:solidFill>
                <a:latin typeface="Times New Roman" pitchFamily="18" charset="0"/>
                <a:cs typeface="Times New Roman" pitchFamily="18" charset="0"/>
              </a:rPr>
              <a:t>бөлісу. Отбасы-жас ұрпақ тәрбиесінің қайнар көзі. Отбасында өмірдің мәнін оның мақсаты мен міндеттерін, құндылықтарын игереді, басқалармен қарым- қатынас жасау дағдыларын, өмірлік ұстанымдарын қалыптастырады, өзін- өзі ұстаудың нормалары мен мінез-құлқын реттеудің өлшемдерін меңгереді. Демек, отбасы- адам баласының алтын діңгегі, оның адамзат ұрпағына деген ықпалын өмірдегі басқа еш нәрсенің күшімен салыстыруға болмайды. Жас ұрпақты отбасылық құндылықтарымызды бағалауға, оларды сақтай отырып, келер ұрпаққа жеткізуге тәрбиелеу бүгінгі таңның </a:t>
            </a:r>
            <a:r>
              <a:rPr lang="kk-KZ" sz="2100" b="1" dirty="0">
                <a:solidFill>
                  <a:srgbClr val="000099"/>
                </a:solidFill>
                <a:latin typeface="Times New Roman" pitchFamily="18" charset="0"/>
                <a:cs typeface="Times New Roman" pitchFamily="18" charset="0"/>
              </a:rPr>
              <a:t>өзекті мәселесі</a:t>
            </a:r>
            <a:r>
              <a:rPr lang="kk-KZ" sz="2100" dirty="0">
                <a:solidFill>
                  <a:srgbClr val="000099"/>
                </a:solidFill>
                <a:latin typeface="Times New Roman" pitchFamily="18" charset="0"/>
                <a:cs typeface="Times New Roman" pitchFamily="18" charset="0"/>
              </a:rPr>
              <a:t>.</a:t>
            </a:r>
            <a:r>
              <a:rPr lang="kk-KZ" sz="2400" dirty="0">
                <a:solidFill>
                  <a:srgbClr val="000099"/>
                </a:solidFill>
                <a:latin typeface="Times New Roman" pitchFamily="18" charset="0"/>
                <a:cs typeface="Times New Roman" pitchFamily="18" charset="0"/>
              </a:rPr>
              <a:t/>
            </a:r>
            <a:br>
              <a:rPr lang="kk-KZ" sz="2400" dirty="0">
                <a:solidFill>
                  <a:srgbClr val="000099"/>
                </a:solidFill>
                <a:latin typeface="Times New Roman" pitchFamily="18" charset="0"/>
                <a:cs typeface="Times New Roman" pitchFamily="18" charset="0"/>
              </a:rPr>
            </a:br>
            <a:r>
              <a:rPr lang="kk-KZ" sz="2400" dirty="0" smtClean="0">
                <a:solidFill>
                  <a:srgbClr val="000099"/>
                </a:solidFill>
                <a:latin typeface="Times New Roman" pitchFamily="18" charset="0"/>
                <a:cs typeface="Times New Roman" pitchFamily="18" charset="0"/>
              </a:rPr>
              <a:t> </a:t>
            </a:r>
            <a:endParaRPr lang="kk-KZ" sz="2400" dirty="0">
              <a:solidFill>
                <a:srgbClr val="000099"/>
              </a:solidFill>
              <a:latin typeface="Times New Roman" pitchFamily="18" charset="0"/>
              <a:cs typeface="Times New Roman" pitchFamily="18" charset="0"/>
            </a:endParaRPr>
          </a:p>
        </p:txBody>
      </p:sp>
      <p:sp>
        <p:nvSpPr>
          <p:cNvPr id="3" name="Прямоугольник 2"/>
          <p:cNvSpPr/>
          <p:nvPr/>
        </p:nvSpPr>
        <p:spPr>
          <a:xfrm>
            <a:off x="3059832" y="0"/>
            <a:ext cx="4536504" cy="830997"/>
          </a:xfrm>
          <a:prstGeom prst="rect">
            <a:avLst/>
          </a:prstGeom>
        </p:spPr>
        <p:txBody>
          <a:bodyPr wrap="square">
            <a:spAutoFit/>
          </a:bodyPr>
          <a:lstStyle/>
          <a:p>
            <a:endParaRPr lang="en-US" sz="2400" b="1" dirty="0" smtClean="0">
              <a:solidFill>
                <a:srgbClr val="FF0000"/>
              </a:solidFill>
              <a:latin typeface="Times New Roman" pitchFamily="18" charset="0"/>
              <a:cs typeface="Times New Roman" pitchFamily="18" charset="0"/>
            </a:endParaRPr>
          </a:p>
          <a:p>
            <a:r>
              <a:rPr lang="kk-KZ" sz="2400" b="1" dirty="0" smtClean="0">
                <a:solidFill>
                  <a:srgbClr val="FF0000"/>
                </a:solidFill>
                <a:latin typeface="Times New Roman" pitchFamily="18" charset="0"/>
                <a:cs typeface="Times New Roman" pitchFamily="18" charset="0"/>
              </a:rPr>
              <a:t>Мәтінмен жұмыс</a:t>
            </a:r>
            <a:r>
              <a:rPr lang="en-US" sz="2400" b="1" dirty="0" smtClean="0">
                <a:solidFill>
                  <a:srgbClr val="FF0000"/>
                </a:solidFill>
                <a:latin typeface="Times New Roman" pitchFamily="18" charset="0"/>
                <a:cs typeface="Times New Roman" pitchFamily="18" charset="0"/>
              </a:rPr>
              <a:t>   </a:t>
            </a:r>
            <a:endParaRPr lang="ru-RU" sz="2400" b="1" dirty="0"/>
          </a:p>
        </p:txBody>
      </p:sp>
      <p:sp>
        <p:nvSpPr>
          <p:cNvPr id="4" name="Прямоугольник 3"/>
          <p:cNvSpPr/>
          <p:nvPr/>
        </p:nvSpPr>
        <p:spPr>
          <a:xfrm>
            <a:off x="827584" y="1196752"/>
            <a:ext cx="8136904" cy="646331"/>
          </a:xfrm>
          <a:prstGeom prst="rect">
            <a:avLst/>
          </a:prstGeom>
          <a:solidFill>
            <a:srgbClr val="00B0F0"/>
          </a:solidFill>
        </p:spPr>
        <p:txBody>
          <a:bodyPr wrap="square">
            <a:spAutoFit/>
          </a:bodyPr>
          <a:lstStyle/>
          <a:p>
            <a:pPr algn="ctr"/>
            <a:r>
              <a:rPr lang="kk-KZ" b="1" dirty="0">
                <a:solidFill>
                  <a:srgbClr val="FF0000"/>
                </a:solidFill>
                <a:latin typeface="Times New Roman" pitchFamily="18" charset="0"/>
                <a:cs typeface="Times New Roman" pitchFamily="18" charset="0"/>
              </a:rPr>
              <a:t>Отбасы </a:t>
            </a:r>
            <a:r>
              <a:rPr lang="kk-KZ" b="1" dirty="0" smtClean="0">
                <a:solidFill>
                  <a:srgbClr val="FF0000"/>
                </a:solidFill>
                <a:latin typeface="Times New Roman" pitchFamily="18" charset="0"/>
                <a:cs typeface="Times New Roman" pitchFamily="18" charset="0"/>
              </a:rPr>
              <a:t>құндылықтарына </a:t>
            </a:r>
            <a:r>
              <a:rPr lang="kk-KZ" b="1" dirty="0">
                <a:solidFill>
                  <a:srgbClr val="FF0000"/>
                </a:solidFill>
                <a:latin typeface="Times New Roman" pitchFamily="18" charset="0"/>
                <a:cs typeface="Times New Roman" pitchFamily="18" charset="0"/>
              </a:rPr>
              <a:t>не жатады деп </a:t>
            </a:r>
            <a:r>
              <a:rPr lang="kk-KZ" b="1" dirty="0" smtClean="0">
                <a:solidFill>
                  <a:srgbClr val="FF0000"/>
                </a:solidFill>
                <a:latin typeface="Times New Roman" pitchFamily="18" charset="0"/>
                <a:cs typeface="Times New Roman" pitchFamily="18" charset="0"/>
              </a:rPr>
              <a:t>ойлайсыз? </a:t>
            </a:r>
            <a:endParaRPr lang="kk-KZ" b="1" dirty="0">
              <a:solidFill>
                <a:srgbClr val="FF0000"/>
              </a:solidFill>
              <a:latin typeface="Times New Roman" pitchFamily="18" charset="0"/>
              <a:cs typeface="Times New Roman" pitchFamily="18" charset="0"/>
            </a:endParaRPr>
          </a:p>
          <a:p>
            <a:pPr algn="ctr"/>
            <a:r>
              <a:rPr lang="kk-KZ" b="1" dirty="0">
                <a:solidFill>
                  <a:srgbClr val="FF0000"/>
                </a:solidFill>
                <a:latin typeface="Times New Roman" pitchFamily="18" charset="0"/>
                <a:cs typeface="Times New Roman" pitchFamily="18" charset="0"/>
              </a:rPr>
              <a:t>Сызбаға </a:t>
            </a:r>
            <a:r>
              <a:rPr lang="kk-KZ" b="1" dirty="0" smtClean="0">
                <a:solidFill>
                  <a:srgbClr val="FF0000"/>
                </a:solidFill>
                <a:latin typeface="Times New Roman" pitchFamily="18" charset="0"/>
                <a:cs typeface="Times New Roman" pitchFamily="18" charset="0"/>
              </a:rPr>
              <a:t>түсіріңіз</a:t>
            </a:r>
            <a:endParaRPr lang="ru-RU"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81520678"/>
      </p:ext>
    </p:extLst>
  </p:cSld>
  <p:clrMapOvr>
    <a:masterClrMapping/>
  </p:clrMapOvr>
  <p:transition advTm="84738">
    <p:strips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1948</TotalTime>
  <Words>631</Words>
  <Application>Microsoft Office PowerPoint</Application>
  <PresentationFormat>Экран (4:3)</PresentationFormat>
  <Paragraphs>87</Paragraphs>
  <Slides>16</Slides>
  <Notes>0</Notes>
  <HiddenSlides>0</HiddenSlides>
  <MMClips>1</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16</vt:i4>
      </vt:variant>
    </vt:vector>
  </HeadingPairs>
  <TitlesOfParts>
    <vt:vector size="27" baseType="lpstr">
      <vt:lpstr>Aharoni</vt:lpstr>
      <vt:lpstr>Arial</vt:lpstr>
      <vt:lpstr>Arial Black</vt:lpstr>
      <vt:lpstr>Calibri</vt:lpstr>
      <vt:lpstr>Corbel</vt:lpstr>
      <vt:lpstr>Gill Sans MT</vt:lpstr>
      <vt:lpstr>Times New Roman</vt:lpstr>
      <vt:lpstr>Verdana</vt:lpstr>
      <vt:lpstr>Wingdings</vt:lpstr>
      <vt:lpstr>Wingdings 2</vt:lpstr>
      <vt:lpstr>Солнцестояние</vt:lpstr>
      <vt:lpstr>              5 –бөлім Синтаксис. Отбасы және демографиялық өзгеріс  Сабақтың тақырыбы: Ұлттың болашағы - халықтың демографиялық өсімінде  </vt:lpstr>
      <vt:lpstr>Презентация PowerPoint</vt:lpstr>
      <vt:lpstr>Презентация PowerPoint</vt:lpstr>
      <vt:lpstr>Ой қозғау</vt:lpstr>
      <vt:lpstr>           Халықты көптеген қоғамдық және жаратылыстану ғылымдары зерттейді. Осылардың ішінде демография ерекше орын алады. Демография гректің «demos» - халық, «grapho» - жазу, сипаттау деген сөздерінен шыққан. Халық кең мағынасында адамдардың жиынтығын білдіреді. Ол белгілі бір территорияда өмір сүреді, іс-әрекет, қызмет жасайды. Демография халықтың құрамын, санын және оның өсуін, өнуін, көбеюін, азаюын зерттейді. Бұл процесте адамның жынысы, жасы, атқаратын қызметі, жұмысы т.б. жақтары негізге алынады, (мысалы, некелесу, туу, миграция, өндіріске әсерін т.б.) зерттейді. Әр қоғам халқының өзінің өсу, өнудегі ерекше даму заңдылықтары болады. Ал, мұның өзі қоғамның нақтылы әлеуметтік – экономикалық жағдайына байланысты.    </vt:lpstr>
      <vt:lpstr>   Ғылыми саяси - экономия теориясына сәйкес әрбір тарихи өндірістік тәсілдің өзіне тән халықтың өсіп - өну заңы болады. Халықтың жұмыссыздығы, оның материалдық жағдайының төмен болуы сол қоғамның экономикалық даму заңдарына тікелей байланысты. Осыған орай халықтың өсуі қоғамның материалдық жағдайының жүйесіне кіреді, бірақ, ол қоғамның негізгі қозғаушы күші бола алмайды. Сонымен, демография халықтың алуан түрлі ерекшелік сипаттамаларын зерттейді. Демографиялық зерттеудің өлшемі - нақтылы адам.   </vt:lpstr>
      <vt:lpstr>Презентация PowerPoint</vt:lpstr>
      <vt:lpstr>Презентация PowerPoint</vt:lpstr>
      <vt:lpstr>   Отбасылық құндылықтар дегеніміз - бір - бірін сүйіп қосылған жандардың отбасын құрып, мықты шаңырақ болу мен бала тәрбиелеуде қолданатын ежелден келе жатқан ұстанымдар. Әрбір отбасының өз құндылықтары болады: өзара сыйластық, қолдау, адалдық, түсіністік, үлкенге ізет, кішіге құрмет көрсету, ауызбіршілік, сенім арта білу, қуанышпен бөлісу. Отбасы-жас ұрпақ тәрбиесінің қайнар көзі. Отбасында өмірдің мәнін оның мақсаты мен міндеттерін, құндылықтарын игереді, басқалармен қарым- қатынас жасау дағдыларын, өмірлік ұстанымдарын қалыптастырады, өзін- өзі ұстаудың нормалары мен мінез-құлқын реттеудің өлшемдерін меңгереді. Демек, отбасы- адам баласының алтын діңгегі, оның адамзат ұрпағына деген ықпалын өмірдегі басқа еш нәрсенің күшімен салыстыруға болмайды. Жас ұрпақты отбасылық құндылықтарымызды бағалауға, оларды сақтай отырып, келер ұрпаққа жеткізуге тәрбиелеу бүгінгі таңның өзекті мәселесі.  </vt:lpstr>
      <vt:lpstr>Презентация PowerPoint</vt:lpstr>
      <vt:lpstr>Презентация PowerPoint</vt:lpstr>
      <vt:lpstr>Презентация PowerPoint</vt:lpstr>
      <vt:lpstr>        3. Алғашқы сөйлемнің баяндауыштарында        түсіндірмелі мәндегі есім, етістік сөздерде қолданылады. Мысалы: Жоламан іштей сезіп келеді: ұры жүзден астам мылтығы бар жау жағында.  Түсіндірмелі салалас құрмалас сөйлем түрлері тек екі сөйлемнен ғана болмайды. Жалпы мәнде айтылған алғашқы сөйлемді кейде екі-үш сөйлем бірдей түсіндіруге қызмет етеді.  Мысалы: Жұрттың бәрі соған қарай дүрлікті: біреу қолын бұлғады, біреулері оның атын атап айқайлады.</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Nurken</dc:creator>
  <cp:lastModifiedBy>Admin</cp:lastModifiedBy>
  <cp:revision>228</cp:revision>
  <cp:lastPrinted>1601-01-01T00:00:00Z</cp:lastPrinted>
  <dcterms:created xsi:type="dcterms:W3CDTF">1601-01-01T00:00:00Z</dcterms:created>
  <dcterms:modified xsi:type="dcterms:W3CDTF">2021-01-18T13:31:20Z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NXTAG2">
    <vt:lpwstr>000800cc080000000000010250500207f7000400038000</vt:lpwstr>
  </property>
</Properties>
</file>